
<file path=[Content_Types].xml><?xml version="1.0" encoding="utf-8"?>
<Types xmlns="http://schemas.openxmlformats.org/package/2006/content-types">
  <Override PartName="/ppt/slideMasters/slideMaster3.xml" ContentType="application/vnd.openxmlformats-officedocument.presentationml.slideMaster+xml"/>
  <Override PartName="/ppt/slides/slide47.xml" ContentType="application/vnd.openxmlformats-officedocument.presentationml.slide+xml"/>
  <Override PartName="/ppt/slides/slide58.xml" ContentType="application/vnd.openxmlformats-officedocument.presentationml.slide+xml"/>
  <Override PartName="/ppt/slideLayouts/slideLayout57.xml" ContentType="application/vnd.openxmlformats-officedocument.presentationml.slideLayout+xml"/>
  <Override PartName="/ppt/theme/theme5.xml" ContentType="application/vnd.openxmlformats-officedocument.theme+xml"/>
  <Override PartName="/ppt/notesSlides/notesSlide2.xml" ContentType="application/vnd.openxmlformats-officedocument.presentationml.notesSlide+xml"/>
  <Override PartName="/ppt/slides/slide36.xml" ContentType="application/vnd.openxmlformats-officedocument.presentationml.slide+xml"/>
  <Override PartName="/ppt/slides/slide83.xml" ContentType="application/vnd.openxmlformats-officedocument.presentationml.slide+xml"/>
  <Override PartName="/ppt/slideLayouts/slideLayout46.xml" ContentType="application/vnd.openxmlformats-officedocument.presentationml.slideLayout+xml"/>
  <Override PartName="/ppt/notesSlides/notesSlide38.xml" ContentType="application/vnd.openxmlformats-officedocument.presentationml.notesSlide+xml"/>
  <Override PartName="/ppt/notesSlides/notesSlide49.xml" ContentType="application/vnd.openxmlformats-officedocument.presentationml.notesSlide+xml"/>
  <Override PartName="/ppt/notesSlides/notesSlide85.xml" ContentType="application/vnd.openxmlformats-officedocument.presentationml.notesSlide+xml"/>
  <Override PartName="/ppt/slides/slide25.xml" ContentType="application/vnd.openxmlformats-officedocument.presentationml.slide+xml"/>
  <Override PartName="/ppt/slides/slide72.xml" ContentType="application/vnd.openxmlformats-officedocument.presentationml.slide+xml"/>
  <Override PartName="/ppt/slideLayouts/slideLayout2.xml" ContentType="application/vnd.openxmlformats-officedocument.presentationml.slideLayout+xml"/>
  <Override PartName="/ppt/slideLayouts/slideLayout35.xml" ContentType="application/vnd.openxmlformats-officedocument.presentationml.slideLayout+xml"/>
  <Override PartName="/ppt/notesSlides/notesSlide27.xml" ContentType="application/vnd.openxmlformats-officedocument.presentationml.notesSlide+xml"/>
  <Override PartName="/ppt/notesSlides/notesSlide74.xml" ContentType="application/vnd.openxmlformats-officedocument.presentationml.notesSlide+xml"/>
  <Default Extension="xml" ContentType="application/xml"/>
  <Override PartName="/ppt/slides/slide14.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4.xml" ContentType="application/vnd.openxmlformats-officedocument.presentationml.slideLayout+xml"/>
  <Override PartName="/ppt/slideLayouts/slideLayout60.xml" ContentType="application/vnd.openxmlformats-officedocument.presentationml.slideLayout+xml"/>
  <Override PartName="/ppt/slideLayouts/slideLayout71.xml" ContentType="application/vnd.openxmlformats-officedocument.presentationml.slideLayout+xml"/>
  <Override PartName="/ppt/notesSlides/notesSlide16.xml" ContentType="application/vnd.openxmlformats-officedocument.presentationml.notesSlide+xml"/>
  <Override PartName="/ppt/notesSlides/notesSlide63.xml" ContentType="application/vnd.openxmlformats-officedocument.presentationml.notesSlide+xml"/>
  <Override PartName="/ppt/tableStyles.xml" ContentType="application/vnd.openxmlformats-officedocument.presentationml.tableStyles+xml"/>
  <Override PartName="/ppt/notesSlides/notesSlide41.xml" ContentType="application/vnd.openxmlformats-officedocument.presentationml.notesSlide+xml"/>
  <Override PartName="/ppt/notesSlides/notesSlide52.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slides/slide77.xml" ContentType="application/vnd.openxmlformats-officedocument.presentationml.slide+xml"/>
  <Override PartName="/ppt/slides/slide88.xml" ContentType="application/vnd.openxmlformats-officedocument.presentationml.slide+xml"/>
  <Override PartName="/ppt/slides/slide5.xml" ContentType="application/vnd.openxmlformats-officedocument.presentationml.slide+xml"/>
  <Override PartName="/ppt/slides/slide19.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Override PartName="/ppt/slideLayouts/slideLayout29.xml" ContentType="application/vnd.openxmlformats-officedocument.presentationml.slideLayout+xml"/>
  <Override PartName="/ppt/slideLayouts/slideLayout76.xml" ContentType="application/vnd.openxmlformats-officedocument.presentationml.slideLayout+xml"/>
  <Default Extension="png" ContentType="image/png"/>
  <Override PartName="/ppt/notesSlides/notesSlide68.xml" ContentType="application/vnd.openxmlformats-officedocument.presentationml.notesSlide+xml"/>
  <Override PartName="/ppt/notesSlides/notesSlide79.xml" ContentType="application/vnd.openxmlformats-officedocument.presentationml.notesSlide+xml"/>
  <Override PartName="/ppt/slides/slide55.xml" ContentType="application/vnd.openxmlformats-officedocument.presentationml.slide+xml"/>
  <Override PartName="/ppt/slideLayouts/slideLayout18.xml" ContentType="application/vnd.openxmlformats-officedocument.presentationml.slideLayout+xml"/>
  <Override PartName="/ppt/theme/theme2.xml" ContentType="application/vnd.openxmlformats-officedocument.theme+xml"/>
  <Override PartName="/ppt/slideLayouts/slideLayout65.xml" ContentType="application/vnd.openxmlformats-officedocument.presentationml.slideLayout+xml"/>
  <Override PartName="/ppt/activeX/activeX3.xml" ContentType="application/vnd.ms-office.activeX+xml"/>
  <Override PartName="/ppt/notesSlides/notesSlide57.xml" ContentType="application/vnd.openxmlformats-officedocument.presentationml.notesSlide+xml"/>
  <Override PartName="/ppt/slides/slide33.xml" ContentType="application/vnd.openxmlformats-officedocument.presentationml.slide+xml"/>
  <Override PartName="/ppt/slides/slide44.xml" ContentType="application/vnd.openxmlformats-officedocument.presentationml.slide+xml"/>
  <Override PartName="/ppt/slides/slide80.xml" ContentType="application/vnd.openxmlformats-officedocument.presentationml.slide+xml"/>
  <Override PartName="/ppt/slideLayouts/slideLayout43.xml" ContentType="application/vnd.openxmlformats-officedocument.presentationml.slideLayout+xml"/>
  <Override PartName="/ppt/slideLayouts/slideLayout54.xml" ContentType="application/vnd.openxmlformats-officedocument.presentationml.slideLayout+xml"/>
  <Default Extension="emf" ContentType="image/x-emf"/>
  <Override PartName="/ppt/notesSlides/notesSlide46.xml" ContentType="application/vnd.openxmlformats-officedocument.presentationml.notesSlide+xml"/>
  <Override PartName="/ppt/presentation.xml" ContentType="application/vnd.openxmlformats-officedocument.presentationml.presentation.main+xml"/>
  <Override PartName="/ppt/slides/slide22.xml" ContentType="application/vnd.openxmlformats-officedocument.presentationml.slide+xml"/>
  <Override PartName="/ppt/slideLayouts/slideLayout32.xml" ContentType="application/vnd.openxmlformats-officedocument.presentationml.slideLayout+xml"/>
  <Override PartName="/ppt/notesSlides/notesSlide24.xml" ContentType="application/vnd.openxmlformats-officedocument.presentationml.notesSlide+xml"/>
  <Override PartName="/ppt/notesSlides/notesSlide35.xml" ContentType="application/vnd.openxmlformats-officedocument.presentationml.notesSlide+xml"/>
  <Override PartName="/ppt/notesSlides/notesSlide71.xml" ContentType="application/vnd.openxmlformats-officedocument.presentationml.notesSlide+xml"/>
  <Override PartName="/ppt/notesSlides/notesSlide82.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Layouts/slideLayout21.xml" ContentType="application/vnd.openxmlformats-officedocument.presentationml.slideLayout+xml"/>
  <Override PartName="/ppt/notesSlides/notesSlide13.xml" ContentType="application/vnd.openxmlformats-officedocument.presentationml.notesSlide+xml"/>
  <Override PartName="/ppt/notesSlides/notesSlide60.xml" ContentType="application/vnd.openxmlformats-officedocument.presentationml.notesSlide+xml"/>
  <Override PartName="/ppt/slideLayouts/slideLayout10.xml" ContentType="application/vnd.openxmlformats-officedocument.presentationml.slideLayout+xml"/>
  <Override PartName="/ppt/slideMasters/slideMaster5.xml" ContentType="application/vnd.openxmlformats-officedocument.presentationml.slideMaster+xml"/>
  <Override PartName="/ppt/slides/slide49.xml" ContentType="application/vnd.openxmlformats-officedocument.presentationml.slide+xml"/>
  <Override PartName="/ppt/slideLayouts/slideLayout59.xml" ContentType="application/vnd.openxmlformats-officedocument.presentationml.slideLayout+xml"/>
  <Override PartName="/ppt/theme/theme7.xml" ContentType="application/vnd.openxmlformats-officedocument.theme+xml"/>
  <Override PartName="/ppt/notesSlides/notesSlide4.xml" ContentType="application/vnd.openxmlformats-officedocument.presentationml.notesSlide+xml"/>
  <Override PartName="/ppt/slides/slide38.xml" ContentType="application/vnd.openxmlformats-officedocument.presentationml.slide+xml"/>
  <Override PartName="/ppt/slides/slide85.xml" ContentType="application/vnd.openxmlformats-officedocument.presentationml.slide+xml"/>
  <Override PartName="/ppt/slideLayouts/slideLayout48.xml" ContentType="application/vnd.openxmlformats-officedocument.presentationml.slideLayout+xml"/>
  <Override PartName="/ppt/notesSlides/notesSlide87.xml" ContentType="application/vnd.openxmlformats-officedocument.presentationml.notesSlide+xml"/>
  <Override PartName="/ppt/slides/slide27.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slideLayouts/slideLayout37.xml" ContentType="application/vnd.openxmlformats-officedocument.presentationml.slideLayout+xml"/>
  <Override PartName="/ppt/notesSlides/notesSlide29.xml" ContentType="application/vnd.openxmlformats-officedocument.presentationml.notesSlide+xml"/>
  <Override PartName="/ppt/notesSlides/notesSlide76.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Layouts/slideLayout15.xml" ContentType="application/vnd.openxmlformats-officedocument.presentationml.slideLayout+xml"/>
  <Override PartName="/ppt/slideLayouts/slideLayout26.xml" ContentType="application/vnd.openxmlformats-officedocument.presentationml.slideLayout+xml"/>
  <Override PartName="/ppt/slideLayouts/slideLayout62.xml" ContentType="application/vnd.openxmlformats-officedocument.presentationml.slideLayout+xml"/>
  <Override PartName="/ppt/slideLayouts/slideLayout73.xml" ContentType="application/vnd.openxmlformats-officedocument.presentationml.slideLayout+xml"/>
  <Override PartName="/ppt/notesSlides/notesSlide18.xml" ContentType="application/vnd.openxmlformats-officedocument.presentationml.notesSlide+xml"/>
  <Override PartName="/ppt/tags/tag2.xml" ContentType="application/vnd.openxmlformats-officedocument.presentationml.tags+xml"/>
  <Override PartName="/ppt/notesSlides/notesSlide65.xml" ContentType="application/vnd.openxmlformats-officedocument.presentationml.notesSlide+xml"/>
  <Default Extension="wmf" ContentType="image/x-wmf"/>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Override PartName="/ppt/slideLayouts/slideLayout22.xml" ContentType="application/vnd.openxmlformats-officedocument.presentationml.slideLayout+xml"/>
  <Override PartName="/ppt/slideLayouts/slideLayout33.xml" ContentType="application/vnd.openxmlformats-officedocument.presentationml.slideLayout+xml"/>
  <Override PartName="/ppt/slideLayouts/slideLayout51.xml" ContentType="application/vnd.openxmlformats-officedocument.presentationml.slideLayout+xml"/>
  <Override PartName="/ppt/notesSlides/notesSlide25.xml" ContentType="application/vnd.openxmlformats-officedocument.presentationml.notesSlide+xml"/>
  <Override PartName="/ppt/notesSlides/notesSlide43.xml" ContentType="application/vnd.openxmlformats-officedocument.presentationml.notesSlide+xml"/>
  <Override PartName="/ppt/notesSlides/notesSlide54.xml" ContentType="application/vnd.openxmlformats-officedocument.presentationml.notesSlide+xml"/>
  <Override PartName="/ppt/notesSlides/notesSlide72.xml" ContentType="application/vnd.openxmlformats-officedocument.presentationml.notesSlide+xml"/>
  <Override PartName="/ppt/notesSlides/notesSlide90.xml" ContentType="application/vnd.openxmlformats-officedocument.presentationml.notes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slideLayouts/slideLayout40.xml" ContentType="application/vnd.openxmlformats-officedocument.presentationml.slideLayout+xml"/>
  <Override PartName="/ppt/notesSlides/notesSlide14.xml" ContentType="application/vnd.openxmlformats-officedocument.presentationml.notesSlide+xml"/>
  <Override PartName="/ppt/notesSlides/notesSlide32.xml" ContentType="application/vnd.openxmlformats-officedocument.presentationml.notesSlide+xml"/>
  <Override PartName="/ppt/notesSlides/notesSlide61.xml" ContentType="application/vnd.openxmlformats-officedocument.presentationml.notesSlide+xml"/>
  <Override PartName="/ppt/notesSlides/notesSlide9.xml" ContentType="application/vnd.openxmlformats-officedocument.presentationml.notesSlide+xml"/>
  <Override PartName="/ppt/notesSlides/notesSlide21.xml" ContentType="application/vnd.openxmlformats-officedocument.presentationml.notesSlide+xml"/>
  <Override PartName="/ppt/notesSlides/notesSlide50.xml" ContentType="application/vnd.openxmlformats-officedocument.presentationml.notesSlide+xml"/>
  <Override PartName="/ppt/slideMasters/slideMaster6.xml" ContentType="application/vnd.openxmlformats-officedocument.presentationml.slideMaster+xml"/>
  <Override PartName="/ppt/slides/slide79.xml" ContentType="application/vnd.openxmlformats-officedocument.presentationml.slide+xml"/>
  <Override PartName="/ppt/theme/theme8.xml" ContentType="application/vnd.openxmlformats-officedocument.theme+xml"/>
  <Override PartName="/ppt/notesSlides/notesSlide10.xml" ContentType="application/vnd.openxmlformats-officedocument.presentationml.notesSlide+xml"/>
  <Override PartName="/ppt/slides/slide7.xml" ContentType="application/vnd.openxmlformats-officedocument.presentationml.slide+xml"/>
  <Override PartName="/ppt/slides/slide68.xml" ContentType="application/vnd.openxmlformats-officedocument.presentationml.slide+xml"/>
  <Override PartName="/ppt/slideLayouts/slideLayout9.xml" ContentType="application/vnd.openxmlformats-officedocument.presentationml.slideLayout+xml"/>
  <Override PartName="/ppt/slideLayouts/slideLayout78.xml" ContentType="application/vnd.openxmlformats-officedocument.presentationml.slideLayout+xml"/>
  <Override PartName="/ppt/notesSlides/notesSlide5.xml" ContentType="application/vnd.openxmlformats-officedocument.presentationml.notesSlide+xml"/>
  <Override PartName="/ppt/slideMasters/slideMaster2.xml" ContentType="application/vnd.openxmlformats-officedocument.presentationml.slideMaster+xml"/>
  <Override PartName="/ppt/slides/slide28.xml" ContentType="application/vnd.openxmlformats-officedocument.presentationml.slide+xml"/>
  <Override PartName="/ppt/slides/slide39.xml" ContentType="application/vnd.openxmlformats-officedocument.presentationml.slide+xml"/>
  <Override PartName="/ppt/slides/slide57.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slideLayouts/slideLayout38.xml" ContentType="application/vnd.openxmlformats-officedocument.presentationml.slideLayout+xml"/>
  <Override PartName="/ppt/theme/theme4.xml" ContentType="application/vnd.openxmlformats-officedocument.theme+xml"/>
  <Override PartName="/ppt/slideLayouts/slideLayout49.xml" ContentType="application/vnd.openxmlformats-officedocument.presentationml.slideLayout+xml"/>
  <Override PartName="/ppt/slideLayouts/slideLayout67.xml" ContentType="application/vnd.openxmlformats-officedocument.presentationml.slideLayout+xml"/>
  <Override PartName="/ppt/notesSlides/notesSlide1.xml" ContentType="application/vnd.openxmlformats-officedocument.presentationml.notesSlide+xml"/>
  <Override PartName="/ppt/activeX/activeX5.xml" ContentType="application/vnd.ms-office.activeX+xml"/>
  <Override PartName="/ppt/notesSlides/notesSlide59.xml" ContentType="application/vnd.openxmlformats-officedocument.presentationml.notesSlide+xml"/>
  <Override PartName="/ppt/notesSlides/notesSlide88.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46.xml" ContentType="application/vnd.openxmlformats-officedocument.presentationml.slide+xml"/>
  <Override PartName="/ppt/slides/slide64.xml" ContentType="application/vnd.openxmlformats-officedocument.presentationml.slide+xml"/>
  <Override PartName="/ppt/slideLayouts/slideLayout5.xml" ContentType="application/vnd.openxmlformats-officedocument.presentationml.slideLayout+xml"/>
  <Override PartName="/ppt/slideLayouts/slideLayout27.xml" ContentType="application/vnd.openxmlformats-officedocument.presentationml.slideLayout+xml"/>
  <Override PartName="/ppt/slideLayouts/slideLayout45.xml" ContentType="application/vnd.openxmlformats-officedocument.presentationml.slideLayout+xml"/>
  <Override PartName="/ppt/slideLayouts/slideLayout56.xml" ContentType="application/vnd.openxmlformats-officedocument.presentationml.slideLayout+xml"/>
  <Override PartName="/ppt/slideLayouts/slideLayout74.xml" ContentType="application/vnd.openxmlformats-officedocument.presentationml.slideLayout+xml"/>
  <Override PartName="/ppt/notesSlides/notesSlide19.xml" ContentType="application/vnd.openxmlformats-officedocument.presentationml.notesSlide+xml"/>
  <Override PartName="/ppt/notesSlides/notesSlide48.xml" ContentType="application/vnd.openxmlformats-officedocument.presentationml.notesSlide+xml"/>
  <Override PartName="/ppt/notesSlides/notesSlide66.xml" ContentType="application/vnd.openxmlformats-officedocument.presentationml.notesSlide+xml"/>
  <Override PartName="/ppt/notesSlides/notesSlide77.xml" ContentType="application/vnd.openxmlformats-officedocument.presentationml.notesSlide+xml"/>
  <Override PartName="/ppt/slides/slide24.xml" ContentType="application/vnd.openxmlformats-officedocument.presentationml.slide+xml"/>
  <Override PartName="/ppt/slides/slide35.xml" ContentType="application/vnd.openxmlformats-officedocument.presentationml.slide+xml"/>
  <Override PartName="/ppt/slides/slide53.xml" ContentType="application/vnd.openxmlformats-officedocument.presentationml.slide+xml"/>
  <Override PartName="/ppt/slides/slide71.xml" ContentType="application/vnd.openxmlformats-officedocument.presentationml.slide+xml"/>
  <Override PartName="/ppt/slides/slide82.xml" ContentType="application/vnd.openxmlformats-officedocument.presentationml.slide+xml"/>
  <Override PartName="/ppt/slideLayouts/slideLayout16.xml" ContentType="application/vnd.openxmlformats-officedocument.presentationml.slideLayout+xml"/>
  <Override PartName="/ppt/slideLayouts/slideLayout34.xml" ContentType="application/vnd.openxmlformats-officedocument.presentationml.slideLayout+xml"/>
  <Override PartName="/ppt/slideLayouts/slideLayout63.xml" ContentType="application/vnd.openxmlformats-officedocument.presentationml.slideLayout+xml"/>
  <Default Extension="jpeg" ContentType="image/jpeg"/>
  <Override PartName="/ppt/tags/tag3.xml" ContentType="application/vnd.openxmlformats-officedocument.presentationml.tags+xml"/>
  <Override PartName="/ppt/notesSlides/notesSlide37.xml" ContentType="application/vnd.openxmlformats-officedocument.presentationml.notesSlide+xml"/>
  <Override PartName="/ppt/activeX/activeX1.xml" ContentType="application/vnd.ms-office.activeX+xml"/>
  <Override PartName="/ppt/notesSlides/notesSlide55.xml" ContentType="application/vnd.openxmlformats-officedocument.presentationml.notesSlide+xml"/>
  <Override PartName="/ppt/notesSlides/notesSlide84.xml" ContentType="application/vnd.openxmlformats-officedocument.presentationml.notesSlide+xml"/>
  <Override PartName="/ppt/slides/slide13.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slideLayouts/slideLayout23.xml" ContentType="application/vnd.openxmlformats-officedocument.presentationml.slideLayout+xml"/>
  <Override PartName="/ppt/slideLayouts/slideLayout41.xml" ContentType="application/vnd.openxmlformats-officedocument.presentationml.slideLayout+xml"/>
  <Override PartName="/ppt/slideLayouts/slideLayout52.xml" ContentType="application/vnd.openxmlformats-officedocument.presentationml.slideLayout+xml"/>
  <Override PartName="/ppt/slideLayouts/slideLayout70.xml" ContentType="application/vnd.openxmlformats-officedocument.presentationml.slideLayout+xml"/>
  <Override PartName="/ppt/notesSlides/notesSlide15.xml" ContentType="application/vnd.openxmlformats-officedocument.presentationml.notesSlide+xml"/>
  <Override PartName="/ppt/notesSlides/notesSlide26.xml" ContentType="application/vnd.openxmlformats-officedocument.presentationml.notesSlide+xml"/>
  <Override PartName="/ppt/notesSlides/notesSlide44.xml" ContentType="application/vnd.openxmlformats-officedocument.presentationml.notesSlide+xml"/>
  <Override PartName="/ppt/notesSlides/notesSlide62.xml" ContentType="application/vnd.openxmlformats-officedocument.presentationml.notesSlide+xml"/>
  <Override PartName="/ppt/notesSlides/notesSlide73.xml" ContentType="application/vnd.openxmlformats-officedocument.presentationml.notesSlide+xml"/>
  <Override PartName="/ppt/slides/slide20.xml" ContentType="application/vnd.openxmlformats-officedocument.presentationml.slide+xml"/>
  <Override PartName="/ppt/slideLayouts/slideLayout12.xml" ContentType="application/vnd.openxmlformats-officedocument.presentationml.slideLayout+xml"/>
  <Override PartName="/ppt/slideLayouts/slideLayout30.xml" ContentType="application/vnd.openxmlformats-officedocument.presentationml.slideLayout+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notesSlides/notesSlide51.xml" ContentType="application/vnd.openxmlformats-officedocument.presentationml.notesSlide+xml"/>
  <Override PartName="/ppt/notesSlides/notesSlide80.xml" ContentType="application/vnd.openxmlformats-officedocument.presentationml.notesSlide+xml"/>
  <Override PartName="/ppt/notesSlides/notesSlide11.xml" ContentType="application/vnd.openxmlformats-officedocument.presentationml.notesSlide+xml"/>
  <Override PartName="/ppt/notesSlides/notesSlide40.xml" ContentType="application/vnd.openxmlformats-officedocument.presentationml.notesSlide+xml"/>
  <Override PartName="/ppt/slideMasters/slideMaster7.xml" ContentType="application/vnd.openxmlformats-officedocument.presentationml.slideMaster+xml"/>
  <Override PartName="/ppt/notesSlides/notesSlide6.xml" ContentType="application/vnd.openxmlformats-officedocument.presentationml.notesSlide+xml"/>
  <Override PartName="/ppt/slides/slide8.xml" ContentType="application/vnd.openxmlformats-officedocument.presentationml.slide+xml"/>
  <Override PartName="/ppt/slides/slide69.xml" ContentType="application/vnd.openxmlformats-officedocument.presentationml.slide+xml"/>
  <Override PartName="/ppt/slides/slide87.xml" ContentType="application/vnd.openxmlformats-officedocument.presentationml.slide+xml"/>
  <Override PartName="/ppt/slideLayouts/slideLayout68.xml" ContentType="application/vnd.openxmlformats-officedocument.presentationml.slideLayout+xml"/>
  <Override PartName="/ppt/slideLayouts/slideLayout79.xml" ContentType="application/vnd.openxmlformats-officedocument.presentationml.slideLayout+xml"/>
  <Override PartName="/ppt/activeX/activeX6.xml" ContentType="application/vnd.ms-office.activeX+xml"/>
  <Override PartName="/ppt/notesSlides/notesSlide89.xml" ContentType="application/vnd.openxmlformats-officedocument.presentationml.notesSlide+xml"/>
  <Override PartName="/ppt/slides/slide29.xml" ContentType="application/vnd.openxmlformats-officedocument.presentationml.slide+xml"/>
  <Override PartName="/ppt/slides/slide76.xml" ContentType="application/vnd.openxmlformats-officedocument.presentationml.slide+xml"/>
  <Override PartName="/ppt/slideLayouts/slideLayout39.xml" ContentType="application/vnd.openxmlformats-officedocument.presentationml.slideLayout+xml"/>
  <Override PartName="/ppt/notesSlides/notesSlide78.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slideLayouts/slideLayout64.xml" ContentType="application/vnd.openxmlformats-officedocument.presentationml.slideLayout+xml"/>
  <Override PartName="/ppt/slideLayouts/slideLayout75.xml" ContentType="application/vnd.openxmlformats-officedocument.presentationml.slideLayout+xml"/>
  <Override PartName="/ppt/activeX/activeX2.xml" ContentType="application/vnd.ms-office.activeX+xml"/>
  <Override PartName="/ppt/tags/tag4.xml" ContentType="application/vnd.openxmlformats-officedocument.presentationml.tags+xml"/>
  <Override PartName="/ppt/notesSlides/notesSlide67.xml" ContentType="application/vnd.openxmlformats-officedocument.presentationml.notesSlide+xml"/>
  <Override PartName="/ppt/slides/slide43.xml" ContentType="application/vnd.openxmlformats-officedocument.presentationml.slide+xml"/>
  <Override PartName="/ppt/slides/slide90.xml" ContentType="application/vnd.openxmlformats-officedocument.presentationml.slide+xml"/>
  <Override PartName="/ppt/theme/theme1.xml" ContentType="application/vnd.openxmlformats-officedocument.theme+xml"/>
  <Override PartName="/ppt/slideLayouts/slideLayout53.xml" ContentType="application/vnd.openxmlformats-officedocument.presentationml.slideLayout+xml"/>
  <Override PartName="/ppt/notesSlides/notesSlide45.xml" ContentType="application/vnd.openxmlformats-officedocument.presentationml.notesSlide+xml"/>
  <Override PartName="/ppt/notesSlides/notesSlide56.xml" ContentType="application/vnd.openxmlformats-officedocument.presentationml.notesSlide+xml"/>
  <Override PartName="/ppt/slides/slide32.xml" ContentType="application/vnd.openxmlformats-officedocument.presentationml.slide+xml"/>
  <Override PartName="/ppt/slideLayouts/slideLayout42.xml" ContentType="application/vnd.openxmlformats-officedocument.presentationml.slideLayout+xml"/>
  <Override PartName="/ppt/notesSlides/notesSlide34.xml" ContentType="application/vnd.openxmlformats-officedocument.presentationml.notesSlide+xml"/>
  <Override PartName="/ppt/notesSlides/notesSlide81.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ppt/notesSlides/notesSlide23.xml" ContentType="application/vnd.openxmlformats-officedocument.presentationml.notesSlide+xml"/>
  <Override PartName="/ppt/notesSlides/notesSlide70.xml" ContentType="application/vnd.openxmlformats-officedocument.presentationml.notesSlide+xml"/>
  <Override PartName="/ppt/notesSlides/notesSlide12.xml" ContentType="application/vnd.openxmlformats-officedocument.presentationml.notesSlide+xml"/>
  <Override PartName="/ppt/slideMasters/slideMaster4.xml" ContentType="application/vnd.openxmlformats-officedocument.presentationml.slideMaster+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theme/theme6.xml" ContentType="application/vnd.openxmlformats-officedocument.theme+xml"/>
  <Override PartName="/ppt/slideLayouts/slideLayout69.xml" ContentType="application/vnd.openxmlformats-officedocument.presentationml.slideLayout+xml"/>
  <Override PartName="/ppt/activeX/activeX7.xml" ContentType="application/vnd.ms-office.activeX+xml"/>
  <Override PartName="/ppt/slides/slide48.xml" ContentType="application/vnd.openxmlformats-officedocument.presentationml.slide+xml"/>
  <Override PartName="/ppt/slideLayouts/slideLayout58.xml" ContentType="application/vnd.openxmlformats-officedocument.presentationml.slideLayout+xml"/>
  <Override PartName="/ppt/notesSlides/notesSlide3.xml" ContentType="application/vnd.openxmlformats-officedocument.presentationml.notesSlide+xml"/>
  <Default Extension="bin" ContentType="application/vnd.openxmlformats-officedocument.oleObject"/>
  <Override PartName="/ppt/slides/slide26.xml" ContentType="application/vnd.openxmlformats-officedocument.presentationml.slide+xml"/>
  <Override PartName="/ppt/slides/slide37.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presProps.xml" ContentType="application/vnd.openxmlformats-officedocument.presentationml.presProps+xml"/>
  <Override PartName="/ppt/slideLayouts/slideLayout36.xml" ContentType="application/vnd.openxmlformats-officedocument.presentationml.slideLayout+xml"/>
  <Override PartName="/ppt/slideLayouts/slideLayout47.xml" ContentType="application/vnd.openxmlformats-officedocument.presentationml.slideLayout+xml"/>
  <Override PartName="/ppt/notesSlides/notesSlide39.xml" ContentType="application/vnd.openxmlformats-officedocument.presentationml.notesSlide+xml"/>
  <Override PartName="/ppt/notesSlides/notesSlide86.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Override PartName="/ppt/slideLayouts/slideLayout25.xml" ContentType="application/vnd.openxmlformats-officedocument.presentationml.slideLayout+xml"/>
  <Override PartName="/ppt/slideLayouts/slideLayout72.xml" ContentType="application/vnd.openxmlformats-officedocument.presentationml.slideLayout+xml"/>
  <Override PartName="/ppt/notesSlides/notesSlide17.xml" ContentType="application/vnd.openxmlformats-officedocument.presentationml.notesSlide+xml"/>
  <Override PartName="/ppt/notesSlides/notesSlide28.xml" ContentType="application/vnd.openxmlformats-officedocument.presentationml.notesSlide+xml"/>
  <Override PartName="/ppt/notesSlides/notesSlide64.xml" ContentType="application/vnd.openxmlformats-officedocument.presentationml.notesSlide+xml"/>
  <Override PartName="/ppt/notesSlides/notesSlide75.xml" ContentType="application/vnd.openxmlformats-officedocument.presentationml.notesSlide+xml"/>
  <Override PartName="/ppt/slides/slide51.xml" ContentType="application/vnd.openxmlformats-officedocument.presentationml.slide+xml"/>
  <Override PartName="/ppt/tags/tag1.xml" ContentType="application/vnd.openxmlformats-officedocument.presentationml.tags+xml"/>
  <Override PartName="/ppt/slideLayouts/slideLayout14.xml" ContentType="application/vnd.openxmlformats-officedocument.presentationml.slideLayout+xml"/>
  <Override PartName="/ppt/slideLayouts/slideLayout61.xml" ContentType="application/vnd.openxmlformats-officedocument.presentationml.slideLayout+xml"/>
  <Override PartName="/ppt/notesSlides/notesSlide53.xml" ContentType="application/vnd.openxmlformats-officedocument.presentationml.notesSlide+xml"/>
  <Override PartName="/ppt/slides/slide40.xml" ContentType="application/vnd.openxmlformats-officedocument.presentationml.slide+xml"/>
  <Override PartName="/ppt/slideLayouts/slideLayout50.xml" ContentType="application/vnd.openxmlformats-officedocument.presentationml.slideLayout+xml"/>
  <Override PartName="/ppt/notesSlides/notesSlide42.xml" ContentType="application/vnd.openxmlformats-officedocument.presentationml.notesSlide+xml"/>
  <Default Extension="gif" ContentType="image/gif"/>
  <Override PartName="/ppt/notesSlides/notesSlide8.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Default Extension="vml" ContentType="application/vnd.openxmlformats-officedocument.vmlDrawing"/>
  <Override PartName="/ppt/slides/slide89.xml" ContentType="application/vnd.openxmlformats-officedocument.presentationml.slide+xml"/>
  <Override PartName="/ppt/slides/slide78.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Layouts/slideLayout66.xml" ContentType="application/vnd.openxmlformats-officedocument.presentationml.slideLayout+xml"/>
  <Override PartName="/ppt/slideLayouts/slideLayout77.xml" ContentType="application/vnd.openxmlformats-officedocument.presentationml.slideLayout+xml"/>
  <Override PartName="/ppt/activeX/activeX4.xml" ContentType="application/vnd.ms-office.activeX+xml"/>
  <Override PartName="/ppt/notesSlides/notesSlide69.xml" ContentType="application/vnd.openxmlformats-officedocument.presentationml.notesSlide+xml"/>
  <Override PartName="/ppt/slideMasters/slideMaster1.xml" ContentType="application/vnd.openxmlformats-officedocument.presentationml.slideMaster+xml"/>
  <Override PartName="/ppt/slides/slide45.xml" ContentType="application/vnd.openxmlformats-officedocument.presentationml.slide+xml"/>
  <Override PartName="/ppt/theme/theme3.xml" ContentType="application/vnd.openxmlformats-officedocument.theme+xml"/>
  <Override PartName="/ppt/slideLayouts/slideLayout55.xml" ContentType="application/vnd.openxmlformats-officedocument.presentationml.slideLayout+xml"/>
  <Override PartName="/ppt/notesSlides/notesSlide47.xml" ContentType="application/vnd.openxmlformats-officedocument.presentationml.notesSlide+xml"/>
  <Override PartName="/ppt/notesSlides/notesSlide58.xml" ContentType="application/vnd.openxmlformats-officedocument.presentationml.notesSlide+xml"/>
  <Override PartName="/ppt/slides/slide34.xml" ContentType="application/vnd.openxmlformats-officedocument.presentationml.slide+xml"/>
  <Override PartName="/ppt/slides/slide81.xml" ContentType="application/vnd.openxmlformats-officedocument.presentationml.slide+xml"/>
  <Override PartName="/ppt/slideLayouts/slideLayout44.xml" ContentType="application/vnd.openxmlformats-officedocument.presentationml.slideLayout+xml"/>
  <Override PartName="/ppt/notesSlides/notesSlide36.xml" ContentType="application/vnd.openxmlformats-officedocument.presentationml.notesSlide+xml"/>
  <Override PartName="/ppt/notesSlides/notesSlide83.xml" ContentType="application/vnd.openxmlformats-officedocument.presentationml.notesSlide+xml"/>
  <Default Extension="rels" ContentType="application/vnd.openxmlformats-package.relationship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660" r:id="rId1"/>
    <p:sldMasterId id="2147483672" r:id="rId2"/>
    <p:sldMasterId id="2147483684" r:id="rId3"/>
    <p:sldMasterId id="2147483698" r:id="rId4"/>
    <p:sldMasterId id="2147483710" r:id="rId5"/>
    <p:sldMasterId id="2147483722" r:id="rId6"/>
    <p:sldMasterId id="2147483734" r:id="rId7"/>
  </p:sldMasterIdLst>
  <p:notesMasterIdLst>
    <p:notesMasterId r:id="rId98"/>
  </p:notesMasterIdLst>
  <p:sldIdLst>
    <p:sldId id="256" r:id="rId8"/>
    <p:sldId id="276" r:id="rId9"/>
    <p:sldId id="291" r:id="rId10"/>
    <p:sldId id="262" r:id="rId11"/>
    <p:sldId id="294" r:id="rId12"/>
    <p:sldId id="295" r:id="rId13"/>
    <p:sldId id="296" r:id="rId14"/>
    <p:sldId id="297" r:id="rId15"/>
    <p:sldId id="285" r:id="rId16"/>
    <p:sldId id="277" r:id="rId17"/>
    <p:sldId id="286" r:id="rId18"/>
    <p:sldId id="287" r:id="rId19"/>
    <p:sldId id="288" r:id="rId20"/>
    <p:sldId id="289" r:id="rId21"/>
    <p:sldId id="290" r:id="rId22"/>
    <p:sldId id="267" r:id="rId23"/>
    <p:sldId id="274" r:id="rId24"/>
    <p:sldId id="268" r:id="rId25"/>
    <p:sldId id="269" r:id="rId26"/>
    <p:sldId id="279" r:id="rId27"/>
    <p:sldId id="280" r:id="rId28"/>
    <p:sldId id="281" r:id="rId29"/>
    <p:sldId id="282" r:id="rId30"/>
    <p:sldId id="284" r:id="rId31"/>
    <p:sldId id="270" r:id="rId32"/>
    <p:sldId id="278" r:id="rId33"/>
    <p:sldId id="271" r:id="rId34"/>
    <p:sldId id="332" r:id="rId35"/>
    <p:sldId id="323" r:id="rId36"/>
    <p:sldId id="324" r:id="rId37"/>
    <p:sldId id="322" r:id="rId38"/>
    <p:sldId id="335" r:id="rId39"/>
    <p:sldId id="336" r:id="rId40"/>
    <p:sldId id="337" r:id="rId41"/>
    <p:sldId id="338" r:id="rId42"/>
    <p:sldId id="339" r:id="rId43"/>
    <p:sldId id="340" r:id="rId44"/>
    <p:sldId id="341" r:id="rId45"/>
    <p:sldId id="343" r:id="rId46"/>
    <p:sldId id="344" r:id="rId47"/>
    <p:sldId id="345" r:id="rId48"/>
    <p:sldId id="346" r:id="rId49"/>
    <p:sldId id="358" r:id="rId50"/>
    <p:sldId id="264" r:id="rId51"/>
    <p:sldId id="265" r:id="rId52"/>
    <p:sldId id="283" r:id="rId53"/>
    <p:sldId id="347" r:id="rId54"/>
    <p:sldId id="348" r:id="rId55"/>
    <p:sldId id="351" r:id="rId56"/>
    <p:sldId id="350" r:id="rId57"/>
    <p:sldId id="387" r:id="rId58"/>
    <p:sldId id="390" r:id="rId59"/>
    <p:sldId id="349" r:id="rId60"/>
    <p:sldId id="386" r:id="rId61"/>
    <p:sldId id="389" r:id="rId62"/>
    <p:sldId id="352" r:id="rId63"/>
    <p:sldId id="353" r:id="rId64"/>
    <p:sldId id="299" r:id="rId65"/>
    <p:sldId id="292" r:id="rId66"/>
    <p:sldId id="382" r:id="rId67"/>
    <p:sldId id="354" r:id="rId68"/>
    <p:sldId id="355" r:id="rId69"/>
    <p:sldId id="356" r:id="rId70"/>
    <p:sldId id="357" r:id="rId71"/>
    <p:sldId id="385" r:id="rId72"/>
    <p:sldId id="359" r:id="rId73"/>
    <p:sldId id="360" r:id="rId74"/>
    <p:sldId id="361" r:id="rId75"/>
    <p:sldId id="362" r:id="rId76"/>
    <p:sldId id="363" r:id="rId77"/>
    <p:sldId id="384" r:id="rId78"/>
    <p:sldId id="364" r:id="rId79"/>
    <p:sldId id="365" r:id="rId80"/>
    <p:sldId id="366" r:id="rId81"/>
    <p:sldId id="367" r:id="rId82"/>
    <p:sldId id="368" r:id="rId83"/>
    <p:sldId id="369" r:id="rId84"/>
    <p:sldId id="370" r:id="rId85"/>
    <p:sldId id="371" r:id="rId86"/>
    <p:sldId id="372" r:id="rId87"/>
    <p:sldId id="373" r:id="rId88"/>
    <p:sldId id="376" r:id="rId89"/>
    <p:sldId id="388" r:id="rId90"/>
    <p:sldId id="375" r:id="rId91"/>
    <p:sldId id="377" r:id="rId92"/>
    <p:sldId id="378" r:id="rId93"/>
    <p:sldId id="379" r:id="rId94"/>
    <p:sldId id="380" r:id="rId95"/>
    <p:sldId id="381" r:id="rId96"/>
    <p:sldId id="298" r:id="rId97"/>
  </p:sldIdLst>
  <p:sldSz cx="9144000" cy="6858000" type="screen4x3"/>
  <p:notesSz cx="6858000" cy="9144000"/>
  <p:custDataLst>
    <p:tags r:id="rId99"/>
  </p:custDataLst>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webPr encoding="big5"/>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9872" autoAdjust="0"/>
    <p:restoredTop sz="94660" autoAdjust="0"/>
  </p:normalViewPr>
  <p:slideViewPr>
    <p:cSldViewPr showGuides="1">
      <p:cViewPr>
        <p:scale>
          <a:sx n="60" d="100"/>
          <a:sy n="60" d="100"/>
        </p:scale>
        <p:origin x="-1572" y="-114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80" d="100"/>
        <a:sy n="80" d="100"/>
      </p:scale>
      <p:origin x="0" y="8292"/>
    </p:cViewPr>
  </p:sorterViewPr>
  <p:gridSpacing cx="73736200" cy="73736200"/>
</p:viewPr>
</file>

<file path=ppt/_rels/presentation.xml.rels><?xml version="1.0" encoding="UTF-8" standalone="yes"?>
<Relationships xmlns="http://schemas.openxmlformats.org/package/2006/relationships"><Relationship Id="rId26" Type="http://schemas.openxmlformats.org/officeDocument/2006/relationships/slide" Target="slides/slide19.xml"/><Relationship Id="rId21" Type="http://schemas.openxmlformats.org/officeDocument/2006/relationships/slide" Target="slides/slide14.xml"/><Relationship Id="rId42" Type="http://schemas.openxmlformats.org/officeDocument/2006/relationships/slide" Target="slides/slide35.xml"/><Relationship Id="rId47" Type="http://schemas.openxmlformats.org/officeDocument/2006/relationships/slide" Target="slides/slide40.xml"/><Relationship Id="rId63" Type="http://schemas.openxmlformats.org/officeDocument/2006/relationships/slide" Target="slides/slide56.xml"/><Relationship Id="rId68" Type="http://schemas.openxmlformats.org/officeDocument/2006/relationships/slide" Target="slides/slide61.xml"/><Relationship Id="rId84" Type="http://schemas.openxmlformats.org/officeDocument/2006/relationships/slide" Target="slides/slide77.xml"/><Relationship Id="rId89" Type="http://schemas.openxmlformats.org/officeDocument/2006/relationships/slide" Target="slides/slide82.xml"/><Relationship Id="rId7" Type="http://schemas.openxmlformats.org/officeDocument/2006/relationships/slideMaster" Target="slideMasters/slideMaster7.xml"/><Relationship Id="rId71" Type="http://schemas.openxmlformats.org/officeDocument/2006/relationships/slide" Target="slides/slide64.xml"/><Relationship Id="rId92" Type="http://schemas.openxmlformats.org/officeDocument/2006/relationships/slide" Target="slides/slide85.xml"/><Relationship Id="rId2" Type="http://schemas.openxmlformats.org/officeDocument/2006/relationships/slideMaster" Target="slideMasters/slideMaster2.xml"/><Relationship Id="rId16" Type="http://schemas.openxmlformats.org/officeDocument/2006/relationships/slide" Target="slides/slide9.xml"/><Relationship Id="rId29" Type="http://schemas.openxmlformats.org/officeDocument/2006/relationships/slide" Target="slides/slide22.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slide" Target="slides/slide25.xml"/><Relationship Id="rId37" Type="http://schemas.openxmlformats.org/officeDocument/2006/relationships/slide" Target="slides/slide30.xml"/><Relationship Id="rId40" Type="http://schemas.openxmlformats.org/officeDocument/2006/relationships/slide" Target="slides/slide33.xml"/><Relationship Id="rId45" Type="http://schemas.openxmlformats.org/officeDocument/2006/relationships/slide" Target="slides/slide38.xml"/><Relationship Id="rId53" Type="http://schemas.openxmlformats.org/officeDocument/2006/relationships/slide" Target="slides/slide46.xml"/><Relationship Id="rId58" Type="http://schemas.openxmlformats.org/officeDocument/2006/relationships/slide" Target="slides/slide51.xml"/><Relationship Id="rId66" Type="http://schemas.openxmlformats.org/officeDocument/2006/relationships/slide" Target="slides/slide59.xml"/><Relationship Id="rId74" Type="http://schemas.openxmlformats.org/officeDocument/2006/relationships/slide" Target="slides/slide67.xml"/><Relationship Id="rId79" Type="http://schemas.openxmlformats.org/officeDocument/2006/relationships/slide" Target="slides/slide72.xml"/><Relationship Id="rId87" Type="http://schemas.openxmlformats.org/officeDocument/2006/relationships/slide" Target="slides/slide80.xml"/><Relationship Id="rId102" Type="http://schemas.openxmlformats.org/officeDocument/2006/relationships/theme" Target="theme/theme1.xml"/><Relationship Id="rId5" Type="http://schemas.openxmlformats.org/officeDocument/2006/relationships/slideMaster" Target="slideMasters/slideMaster5.xml"/><Relationship Id="rId61" Type="http://schemas.openxmlformats.org/officeDocument/2006/relationships/slide" Target="slides/slide54.xml"/><Relationship Id="rId82" Type="http://schemas.openxmlformats.org/officeDocument/2006/relationships/slide" Target="slides/slide75.xml"/><Relationship Id="rId90" Type="http://schemas.openxmlformats.org/officeDocument/2006/relationships/slide" Target="slides/slide83.xml"/><Relationship Id="rId95" Type="http://schemas.openxmlformats.org/officeDocument/2006/relationships/slide" Target="slides/slide88.xml"/><Relationship Id="rId19" Type="http://schemas.openxmlformats.org/officeDocument/2006/relationships/slide" Target="slides/slide1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slide" Target="slides/slide28.xml"/><Relationship Id="rId43" Type="http://schemas.openxmlformats.org/officeDocument/2006/relationships/slide" Target="slides/slide36.xml"/><Relationship Id="rId48" Type="http://schemas.openxmlformats.org/officeDocument/2006/relationships/slide" Target="slides/slide41.xml"/><Relationship Id="rId56" Type="http://schemas.openxmlformats.org/officeDocument/2006/relationships/slide" Target="slides/slide49.xml"/><Relationship Id="rId64" Type="http://schemas.openxmlformats.org/officeDocument/2006/relationships/slide" Target="slides/slide57.xml"/><Relationship Id="rId69" Type="http://schemas.openxmlformats.org/officeDocument/2006/relationships/slide" Target="slides/slide62.xml"/><Relationship Id="rId77" Type="http://schemas.openxmlformats.org/officeDocument/2006/relationships/slide" Target="slides/slide70.xml"/><Relationship Id="rId100" Type="http://schemas.openxmlformats.org/officeDocument/2006/relationships/presProps" Target="presProps.xml"/><Relationship Id="rId8" Type="http://schemas.openxmlformats.org/officeDocument/2006/relationships/slide" Target="slides/slide1.xml"/><Relationship Id="rId51" Type="http://schemas.openxmlformats.org/officeDocument/2006/relationships/slide" Target="slides/slide44.xml"/><Relationship Id="rId72" Type="http://schemas.openxmlformats.org/officeDocument/2006/relationships/slide" Target="slides/slide65.xml"/><Relationship Id="rId80" Type="http://schemas.openxmlformats.org/officeDocument/2006/relationships/slide" Target="slides/slide73.xml"/><Relationship Id="rId85" Type="http://schemas.openxmlformats.org/officeDocument/2006/relationships/slide" Target="slides/slide78.xml"/><Relationship Id="rId93" Type="http://schemas.openxmlformats.org/officeDocument/2006/relationships/slide" Target="slides/slide86.xml"/><Relationship Id="rId98" Type="http://schemas.openxmlformats.org/officeDocument/2006/relationships/notesMaster" Target="notesMasters/notesMaster1.xml"/><Relationship Id="rId3" Type="http://schemas.openxmlformats.org/officeDocument/2006/relationships/slideMaster" Target="slideMasters/slideMaster3.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slide" Target="slides/slide26.xml"/><Relationship Id="rId38" Type="http://schemas.openxmlformats.org/officeDocument/2006/relationships/slide" Target="slides/slide31.xml"/><Relationship Id="rId46" Type="http://schemas.openxmlformats.org/officeDocument/2006/relationships/slide" Target="slides/slide39.xml"/><Relationship Id="rId59" Type="http://schemas.openxmlformats.org/officeDocument/2006/relationships/slide" Target="slides/slide52.xml"/><Relationship Id="rId67" Type="http://schemas.openxmlformats.org/officeDocument/2006/relationships/slide" Target="slides/slide60.xml"/><Relationship Id="rId103" Type="http://schemas.openxmlformats.org/officeDocument/2006/relationships/tableStyles" Target="tableStyles.xml"/><Relationship Id="rId20" Type="http://schemas.openxmlformats.org/officeDocument/2006/relationships/slide" Target="slides/slide13.xml"/><Relationship Id="rId41" Type="http://schemas.openxmlformats.org/officeDocument/2006/relationships/slide" Target="slides/slide34.xml"/><Relationship Id="rId54" Type="http://schemas.openxmlformats.org/officeDocument/2006/relationships/slide" Target="slides/slide47.xml"/><Relationship Id="rId62" Type="http://schemas.openxmlformats.org/officeDocument/2006/relationships/slide" Target="slides/slide55.xml"/><Relationship Id="rId70" Type="http://schemas.openxmlformats.org/officeDocument/2006/relationships/slide" Target="slides/slide63.xml"/><Relationship Id="rId75" Type="http://schemas.openxmlformats.org/officeDocument/2006/relationships/slide" Target="slides/slide68.xml"/><Relationship Id="rId83" Type="http://schemas.openxmlformats.org/officeDocument/2006/relationships/slide" Target="slides/slide76.xml"/><Relationship Id="rId88" Type="http://schemas.openxmlformats.org/officeDocument/2006/relationships/slide" Target="slides/slide81.xml"/><Relationship Id="rId91" Type="http://schemas.openxmlformats.org/officeDocument/2006/relationships/slide" Target="slides/slide84.xml"/><Relationship Id="rId96" Type="http://schemas.openxmlformats.org/officeDocument/2006/relationships/slide" Target="slides/slide89.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slide" Target="slides/slide29.xml"/><Relationship Id="rId49" Type="http://schemas.openxmlformats.org/officeDocument/2006/relationships/slide" Target="slides/slide42.xml"/><Relationship Id="rId57" Type="http://schemas.openxmlformats.org/officeDocument/2006/relationships/slide" Target="slides/slide50.xml"/><Relationship Id="rId10" Type="http://schemas.openxmlformats.org/officeDocument/2006/relationships/slide" Target="slides/slide3.xml"/><Relationship Id="rId31" Type="http://schemas.openxmlformats.org/officeDocument/2006/relationships/slide" Target="slides/slide24.xml"/><Relationship Id="rId44" Type="http://schemas.openxmlformats.org/officeDocument/2006/relationships/slide" Target="slides/slide37.xml"/><Relationship Id="rId52" Type="http://schemas.openxmlformats.org/officeDocument/2006/relationships/slide" Target="slides/slide45.xml"/><Relationship Id="rId60" Type="http://schemas.openxmlformats.org/officeDocument/2006/relationships/slide" Target="slides/slide53.xml"/><Relationship Id="rId65" Type="http://schemas.openxmlformats.org/officeDocument/2006/relationships/slide" Target="slides/slide58.xml"/><Relationship Id="rId73" Type="http://schemas.openxmlformats.org/officeDocument/2006/relationships/slide" Target="slides/slide66.xml"/><Relationship Id="rId78" Type="http://schemas.openxmlformats.org/officeDocument/2006/relationships/slide" Target="slides/slide71.xml"/><Relationship Id="rId81" Type="http://schemas.openxmlformats.org/officeDocument/2006/relationships/slide" Target="slides/slide74.xml"/><Relationship Id="rId86" Type="http://schemas.openxmlformats.org/officeDocument/2006/relationships/slide" Target="slides/slide79.xml"/><Relationship Id="rId94" Type="http://schemas.openxmlformats.org/officeDocument/2006/relationships/slide" Target="slides/slide87.xml"/><Relationship Id="rId99" Type="http://schemas.openxmlformats.org/officeDocument/2006/relationships/tags" Target="tags/tag1.xml"/><Relationship Id="rId101" Type="http://schemas.openxmlformats.org/officeDocument/2006/relationships/viewProps" Target="viewProps.xml"/><Relationship Id="rId4" Type="http://schemas.openxmlformats.org/officeDocument/2006/relationships/slideMaster" Target="slideMasters/slideMaster4.xml"/><Relationship Id="rId9" Type="http://schemas.openxmlformats.org/officeDocument/2006/relationships/slide" Target="slides/slide2.xml"/><Relationship Id="rId13" Type="http://schemas.openxmlformats.org/officeDocument/2006/relationships/slide" Target="slides/slide6.xml"/><Relationship Id="rId18" Type="http://schemas.openxmlformats.org/officeDocument/2006/relationships/slide" Target="slides/slide11.xml"/><Relationship Id="rId39" Type="http://schemas.openxmlformats.org/officeDocument/2006/relationships/slide" Target="slides/slide32.xml"/><Relationship Id="rId34" Type="http://schemas.openxmlformats.org/officeDocument/2006/relationships/slide" Target="slides/slide27.xml"/><Relationship Id="rId50" Type="http://schemas.openxmlformats.org/officeDocument/2006/relationships/slide" Target="slides/slide43.xml"/><Relationship Id="rId55" Type="http://schemas.openxmlformats.org/officeDocument/2006/relationships/slide" Target="slides/slide48.xml"/><Relationship Id="rId76" Type="http://schemas.openxmlformats.org/officeDocument/2006/relationships/slide" Target="slides/slide69.xml"/><Relationship Id="rId97" Type="http://schemas.openxmlformats.org/officeDocument/2006/relationships/slide" Target="slides/slide90.xml"/></Relationships>
</file>

<file path=ppt/activeX/activeX1.xml><?xml version="1.0" encoding="utf-8"?>
<ax:ocx xmlns:ax="http://schemas.microsoft.com/office/2006/activeX" xmlns:r="http://schemas.openxmlformats.org/officeDocument/2006/relationships" ax:classid="{D27CDB6E-AE6D-11CF-96B8-444553540000}" ax:persistence="persistPropertyBag">
  <ax:ocxPr ax:name="_cx" ax:value="8608"/>
  <ax:ocxPr ax:name="_cy" ax:value="5750"/>
  <ax:ocxPr ax:name="FlashVars" ax:value=""/>
  <ax:ocxPr ax:name="Movie" ax:value="F:\【教學】\成功大學【癌症醫學】\20090421_Cancer biology_Microarray\agilent_movie01.swf"/>
  <ax:ocxPr ax:name="Src" ax:value="F:\【教學】\成功大學【癌症醫學】\20090421_Cancer biology_Microarray\agilent_movie01.swf"/>
  <ax:ocxPr ax:name="WMode" ax:value="Window"/>
  <ax:ocxPr ax:name="Play" ax:value="-1"/>
  <ax:ocxPr ax:name="Loop" ax:value="-1"/>
  <ax:ocxPr ax:name="Quality" ax:value="High"/>
  <ax:ocxPr ax:name="SAlign" ax:value=""/>
  <ax:ocxPr ax:name="Menu" ax:value="-1"/>
  <ax:ocxPr ax:name="Base" ax:value=""/>
  <ax:ocxPr ax:name="AllowScriptAccess" ax:value=""/>
  <ax:ocxPr ax:name="Scale" ax:value="ShowAll"/>
  <ax:ocxPr ax:name="DeviceFont" ax:value="0"/>
  <ax:ocxPr ax:name="EmbedMovie" ax:value="-1"/>
  <ax:ocxPr ax:name="BGColor" ax:value=""/>
  <ax:ocxPr ax:name="SWRemote" ax:value=""/>
  <ax:ocxPr ax:name="MovieData" ax:value=""/>
  <ax:ocxPr ax:name="SeamlessTabbing" ax:value="1"/>
  <ax:ocxPr ax:name="Profile" ax:value="0"/>
  <ax:ocxPr ax:name="ProfileAddress" ax:value=""/>
  <ax:ocxPr ax:name="ProfilePort" ax:value="0"/>
  <ax:ocxPr ax:name="AllowNetworking" ax:value="all"/>
  <ax:ocxPr ax:name="AllowFullScreen" ax:value="false"/>
</ax:ocx>
</file>

<file path=ppt/activeX/activeX2.xml><?xml version="1.0" encoding="utf-8"?>
<ax:ocx xmlns:ax="http://schemas.microsoft.com/office/2006/activeX" xmlns:r="http://schemas.openxmlformats.org/officeDocument/2006/relationships" ax:classid="{D27CDB6E-AE6D-11CF-96B8-444553540000}" ax:persistence="persistPropertyBag">
  <ax:ocxPr ax:name="_cx" ax:value="28222"/>
  <ax:ocxPr ax:name="_cy" ax:value="21167"/>
  <ax:ocxPr ax:name="FlashVars" ax:value=""/>
  <ax:ocxPr ax:name="Movie" ax:value="F:\【教學】\成功大學【癌症醫學】\20090421_Cancer biology_Microarray\L3_microarrays_1photo.swf"/>
  <ax:ocxPr ax:name="Src" ax:value="F:\【教學】\成功大學【癌症醫學】\20090421_Cancer biology_Microarray\L3_microarrays_1photo.swf"/>
  <ax:ocxPr ax:name="WMode" ax:value="Window"/>
  <ax:ocxPr ax:name="Play" ax:value="-1"/>
  <ax:ocxPr ax:name="Loop" ax:value="-1"/>
  <ax:ocxPr ax:name="Quality" ax:value="High"/>
  <ax:ocxPr ax:name="SAlign" ax:value=""/>
  <ax:ocxPr ax:name="Menu" ax:value="-1"/>
  <ax:ocxPr ax:name="Base" ax:value=""/>
  <ax:ocxPr ax:name="AllowScriptAccess" ax:value=""/>
  <ax:ocxPr ax:name="Scale" ax:value="ShowAll"/>
  <ax:ocxPr ax:name="DeviceFont" ax:value="0"/>
  <ax:ocxPr ax:name="EmbedMovie" ax:value="-1"/>
  <ax:ocxPr ax:name="BGColor" ax:value=""/>
  <ax:ocxPr ax:name="SWRemote" ax:value=""/>
  <ax:ocxPr ax:name="MovieData" ax:value=""/>
  <ax:ocxPr ax:name="SeamlessTabbing" ax:value="1"/>
  <ax:ocxPr ax:name="Profile" ax:value="0"/>
  <ax:ocxPr ax:name="ProfileAddress" ax:value=""/>
  <ax:ocxPr ax:name="ProfilePort" ax:value="0"/>
  <ax:ocxPr ax:name="AllowNetworking" ax:value="all"/>
  <ax:ocxPr ax:name="AllowFullScreen" ax:value="false"/>
</ax:ocx>
</file>

<file path=ppt/activeX/activeX3.xml><?xml version="1.0" encoding="utf-8"?>
<ax:ocx xmlns:ax="http://schemas.microsoft.com/office/2006/activeX" xmlns:r="http://schemas.openxmlformats.org/officeDocument/2006/relationships" ax:classid="{D27CDB6E-AE6D-11CF-96B8-444553540000}" ax:persistence="persistPropertyBag">
  <ax:ocxPr ax:name="_cx" ax:value="28222"/>
  <ax:ocxPr ax:name="_cy" ax:value="21167"/>
  <ax:ocxPr ax:name="FlashVars" ax:value=""/>
  <ax:ocxPr ax:name="Movie" ax:value="F:\【教學】\成功大學【癌症醫學】\20090421_Cancer biology_Microarray\L3_microarrays_7overview.swf"/>
  <ax:ocxPr ax:name="Src" ax:value="F:\【教學】\成功大學【癌症醫學】\20090421_Cancer biology_Microarray\L3_microarrays_7overview.swf"/>
  <ax:ocxPr ax:name="WMode" ax:value="Window"/>
  <ax:ocxPr ax:name="Play" ax:value="-1"/>
  <ax:ocxPr ax:name="Loop" ax:value="-1"/>
  <ax:ocxPr ax:name="Quality" ax:value="High"/>
  <ax:ocxPr ax:name="SAlign" ax:value=""/>
  <ax:ocxPr ax:name="Menu" ax:value="-1"/>
  <ax:ocxPr ax:name="Base" ax:value=""/>
  <ax:ocxPr ax:name="AllowScriptAccess" ax:value=""/>
  <ax:ocxPr ax:name="Scale" ax:value="ShowAll"/>
  <ax:ocxPr ax:name="DeviceFont" ax:value="0"/>
  <ax:ocxPr ax:name="EmbedMovie" ax:value="-1"/>
  <ax:ocxPr ax:name="BGColor" ax:value=""/>
  <ax:ocxPr ax:name="SWRemote" ax:value=""/>
  <ax:ocxPr ax:name="MovieData" ax:value=""/>
  <ax:ocxPr ax:name="SeamlessTabbing" ax:value="1"/>
  <ax:ocxPr ax:name="Profile" ax:value="0"/>
  <ax:ocxPr ax:name="ProfileAddress" ax:value=""/>
  <ax:ocxPr ax:name="ProfilePort" ax:value="0"/>
  <ax:ocxPr ax:name="AllowNetworking" ax:value="all"/>
  <ax:ocxPr ax:name="AllowFullScreen" ax:value="false"/>
</ax:ocx>
</file>

<file path=ppt/activeX/activeX4.xml><?xml version="1.0" encoding="utf-8"?>
<ax:ocx xmlns:ax="http://schemas.microsoft.com/office/2006/activeX" xmlns:r="http://schemas.openxmlformats.org/officeDocument/2006/relationships" ax:classid="{D27CDB6E-AE6D-11CF-96B8-444553540000}" ax:persistence="persistPropertyBag">
  <ax:ocxPr ax:name="_cx" ax:value="28222"/>
  <ax:ocxPr ax:name="_cy" ax:value="21167"/>
  <ax:ocxPr ax:name="FlashVars" ax:value=""/>
  <ax:ocxPr ax:name="Movie" ax:value="F:\【教學】\成功大學【癌症醫學】\20090421_Cancer biology_Microarray\L3_microarrays_5manual.swf"/>
  <ax:ocxPr ax:name="Src" ax:value="F:\【教學】\成功大學【癌症醫學】\20090421_Cancer biology_Microarray\L3_microarrays_5manual.swf"/>
  <ax:ocxPr ax:name="WMode" ax:value="Window"/>
  <ax:ocxPr ax:name="Play" ax:value="-1"/>
  <ax:ocxPr ax:name="Loop" ax:value="-1"/>
  <ax:ocxPr ax:name="Quality" ax:value="High"/>
  <ax:ocxPr ax:name="SAlign" ax:value=""/>
  <ax:ocxPr ax:name="Menu" ax:value="-1"/>
  <ax:ocxPr ax:name="Base" ax:value=""/>
  <ax:ocxPr ax:name="AllowScriptAccess" ax:value=""/>
  <ax:ocxPr ax:name="Scale" ax:value="ShowAll"/>
  <ax:ocxPr ax:name="DeviceFont" ax:value="0"/>
  <ax:ocxPr ax:name="EmbedMovie" ax:value="-1"/>
  <ax:ocxPr ax:name="BGColor" ax:value=""/>
  <ax:ocxPr ax:name="SWRemote" ax:value=""/>
  <ax:ocxPr ax:name="MovieData" ax:value=""/>
  <ax:ocxPr ax:name="SeamlessTabbing" ax:value="1"/>
  <ax:ocxPr ax:name="Profile" ax:value="0"/>
  <ax:ocxPr ax:name="ProfileAddress" ax:value=""/>
  <ax:ocxPr ax:name="ProfilePort" ax:value="0"/>
  <ax:ocxPr ax:name="AllowNetworking" ax:value="all"/>
  <ax:ocxPr ax:name="AllowFullScreen" ax:value="false"/>
</ax:ocx>
</file>

<file path=ppt/activeX/activeX5.xml><?xml version="1.0" encoding="utf-8"?>
<ax:ocx xmlns:ax="http://schemas.microsoft.com/office/2006/activeX" xmlns:r="http://schemas.openxmlformats.org/officeDocument/2006/relationships" ax:classid="{D27CDB6E-AE6D-11CF-96B8-444553540000}" ax:persistence="persistPropertyBag">
  <ax:ocxPr ax:name="_cx" ax:value="28222"/>
  <ax:ocxPr ax:name="_cy" ax:value="21167"/>
  <ax:ocxPr ax:name="FlashVars" ax:value=""/>
  <ax:ocxPr ax:name="Movie" ax:value="F:\【教學】\成功大學【癌症醫學】\20090421_Cancer biology_Microarray\L3_microarrays_6robotic.swf"/>
  <ax:ocxPr ax:name="Src" ax:value="F:\【教學】\成功大學【癌症醫學】\20090421_Cancer biology_Microarray\L3_microarrays_6robotic.swf"/>
  <ax:ocxPr ax:name="WMode" ax:value="Window"/>
  <ax:ocxPr ax:name="Play" ax:value="-1"/>
  <ax:ocxPr ax:name="Loop" ax:value="-1"/>
  <ax:ocxPr ax:name="Quality" ax:value="High"/>
  <ax:ocxPr ax:name="SAlign" ax:value=""/>
  <ax:ocxPr ax:name="Menu" ax:value="-1"/>
  <ax:ocxPr ax:name="Base" ax:value=""/>
  <ax:ocxPr ax:name="AllowScriptAccess" ax:value=""/>
  <ax:ocxPr ax:name="Scale" ax:value="ShowAll"/>
  <ax:ocxPr ax:name="DeviceFont" ax:value="0"/>
  <ax:ocxPr ax:name="EmbedMovie" ax:value="-1"/>
  <ax:ocxPr ax:name="BGColor" ax:value=""/>
  <ax:ocxPr ax:name="SWRemote" ax:value=""/>
  <ax:ocxPr ax:name="MovieData" ax:value=""/>
  <ax:ocxPr ax:name="SeamlessTabbing" ax:value="1"/>
  <ax:ocxPr ax:name="Profile" ax:value="0"/>
  <ax:ocxPr ax:name="ProfileAddress" ax:value=""/>
  <ax:ocxPr ax:name="ProfilePort" ax:value="0"/>
  <ax:ocxPr ax:name="AllowNetworking" ax:value="all"/>
  <ax:ocxPr ax:name="AllowFullScreen" ax:value="false"/>
</ax:ocx>
</file>

<file path=ppt/activeX/activeX6.xml><?xml version="1.0" encoding="utf-8"?>
<ax:ocx xmlns:ax="http://schemas.microsoft.com/office/2006/activeX" xmlns:r="http://schemas.openxmlformats.org/officeDocument/2006/relationships" ax:classid="{D27CDB6E-AE6D-11CF-96B8-444553540000}" ax:persistence="persistPropertyBag">
  <ax:ocxPr ax:name="_cx" ax:value="22825"/>
  <ax:ocxPr ax:name="_cy" ax:value="18627"/>
  <ax:ocxPr ax:name="FlashVars" ax:value=""/>
  <ax:ocxPr ax:name="Movie" ax:value="F:\【教學】\成功大學【癌症醫學】\20090421_Cancer biology_Microarray\open_05.swf"/>
  <ax:ocxPr ax:name="Src" ax:value="F:\【教學】\成功大學【癌症醫學】\20090421_Cancer biology_Microarray\open_05.swf"/>
  <ax:ocxPr ax:name="WMode" ax:value="Window"/>
  <ax:ocxPr ax:name="Play" ax:value="-1"/>
  <ax:ocxPr ax:name="Loop" ax:value="-1"/>
  <ax:ocxPr ax:name="Quality" ax:value="High"/>
  <ax:ocxPr ax:name="SAlign" ax:value=""/>
  <ax:ocxPr ax:name="Menu" ax:value="-1"/>
  <ax:ocxPr ax:name="Base" ax:value=""/>
  <ax:ocxPr ax:name="AllowScriptAccess" ax:value=""/>
  <ax:ocxPr ax:name="Scale" ax:value="ShowAll"/>
  <ax:ocxPr ax:name="DeviceFont" ax:value="0"/>
  <ax:ocxPr ax:name="EmbedMovie" ax:value="-1"/>
  <ax:ocxPr ax:name="BGColor" ax:value=""/>
  <ax:ocxPr ax:name="SWRemote" ax:value=""/>
  <ax:ocxPr ax:name="MovieData" ax:value=""/>
  <ax:ocxPr ax:name="SeamlessTabbing" ax:value="1"/>
  <ax:ocxPr ax:name="Profile" ax:value="0"/>
  <ax:ocxPr ax:name="ProfileAddress" ax:value=""/>
  <ax:ocxPr ax:name="ProfilePort" ax:value="0"/>
  <ax:ocxPr ax:name="AllowNetworking" ax:value="all"/>
  <ax:ocxPr ax:name="AllowFullScreen" ax:value="false"/>
</ax:ocx>
</file>

<file path=ppt/activeX/activeX7.xml><?xml version="1.0" encoding="utf-8"?>
<ax:ocx xmlns:ax="http://schemas.microsoft.com/office/2006/activeX" xmlns:r="http://schemas.openxmlformats.org/officeDocument/2006/relationships" ax:classid="{D27CDB6E-AE6D-11CF-96B8-444553540000}" ax:persistence="persistPropertyBag">
  <ax:ocxPr ax:name="_cx" ax:value="24694"/>
  <ax:ocxPr ax:name="_cy" ax:value="15875"/>
  <ax:ocxPr ax:name="FlashVars" ax:value=""/>
  <ax:ocxPr ax:name="Movie" ax:value="F:\【教學】\成功大學【癌症醫學】\20090421_Cancer biology_Microarray\Microarray data clustering.swf"/>
  <ax:ocxPr ax:name="Src" ax:value="F:\【教學】\成功大學【癌症醫學】\20090421_Cancer biology_Microarray\Microarray data clustering.swf"/>
  <ax:ocxPr ax:name="WMode" ax:value="Window"/>
  <ax:ocxPr ax:name="Play" ax:value="-1"/>
  <ax:ocxPr ax:name="Loop" ax:value="-1"/>
  <ax:ocxPr ax:name="Quality" ax:value="High"/>
  <ax:ocxPr ax:name="SAlign" ax:value=""/>
  <ax:ocxPr ax:name="Menu" ax:value="-1"/>
  <ax:ocxPr ax:name="Base" ax:value=""/>
  <ax:ocxPr ax:name="AllowScriptAccess" ax:value=""/>
  <ax:ocxPr ax:name="Scale" ax:value="ShowAll"/>
  <ax:ocxPr ax:name="DeviceFont" ax:value="0"/>
  <ax:ocxPr ax:name="EmbedMovie" ax:value="-1"/>
  <ax:ocxPr ax:name="BGColor" ax:value=""/>
  <ax:ocxPr ax:name="SWRemote" ax:value=""/>
  <ax:ocxPr ax:name="MovieData" ax:value=""/>
  <ax:ocxPr ax:name="SeamlessTabbing" ax:value="1"/>
  <ax:ocxPr ax:name="Profile" ax:value="0"/>
  <ax:ocxPr ax:name="ProfileAddress" ax:value=""/>
  <ax:ocxPr ax:name="ProfilePort" ax:value="0"/>
  <ax:ocxPr ax:name="AllowNetworking" ax:value="all"/>
  <ax:ocxPr ax:name="AllowFullScreen" ax:value="false"/>
</ax:ocx>
</file>

<file path=ppt/drawings/_rels/vmlDrawing1.vml.rels><?xml version="1.0" encoding="UTF-8" standalone="yes"?>
<Relationships xmlns="http://schemas.openxmlformats.org/package/2006/relationships"><Relationship Id="rId1" Type="http://schemas.openxmlformats.org/officeDocument/2006/relationships/image" Target="../media/image107.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45.png"/></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46.png"/></Relationships>
</file>

<file path=ppt/drawings/_rels/vmlDrawing4.vml.rels><?xml version="1.0" encoding="UTF-8" standalone="yes"?>
<Relationships xmlns="http://schemas.openxmlformats.org/package/2006/relationships"><Relationship Id="rId1" Type="http://schemas.openxmlformats.org/officeDocument/2006/relationships/image" Target="../media/image148.png"/></Relationships>
</file>

<file path=ppt/drawings/_rels/vmlDrawing5.vml.rels><?xml version="1.0" encoding="UTF-8" standalone="yes"?>
<Relationships xmlns="http://schemas.openxmlformats.org/package/2006/relationships"><Relationship Id="rId1" Type="http://schemas.openxmlformats.org/officeDocument/2006/relationships/image" Target="../media/image149.png"/></Relationships>
</file>

<file path=ppt/drawings/_rels/vmlDrawing6.vml.rels><?xml version="1.0" encoding="UTF-8" standalone="yes"?>
<Relationships xmlns="http://schemas.openxmlformats.org/package/2006/relationships"><Relationship Id="rId1" Type="http://schemas.openxmlformats.org/officeDocument/2006/relationships/image" Target="../media/image160.png"/></Relationships>
</file>

<file path=ppt/drawings/_rels/vmlDrawing7.vml.rels><?xml version="1.0" encoding="UTF-8" standalone="yes"?>
<Relationships xmlns="http://schemas.openxmlformats.org/package/2006/relationships"><Relationship Id="rId2" Type="http://schemas.openxmlformats.org/officeDocument/2006/relationships/image" Target="../media/image184.wmf"/><Relationship Id="rId1" Type="http://schemas.openxmlformats.org/officeDocument/2006/relationships/image" Target="../media/image183.w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200.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059DCD6-C95E-4FE7-B18E-FE572BC80B1A}" type="datetimeFigureOut">
              <a:rPr lang="zh-TW" altLang="en-US" smtClean="0"/>
              <a:pPr/>
              <a:t>2009/4/21</a:t>
            </a:fld>
            <a:endParaRPr lang="zh-TW" altLang="en-US"/>
          </a:p>
        </p:txBody>
      </p:sp>
      <p:sp>
        <p:nvSpPr>
          <p:cNvPr id="4" name="投影片圖像版面配置區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6" name="頁尾版面配置區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A083B57-8142-4B27-936E-8C5FFB93B016}" type="slidenum">
              <a:rPr lang="zh-TW" altLang="en-US" smtClean="0"/>
              <a:pPr/>
              <a:t>‹#›</a:t>
            </a:fld>
            <a:endParaRPr lang="zh-TW"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3" Type="http://schemas.openxmlformats.org/officeDocument/2006/relationships/slide" Target="../slides/slide21.xml"/><Relationship Id="rId2" Type="http://schemas.openxmlformats.org/officeDocument/2006/relationships/notesMaster" Target="../notesMasters/notesMaster1.xml"/><Relationship Id="rId1" Type="http://schemas.openxmlformats.org/officeDocument/2006/relationships/tags" Target="../tags/tag2.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3" Type="http://schemas.openxmlformats.org/officeDocument/2006/relationships/slide" Target="../slides/slide24.xml"/><Relationship Id="rId2" Type="http://schemas.openxmlformats.org/officeDocument/2006/relationships/notesMaster" Target="../notesMasters/notesMaster1.xml"/><Relationship Id="rId1" Type="http://schemas.openxmlformats.org/officeDocument/2006/relationships/tags" Target="../tags/tag3.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3" Type="http://schemas.openxmlformats.org/officeDocument/2006/relationships/slide" Target="../slides/slide56.xml"/><Relationship Id="rId2" Type="http://schemas.openxmlformats.org/officeDocument/2006/relationships/notesMaster" Target="../notesMasters/notesMaster1.xml"/><Relationship Id="rId1" Type="http://schemas.openxmlformats.org/officeDocument/2006/relationships/tags" Target="../tags/tag4.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3A083B57-8142-4B27-936E-8C5FFB93B016}" type="slidenum">
              <a:rPr lang="zh-TW" altLang="en-US" smtClean="0"/>
              <a:pPr/>
              <a:t>1</a:t>
            </a:fld>
            <a:endParaRPr lang="zh-TW"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日期版面配置區 3"/>
          <p:cNvSpPr>
            <a:spLocks noGrp="1"/>
          </p:cNvSpPr>
          <p:nvPr>
            <p:ph type="dt" idx="10"/>
          </p:nvPr>
        </p:nvSpPr>
        <p:spPr/>
        <p:txBody>
          <a:bodyPr/>
          <a:lstStyle/>
          <a:p>
            <a:pPr algn="r" rtl="0"/>
            <a:endParaRPr lang="zh-TW" altLang="en-US" sz="1100" dirty="0">
              <a:solidFill>
                <a:prstClr val="black"/>
              </a:solidFill>
              <a:latin typeface="Calibri"/>
              <a:ea typeface="新細明體"/>
            </a:endParaRPr>
          </a:p>
        </p:txBody>
      </p:sp>
      <p:sp>
        <p:nvSpPr>
          <p:cNvPr id="5" name="投影片編號版面配置區 4"/>
          <p:cNvSpPr>
            <a:spLocks noGrp="1"/>
          </p:cNvSpPr>
          <p:nvPr>
            <p:ph type="sldNum" sz="quarter" idx="11"/>
          </p:nvPr>
        </p:nvSpPr>
        <p:spPr/>
        <p:txBody>
          <a:bodyPr/>
          <a:lstStyle/>
          <a:p>
            <a:pPr algn="r" rtl="0"/>
            <a:fld id="{3C711AD3-3214-4ABF-845F-FC3660F38492}" type="slidenum">
              <a:rPr lang="zh-TW" altLang="en-US" sz="1100">
                <a:solidFill>
                  <a:prstClr val="black"/>
                </a:solidFill>
                <a:latin typeface="Calibri"/>
                <a:ea typeface="新細明體"/>
              </a:rPr>
              <a:pPr algn="r" rtl="0"/>
              <a:t>2</a:t>
            </a:fld>
            <a:endParaRPr lang="zh-TW" altLang="en-US" sz="1100" dirty="0">
              <a:solidFill>
                <a:prstClr val="black"/>
              </a:solidFill>
              <a:latin typeface="Calibri"/>
              <a:ea typeface="新細明體"/>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3A083B57-8142-4B27-936E-8C5FFB93B016}" type="slidenum">
              <a:rPr lang="zh-TW" altLang="en-US" smtClean="0"/>
              <a:pPr/>
              <a:t>3</a:t>
            </a:fld>
            <a:endParaRPr lang="zh-TW"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3A083B57-8142-4B27-936E-8C5FFB93B016}" type="slidenum">
              <a:rPr lang="zh-TW" altLang="en-US" smtClean="0"/>
              <a:pPr/>
              <a:t>4</a:t>
            </a:fld>
            <a:endParaRPr lang="zh-TW"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3A083B57-8142-4B27-936E-8C5FFB93B016}" type="slidenum">
              <a:rPr lang="zh-TW" altLang="en-US" smtClean="0"/>
              <a:pPr/>
              <a:t>5</a:t>
            </a:fld>
            <a:endParaRPr lang="zh-TW"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3A083B57-8142-4B27-936E-8C5FFB93B016}" type="slidenum">
              <a:rPr lang="zh-TW" altLang="en-US" smtClean="0"/>
              <a:pPr/>
              <a:t>6</a:t>
            </a:fld>
            <a:endParaRPr lang="zh-TW"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3A083B57-8142-4B27-936E-8C5FFB93B016}" type="slidenum">
              <a:rPr lang="zh-TW" altLang="en-US" smtClean="0"/>
              <a:pPr/>
              <a:t>7</a:t>
            </a:fld>
            <a:endParaRPr lang="zh-TW"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3A083B57-8142-4B27-936E-8C5FFB93B016}" type="slidenum">
              <a:rPr lang="zh-TW" altLang="en-US" smtClean="0"/>
              <a:pPr/>
              <a:t>8</a:t>
            </a:fld>
            <a:endParaRPr lang="zh-TW"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3A083B57-8142-4B27-936E-8C5FFB93B016}" type="slidenum">
              <a:rPr lang="zh-TW" altLang="en-US" smtClean="0"/>
              <a:pPr/>
              <a:t>9</a:t>
            </a:fld>
            <a:endParaRPr lang="zh-TW"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日期版面配置區 3"/>
          <p:cNvSpPr>
            <a:spLocks noGrp="1"/>
          </p:cNvSpPr>
          <p:nvPr>
            <p:ph type="dt" idx="10"/>
          </p:nvPr>
        </p:nvSpPr>
        <p:spPr/>
        <p:txBody>
          <a:bodyPr/>
          <a:lstStyle/>
          <a:p>
            <a:endParaRPr lang="zh-TW" altLang="en-US"/>
          </a:p>
        </p:txBody>
      </p:sp>
      <p:sp>
        <p:nvSpPr>
          <p:cNvPr id="5" name="投影片編號版面配置區 4"/>
          <p:cNvSpPr>
            <a:spLocks noGrp="1"/>
          </p:cNvSpPr>
          <p:nvPr>
            <p:ph type="sldNum" sz="quarter" idx="11"/>
          </p:nvPr>
        </p:nvSpPr>
        <p:spPr/>
        <p:txBody>
          <a:bodyPr/>
          <a:lstStyle/>
          <a:p>
            <a:fld id="{3C711AD3-3214-4ABF-845F-FC3660F38492}" type="slidenum">
              <a:rPr lang="zh-TW" altLang="en-US" smtClean="0"/>
              <a:pPr/>
              <a:t>10</a:t>
            </a:fld>
            <a:endParaRPr lang="zh-TW"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日期版面配置區 3"/>
          <p:cNvSpPr>
            <a:spLocks noGrp="1"/>
          </p:cNvSpPr>
          <p:nvPr>
            <p:ph type="dt" idx="10"/>
          </p:nvPr>
        </p:nvSpPr>
        <p:spPr/>
        <p:txBody>
          <a:bodyPr/>
          <a:lstStyle/>
          <a:p>
            <a:pPr algn="r" rtl="0"/>
            <a:endParaRPr lang="zh-TW" altLang="en-US" sz="1100" dirty="0">
              <a:solidFill>
                <a:prstClr val="black"/>
              </a:solidFill>
              <a:latin typeface="Calibri"/>
              <a:ea typeface="新細明體"/>
            </a:endParaRPr>
          </a:p>
        </p:txBody>
      </p:sp>
      <p:sp>
        <p:nvSpPr>
          <p:cNvPr id="5" name="投影片編號版面配置區 4"/>
          <p:cNvSpPr>
            <a:spLocks noGrp="1"/>
          </p:cNvSpPr>
          <p:nvPr>
            <p:ph type="sldNum" sz="quarter" idx="11"/>
          </p:nvPr>
        </p:nvSpPr>
        <p:spPr/>
        <p:txBody>
          <a:bodyPr/>
          <a:lstStyle/>
          <a:p>
            <a:pPr algn="r" rtl="0"/>
            <a:fld id="{3C711AD3-3214-4ABF-845F-FC3660F38492}" type="slidenum">
              <a:rPr lang="zh-TW" altLang="en-US" sz="1100">
                <a:solidFill>
                  <a:prstClr val="black"/>
                </a:solidFill>
                <a:latin typeface="Calibri"/>
                <a:ea typeface="新細明體"/>
              </a:rPr>
              <a:pPr algn="r" rtl="0"/>
              <a:t>11</a:t>
            </a:fld>
            <a:endParaRPr lang="zh-TW" altLang="en-US" sz="1100" dirty="0">
              <a:solidFill>
                <a:prstClr val="black"/>
              </a:solidFill>
              <a:latin typeface="Calibri"/>
              <a:ea typeface="新細明體"/>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日期版面配置區 3"/>
          <p:cNvSpPr>
            <a:spLocks noGrp="1"/>
          </p:cNvSpPr>
          <p:nvPr>
            <p:ph type="dt" idx="10"/>
          </p:nvPr>
        </p:nvSpPr>
        <p:spPr/>
        <p:txBody>
          <a:bodyPr/>
          <a:lstStyle/>
          <a:p>
            <a:pPr algn="r" rtl="0"/>
            <a:endParaRPr lang="zh-TW" altLang="en-US" sz="1100" dirty="0">
              <a:solidFill>
                <a:prstClr val="black"/>
              </a:solidFill>
              <a:latin typeface="Calibri"/>
              <a:ea typeface="新細明體"/>
            </a:endParaRPr>
          </a:p>
        </p:txBody>
      </p:sp>
      <p:sp>
        <p:nvSpPr>
          <p:cNvPr id="5" name="投影片編號版面配置區 4"/>
          <p:cNvSpPr>
            <a:spLocks noGrp="1"/>
          </p:cNvSpPr>
          <p:nvPr>
            <p:ph type="sldNum" sz="quarter" idx="11"/>
          </p:nvPr>
        </p:nvSpPr>
        <p:spPr/>
        <p:txBody>
          <a:bodyPr/>
          <a:lstStyle/>
          <a:p>
            <a:pPr algn="r" rtl="0"/>
            <a:fld id="{3C711AD3-3214-4ABF-845F-FC3660F38492}" type="slidenum">
              <a:rPr lang="zh-TW" altLang="en-US" sz="1100">
                <a:solidFill>
                  <a:prstClr val="black"/>
                </a:solidFill>
                <a:latin typeface="Calibri"/>
                <a:ea typeface="新細明體"/>
              </a:rPr>
              <a:pPr algn="r" rtl="0"/>
              <a:t>12</a:t>
            </a:fld>
            <a:endParaRPr lang="zh-TW" altLang="en-US" sz="1100" dirty="0">
              <a:solidFill>
                <a:prstClr val="black"/>
              </a:solidFill>
              <a:latin typeface="Calibri"/>
              <a:ea typeface="新細明體"/>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日期版面配置區 3"/>
          <p:cNvSpPr>
            <a:spLocks noGrp="1"/>
          </p:cNvSpPr>
          <p:nvPr>
            <p:ph type="dt" idx="10"/>
          </p:nvPr>
        </p:nvSpPr>
        <p:spPr/>
        <p:txBody>
          <a:bodyPr/>
          <a:lstStyle/>
          <a:p>
            <a:pPr algn="r" rtl="0"/>
            <a:endParaRPr lang="zh-TW" altLang="en-US" sz="1100" dirty="0">
              <a:solidFill>
                <a:prstClr val="black"/>
              </a:solidFill>
              <a:latin typeface="Calibri"/>
              <a:ea typeface="新細明體"/>
            </a:endParaRPr>
          </a:p>
        </p:txBody>
      </p:sp>
      <p:sp>
        <p:nvSpPr>
          <p:cNvPr id="5" name="投影片編號版面配置區 4"/>
          <p:cNvSpPr>
            <a:spLocks noGrp="1"/>
          </p:cNvSpPr>
          <p:nvPr>
            <p:ph type="sldNum" sz="quarter" idx="11"/>
          </p:nvPr>
        </p:nvSpPr>
        <p:spPr/>
        <p:txBody>
          <a:bodyPr/>
          <a:lstStyle/>
          <a:p>
            <a:pPr algn="r" rtl="0"/>
            <a:fld id="{3C711AD3-3214-4ABF-845F-FC3660F38492}" type="slidenum">
              <a:rPr lang="zh-TW" altLang="en-US" sz="1100">
                <a:solidFill>
                  <a:prstClr val="black"/>
                </a:solidFill>
                <a:latin typeface="Calibri"/>
                <a:ea typeface="新細明體"/>
              </a:rPr>
              <a:pPr algn="r" rtl="0"/>
              <a:t>13</a:t>
            </a:fld>
            <a:endParaRPr lang="zh-TW" altLang="en-US" sz="1100" dirty="0">
              <a:solidFill>
                <a:prstClr val="black"/>
              </a:solidFill>
              <a:latin typeface="Calibri"/>
              <a:ea typeface="新細明體"/>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日期版面配置區 3"/>
          <p:cNvSpPr>
            <a:spLocks noGrp="1"/>
          </p:cNvSpPr>
          <p:nvPr>
            <p:ph type="dt" idx="10"/>
          </p:nvPr>
        </p:nvSpPr>
        <p:spPr/>
        <p:txBody>
          <a:bodyPr/>
          <a:lstStyle/>
          <a:p>
            <a:pPr algn="r" rtl="0"/>
            <a:endParaRPr lang="zh-TW" altLang="en-US" sz="1100" dirty="0">
              <a:solidFill>
                <a:prstClr val="black"/>
              </a:solidFill>
              <a:latin typeface="Calibri"/>
              <a:ea typeface="新細明體"/>
            </a:endParaRPr>
          </a:p>
        </p:txBody>
      </p:sp>
      <p:sp>
        <p:nvSpPr>
          <p:cNvPr id="5" name="投影片編號版面配置區 4"/>
          <p:cNvSpPr>
            <a:spLocks noGrp="1"/>
          </p:cNvSpPr>
          <p:nvPr>
            <p:ph type="sldNum" sz="quarter" idx="11"/>
          </p:nvPr>
        </p:nvSpPr>
        <p:spPr/>
        <p:txBody>
          <a:bodyPr/>
          <a:lstStyle/>
          <a:p>
            <a:pPr algn="r" rtl="0"/>
            <a:fld id="{3C711AD3-3214-4ABF-845F-FC3660F38492}" type="slidenum">
              <a:rPr lang="zh-TW" altLang="en-US" sz="1100">
                <a:solidFill>
                  <a:prstClr val="black"/>
                </a:solidFill>
                <a:latin typeface="Calibri"/>
                <a:ea typeface="新細明體"/>
              </a:rPr>
              <a:pPr algn="r" rtl="0"/>
              <a:t>14</a:t>
            </a:fld>
            <a:endParaRPr lang="zh-TW" altLang="en-US" sz="1100" dirty="0">
              <a:solidFill>
                <a:prstClr val="black"/>
              </a:solidFill>
              <a:latin typeface="Calibri"/>
              <a:ea typeface="新細明體"/>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日期版面配置區 3"/>
          <p:cNvSpPr>
            <a:spLocks noGrp="1"/>
          </p:cNvSpPr>
          <p:nvPr>
            <p:ph type="dt" idx="10"/>
          </p:nvPr>
        </p:nvSpPr>
        <p:spPr/>
        <p:txBody>
          <a:bodyPr/>
          <a:lstStyle/>
          <a:p>
            <a:pPr algn="r" rtl="0"/>
            <a:endParaRPr lang="zh-TW" altLang="en-US" sz="1100" dirty="0">
              <a:solidFill>
                <a:prstClr val="black"/>
              </a:solidFill>
              <a:latin typeface="Calibri"/>
              <a:ea typeface="新細明體"/>
            </a:endParaRPr>
          </a:p>
        </p:txBody>
      </p:sp>
      <p:sp>
        <p:nvSpPr>
          <p:cNvPr id="5" name="投影片編號版面配置區 4"/>
          <p:cNvSpPr>
            <a:spLocks noGrp="1"/>
          </p:cNvSpPr>
          <p:nvPr>
            <p:ph type="sldNum" sz="quarter" idx="11"/>
          </p:nvPr>
        </p:nvSpPr>
        <p:spPr/>
        <p:txBody>
          <a:bodyPr/>
          <a:lstStyle/>
          <a:p>
            <a:pPr algn="r" rtl="0"/>
            <a:fld id="{3C711AD3-3214-4ABF-845F-FC3660F38492}" type="slidenum">
              <a:rPr lang="zh-TW" altLang="en-US" sz="1100">
                <a:solidFill>
                  <a:prstClr val="black"/>
                </a:solidFill>
                <a:latin typeface="Calibri"/>
                <a:ea typeface="新細明體"/>
              </a:rPr>
              <a:pPr algn="r" rtl="0"/>
              <a:t>15</a:t>
            </a:fld>
            <a:endParaRPr lang="zh-TW" altLang="en-US" sz="1100" dirty="0">
              <a:solidFill>
                <a:prstClr val="black"/>
              </a:solidFill>
              <a:latin typeface="Calibri"/>
              <a:ea typeface="新細明體"/>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3A083B57-8142-4B27-936E-8C5FFB93B016}" type="slidenum">
              <a:rPr lang="zh-TW" altLang="en-US" smtClean="0"/>
              <a:pPr/>
              <a:t>16</a:t>
            </a:fld>
            <a:endParaRPr lang="zh-TW"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3A083B57-8142-4B27-936E-8C5FFB93B016}" type="slidenum">
              <a:rPr lang="zh-TW" altLang="en-US" smtClean="0"/>
              <a:pPr/>
              <a:t>17</a:t>
            </a:fld>
            <a:endParaRPr lang="zh-TW"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3A083B57-8142-4B27-936E-8C5FFB93B016}" type="slidenum">
              <a:rPr lang="zh-TW" altLang="en-US" smtClean="0"/>
              <a:pPr/>
              <a:t>18</a:t>
            </a:fld>
            <a:endParaRPr lang="zh-TW"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3A083B57-8142-4B27-936E-8C5FFB93B016}" type="slidenum">
              <a:rPr lang="zh-TW" altLang="en-US" smtClean="0"/>
              <a:pPr/>
              <a:t>19</a:t>
            </a:fld>
            <a:endParaRPr lang="zh-TW"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7"/>
          <p:cNvSpPr>
            <a:spLocks noGrp="1" noChangeArrowheads="1"/>
          </p:cNvSpPr>
          <p:nvPr>
            <p:ph type="sldNum" sz="quarter" idx="5"/>
          </p:nvPr>
        </p:nvSpPr>
        <p:spPr>
          <a:noFill/>
        </p:spPr>
        <p:txBody>
          <a:bodyPr/>
          <a:lstStyle/>
          <a:p>
            <a:fld id="{A77D4C38-DE0D-44D1-B7DF-2304BEAE2D25}" type="slidenum">
              <a:rPr lang="en-US" altLang="zh-TW">
                <a:latin typeface="Arial" pitchFamily="34" charset="0"/>
                <a:ea typeface="新細明體" pitchFamily="18" charset="-120"/>
              </a:rPr>
              <a:pPr/>
              <a:t>20</a:t>
            </a:fld>
            <a:endParaRPr lang="en-US" altLang="zh-TW">
              <a:latin typeface="Arial" pitchFamily="34" charset="0"/>
              <a:ea typeface="新細明體" pitchFamily="18" charset="-120"/>
            </a:endParaRPr>
          </a:p>
        </p:txBody>
      </p:sp>
      <p:sp>
        <p:nvSpPr>
          <p:cNvPr id="71683" name="Rectangle 2"/>
          <p:cNvSpPr>
            <a:spLocks noGrp="1" noRot="1" noChangeAspect="1" noChangeArrowheads="1" noTextEdit="1"/>
          </p:cNvSpPr>
          <p:nvPr>
            <p:ph type="sldImg"/>
          </p:nvPr>
        </p:nvSpPr>
        <p:spPr>
          <a:ln/>
        </p:spPr>
      </p:sp>
      <p:sp>
        <p:nvSpPr>
          <p:cNvPr id="71684" name="Rectangle 3"/>
          <p:cNvSpPr>
            <a:spLocks noGrp="1" noChangeArrowheads="1"/>
          </p:cNvSpPr>
          <p:nvPr>
            <p:ph type="body" idx="1"/>
          </p:nvPr>
        </p:nvSpPr>
        <p:spPr>
          <a:xfrm>
            <a:off x="914401" y="4343400"/>
            <a:ext cx="5029200" cy="4114800"/>
          </a:xfrm>
          <a:noFill/>
          <a:ln/>
        </p:spPr>
        <p:txBody>
          <a:bodyPr/>
          <a:lstStyle/>
          <a:p>
            <a:pPr eaLnBrk="1" hangingPunct="1"/>
            <a:r>
              <a:rPr lang="en-US" altLang="zh-TW" smtClean="0">
                <a:latin typeface="Arial" pitchFamily="34" charset="0"/>
                <a:ea typeface="新細明體" pitchFamily="18" charset="-120"/>
              </a:rPr>
              <a:t>Another method for depositing DNA on glass slides is the use of ink-jet printer technology. Ink-jet printers are designed to deposit very small quantities of ink in precise locations. As adapted for microarray spotting, the printhead draws up a small amount of DNA, moves to a particular point on the slide, and ejects the DNA through a very small hole. This technology has also been adapted to provide for the synthesis of oligonucleotides on slides. After each base is added through the printhead to the growing oligonucleotide, the slide is washed free of excess nucleotides, and the exposed bases are primed for the addition of the next nucleotide. Agilent Technologies has pioneered the use of ink-jet printing for making microarrays. The primary drawback of this approach as compared with photolithography is that the maximum number of spots on a slide is far fewer with the ink-jet printing of DNA.</a:t>
            </a:r>
          </a:p>
        </p:txBody>
      </p:sp>
      <p:sp>
        <p:nvSpPr>
          <p:cNvPr id="5" name="日期版面配置區 4"/>
          <p:cNvSpPr>
            <a:spLocks noGrp="1"/>
          </p:cNvSpPr>
          <p:nvPr>
            <p:ph type="dt" idx="10"/>
          </p:nvPr>
        </p:nvSpPr>
        <p:spPr/>
        <p:txBody>
          <a:bodyPr/>
          <a:lstStyle/>
          <a:p>
            <a:endParaRPr lang="zh-TW"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7"/>
          <p:cNvSpPr>
            <a:spLocks noGrp="1" noChangeArrowheads="1"/>
          </p:cNvSpPr>
          <p:nvPr>
            <p:ph type="sldNum" sz="quarter" idx="5"/>
          </p:nvPr>
        </p:nvSpPr>
        <p:spPr>
          <a:noFill/>
        </p:spPr>
        <p:txBody>
          <a:bodyPr/>
          <a:lstStyle/>
          <a:p>
            <a:fld id="{E2CE1A69-4EC5-45B4-BB54-5CDE50C5D443}" type="slidenum">
              <a:rPr lang="en-US" altLang="zh-TW">
                <a:latin typeface="Arial" pitchFamily="34" charset="0"/>
                <a:ea typeface="新細明體" pitchFamily="18" charset="-120"/>
              </a:rPr>
              <a:pPr/>
              <a:t>21</a:t>
            </a:fld>
            <a:endParaRPr lang="en-US" altLang="zh-TW">
              <a:latin typeface="Arial" pitchFamily="34" charset="0"/>
              <a:ea typeface="新細明體" pitchFamily="18" charset="-120"/>
            </a:endParaRPr>
          </a:p>
        </p:txBody>
      </p:sp>
      <p:sp>
        <p:nvSpPr>
          <p:cNvPr id="62467" name="Rectangle 2"/>
          <p:cNvSpPr>
            <a:spLocks noGrp="1" noRot="1" noChangeAspect="1" noChangeArrowheads="1" noTextEdit="1"/>
          </p:cNvSpPr>
          <p:nvPr>
            <p:ph type="sldImg"/>
          </p:nvPr>
        </p:nvSpPr>
        <p:spPr>
          <a:ln/>
        </p:spPr>
      </p:sp>
      <p:sp>
        <p:nvSpPr>
          <p:cNvPr id="62468" name="Rectangle 3"/>
          <p:cNvSpPr>
            <a:spLocks noGrp="1" noChangeArrowheads="1"/>
          </p:cNvSpPr>
          <p:nvPr>
            <p:ph type="body" idx="1"/>
            <p:custDataLst>
              <p:tags r:id="rId1"/>
            </p:custDataLst>
          </p:nvPr>
        </p:nvSpPr>
        <p:spPr>
          <a:noFill/>
          <a:ln/>
        </p:spPr>
        <p:txBody>
          <a:bodyPr/>
          <a:lstStyle/>
          <a:p>
            <a:pPr eaLnBrk="1" hangingPunct="1"/>
            <a:r>
              <a:rPr lang="en-US" altLang="zh-TW" smtClean="0">
                <a:latin typeface="Arial" pitchFamily="34" charset="0"/>
                <a:ea typeface="新細明體" pitchFamily="18" charset="-120"/>
              </a:rPr>
              <a:t>pgs2e-fig-04-04-0.jpg</a:t>
            </a:r>
            <a:br>
              <a:rPr lang="en-US" altLang="zh-TW" smtClean="0">
                <a:latin typeface="Arial" pitchFamily="34" charset="0"/>
                <a:ea typeface="新細明體" pitchFamily="18" charset="-120"/>
              </a:rPr>
            </a:br>
            <a:endParaRPr lang="en-US" altLang="zh-TW" smtClean="0">
              <a:latin typeface="Arial" pitchFamily="34" charset="0"/>
              <a:ea typeface="新細明體" pitchFamily="18" charset="-120"/>
            </a:endParaRPr>
          </a:p>
        </p:txBody>
      </p:sp>
      <p:sp>
        <p:nvSpPr>
          <p:cNvPr id="5" name="日期版面配置區 4"/>
          <p:cNvSpPr>
            <a:spLocks noGrp="1"/>
          </p:cNvSpPr>
          <p:nvPr>
            <p:ph type="dt" idx="10"/>
          </p:nvPr>
        </p:nvSpPr>
        <p:spPr/>
        <p:txBody>
          <a:bodyPr/>
          <a:lstStyle/>
          <a:p>
            <a:endParaRPr lang="zh-TW"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p:cNvSpPr>
            <a:spLocks noGrp="1" noChangeArrowheads="1"/>
          </p:cNvSpPr>
          <p:nvPr>
            <p:ph type="sldNum" sz="quarter" idx="5"/>
          </p:nvPr>
        </p:nvSpPr>
        <p:spPr>
          <a:noFill/>
        </p:spPr>
        <p:txBody>
          <a:bodyPr/>
          <a:lstStyle/>
          <a:p>
            <a:fld id="{3A43A77F-7AF5-4A2E-81C7-C12A4CB83F59}" type="slidenum">
              <a:rPr lang="en-US" altLang="zh-TW">
                <a:latin typeface="Arial" pitchFamily="34" charset="0"/>
                <a:ea typeface="新細明體" pitchFamily="18" charset="-120"/>
              </a:rPr>
              <a:pPr/>
              <a:t>22</a:t>
            </a:fld>
            <a:endParaRPr lang="en-US" altLang="zh-TW">
              <a:latin typeface="Arial" pitchFamily="34" charset="0"/>
              <a:ea typeface="新細明體" pitchFamily="18" charset="-120"/>
            </a:endParaRPr>
          </a:p>
        </p:txBody>
      </p:sp>
      <p:sp>
        <p:nvSpPr>
          <p:cNvPr id="63491" name="Rectangle 2"/>
          <p:cNvSpPr>
            <a:spLocks noGrp="1" noRot="1" noChangeAspect="1" noChangeArrowheads="1" noTextEdit="1"/>
          </p:cNvSpPr>
          <p:nvPr>
            <p:ph type="sldImg"/>
          </p:nvPr>
        </p:nvSpPr>
        <p:spPr>
          <a:ln/>
        </p:spPr>
      </p:sp>
      <p:sp>
        <p:nvSpPr>
          <p:cNvPr id="63492" name="Rectangle 3"/>
          <p:cNvSpPr>
            <a:spLocks noGrp="1" noChangeArrowheads="1"/>
          </p:cNvSpPr>
          <p:nvPr>
            <p:ph type="body" idx="1"/>
          </p:nvPr>
        </p:nvSpPr>
        <p:spPr>
          <a:xfrm>
            <a:off x="914401" y="4343400"/>
            <a:ext cx="5029200" cy="4114800"/>
          </a:xfrm>
          <a:noFill/>
          <a:ln/>
        </p:spPr>
        <p:txBody>
          <a:bodyPr/>
          <a:lstStyle/>
          <a:p>
            <a:pPr eaLnBrk="1" hangingPunct="1"/>
            <a:r>
              <a:rPr lang="en-US" altLang="zh-TW" smtClean="0">
                <a:latin typeface="Arial" pitchFamily="34" charset="0"/>
                <a:ea typeface="新細明體" pitchFamily="18" charset="-120"/>
              </a:rPr>
              <a:t>Most robotic spotters use pins that act by capillary action similar to that of fountain pens. Multiple pins are mounted together and dipped simultaneously into DNA aliquoted into the different wells of a microtiter plate. The DNA in the wells has usually been amplified from cDNA or genomic DNA, using PCR. Oligonucleotides can also be spotted in this way.</a:t>
            </a:r>
          </a:p>
        </p:txBody>
      </p:sp>
      <p:sp>
        <p:nvSpPr>
          <p:cNvPr id="5" name="日期版面配置區 4"/>
          <p:cNvSpPr>
            <a:spLocks noGrp="1"/>
          </p:cNvSpPr>
          <p:nvPr>
            <p:ph type="dt" idx="10"/>
          </p:nvPr>
        </p:nvSpPr>
        <p:spPr/>
        <p:txBody>
          <a:bodyPr/>
          <a:lstStyle/>
          <a:p>
            <a:endParaRPr lang="zh-TW" alt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p:cNvSpPr>
            <a:spLocks noGrp="1" noChangeArrowheads="1"/>
          </p:cNvSpPr>
          <p:nvPr>
            <p:ph type="sldNum" sz="quarter" idx="5"/>
          </p:nvPr>
        </p:nvSpPr>
        <p:spPr>
          <a:noFill/>
        </p:spPr>
        <p:txBody>
          <a:bodyPr/>
          <a:lstStyle/>
          <a:p>
            <a:fld id="{DA545FB4-C6CC-415F-AE95-EE90C2DC6197}" type="slidenum">
              <a:rPr lang="en-US" altLang="zh-TW">
                <a:latin typeface="Arial" pitchFamily="34" charset="0"/>
                <a:ea typeface="新細明體" pitchFamily="18" charset="-120"/>
              </a:rPr>
              <a:pPr/>
              <a:t>23</a:t>
            </a:fld>
            <a:endParaRPr lang="en-US" altLang="zh-TW">
              <a:latin typeface="Arial" pitchFamily="34" charset="0"/>
              <a:ea typeface="新細明體" pitchFamily="18" charset="-120"/>
            </a:endParaRPr>
          </a:p>
        </p:txBody>
      </p:sp>
      <p:sp>
        <p:nvSpPr>
          <p:cNvPr id="65539" name="Rectangle 2"/>
          <p:cNvSpPr>
            <a:spLocks noGrp="1" noRot="1" noChangeAspect="1" noChangeArrowheads="1" noTextEdit="1"/>
          </p:cNvSpPr>
          <p:nvPr>
            <p:ph type="sldImg"/>
          </p:nvPr>
        </p:nvSpPr>
        <p:spPr>
          <a:ln/>
        </p:spPr>
      </p:sp>
      <p:sp>
        <p:nvSpPr>
          <p:cNvPr id="65540" name="Rectangle 3"/>
          <p:cNvSpPr>
            <a:spLocks noGrp="1" noChangeArrowheads="1"/>
          </p:cNvSpPr>
          <p:nvPr>
            <p:ph type="body" idx="1"/>
          </p:nvPr>
        </p:nvSpPr>
        <p:spPr>
          <a:xfrm>
            <a:off x="914401" y="4343400"/>
            <a:ext cx="5029200" cy="4114800"/>
          </a:xfrm>
          <a:noFill/>
          <a:ln/>
        </p:spPr>
        <p:txBody>
          <a:bodyPr/>
          <a:lstStyle/>
          <a:p>
            <a:pPr eaLnBrk="1" hangingPunct="1"/>
            <a:r>
              <a:rPr lang="en-US" altLang="zh-TW" smtClean="0">
                <a:latin typeface="Arial" pitchFamily="34" charset="0"/>
                <a:ea typeface="新細明體" pitchFamily="18" charset="-120"/>
              </a:rPr>
              <a:t>On Affymetrix GeneChips, there are between 10 and 20 oligonucleotides for each gene. The choice of oligonucleotides is determined using a computer program that searches for nonoverlapping stretches of 20-25 bases that are unique in the genome (in order to prevent cross-hybridization). Furthermore, the computer searches for oligonucleotides that will fit empirically derived design rules that dictate the ratio of G–C pairs vs. A–T pairs and that attempt to reduce the likelihood that the oligonucleotide will hybridize to itself, creating hairpin structures.</a:t>
            </a:r>
          </a:p>
        </p:txBody>
      </p:sp>
      <p:sp>
        <p:nvSpPr>
          <p:cNvPr id="5" name="日期版面配置區 4"/>
          <p:cNvSpPr>
            <a:spLocks noGrp="1"/>
          </p:cNvSpPr>
          <p:nvPr>
            <p:ph type="dt" idx="10"/>
          </p:nvPr>
        </p:nvSpPr>
        <p:spPr/>
        <p:txBody>
          <a:bodyPr/>
          <a:lstStyle/>
          <a:p>
            <a:endParaRPr lang="zh-TW" alt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7"/>
          <p:cNvSpPr>
            <a:spLocks noGrp="1" noChangeArrowheads="1"/>
          </p:cNvSpPr>
          <p:nvPr>
            <p:ph type="sldNum" sz="quarter" idx="5"/>
          </p:nvPr>
        </p:nvSpPr>
        <p:spPr>
          <a:noFill/>
        </p:spPr>
        <p:txBody>
          <a:bodyPr/>
          <a:lstStyle/>
          <a:p>
            <a:fld id="{430ADF1C-644D-4DD7-B2DD-B4B7FDD25313}" type="slidenum">
              <a:rPr lang="en-US" altLang="zh-TW">
                <a:latin typeface="Arial" pitchFamily="34" charset="0"/>
                <a:ea typeface="新細明體" pitchFamily="18" charset="-120"/>
              </a:rPr>
              <a:pPr/>
              <a:t>24</a:t>
            </a:fld>
            <a:endParaRPr lang="en-US" altLang="zh-TW">
              <a:latin typeface="Arial" pitchFamily="34" charset="0"/>
              <a:ea typeface="新細明體" pitchFamily="18" charset="-120"/>
            </a:endParaRPr>
          </a:p>
        </p:txBody>
      </p:sp>
      <p:sp>
        <p:nvSpPr>
          <p:cNvPr id="66563" name="Rectangle 2"/>
          <p:cNvSpPr>
            <a:spLocks noGrp="1" noRot="1" noChangeAspect="1" noChangeArrowheads="1" noTextEdit="1"/>
          </p:cNvSpPr>
          <p:nvPr>
            <p:ph type="sldImg"/>
          </p:nvPr>
        </p:nvSpPr>
        <p:spPr>
          <a:ln/>
        </p:spPr>
      </p:sp>
      <p:sp>
        <p:nvSpPr>
          <p:cNvPr id="66564" name="Rectangle 3"/>
          <p:cNvSpPr>
            <a:spLocks noGrp="1" noChangeArrowheads="1"/>
          </p:cNvSpPr>
          <p:nvPr>
            <p:ph type="body" idx="1"/>
            <p:custDataLst>
              <p:tags r:id="rId1"/>
            </p:custDataLst>
          </p:nvPr>
        </p:nvSpPr>
        <p:spPr>
          <a:noFill/>
          <a:ln/>
        </p:spPr>
        <p:txBody>
          <a:bodyPr/>
          <a:lstStyle/>
          <a:p>
            <a:pPr eaLnBrk="1" hangingPunct="1"/>
            <a:r>
              <a:rPr lang="en-US" altLang="zh-TW" smtClean="0">
                <a:latin typeface="Arial" pitchFamily="34" charset="0"/>
                <a:ea typeface="新細明體" pitchFamily="18" charset="-120"/>
              </a:rPr>
              <a:t>pgs2e-fig-04-06-1.jpg</a:t>
            </a:r>
            <a:br>
              <a:rPr lang="en-US" altLang="zh-TW" smtClean="0">
                <a:latin typeface="Arial" pitchFamily="34" charset="0"/>
                <a:ea typeface="新細明體" pitchFamily="18" charset="-120"/>
              </a:rPr>
            </a:br>
            <a:endParaRPr lang="en-US" altLang="zh-TW" smtClean="0">
              <a:latin typeface="Arial" pitchFamily="34" charset="0"/>
              <a:ea typeface="新細明體" pitchFamily="18" charset="-120"/>
            </a:endParaRPr>
          </a:p>
        </p:txBody>
      </p:sp>
      <p:sp>
        <p:nvSpPr>
          <p:cNvPr id="5" name="日期版面配置區 4"/>
          <p:cNvSpPr>
            <a:spLocks noGrp="1"/>
          </p:cNvSpPr>
          <p:nvPr>
            <p:ph type="dt" idx="10"/>
          </p:nvPr>
        </p:nvSpPr>
        <p:spPr/>
        <p:txBody>
          <a:bodyPr/>
          <a:lstStyle/>
          <a:p>
            <a:endParaRPr lang="zh-TW" alt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3A083B57-8142-4B27-936E-8C5FFB93B016}" type="slidenum">
              <a:rPr lang="zh-TW" altLang="en-US" smtClean="0"/>
              <a:pPr/>
              <a:t>25</a:t>
            </a:fld>
            <a:endParaRPr lang="zh-TW" alt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7"/>
          <p:cNvSpPr>
            <a:spLocks noGrp="1" noChangeArrowheads="1"/>
          </p:cNvSpPr>
          <p:nvPr>
            <p:ph type="sldNum" sz="quarter" idx="5"/>
          </p:nvPr>
        </p:nvSpPr>
        <p:spPr>
          <a:noFill/>
        </p:spPr>
        <p:txBody>
          <a:bodyPr/>
          <a:lstStyle/>
          <a:p>
            <a:pPr algn="r" rtl="0"/>
            <a:fld id="{4F183878-34E8-403E-825C-C52412E5869E}" type="slidenum">
              <a:rPr lang="en-US" altLang="zh-TW" sz="1100">
                <a:solidFill>
                  <a:prstClr val="black"/>
                </a:solidFill>
                <a:latin typeface="Calibri"/>
                <a:ea typeface="新細明體"/>
              </a:rPr>
              <a:pPr algn="r" rtl="0"/>
              <a:t>26</a:t>
            </a:fld>
            <a:endParaRPr lang="en-US" altLang="zh-TW" sz="1100" dirty="0">
              <a:solidFill>
                <a:prstClr val="black"/>
              </a:solidFill>
              <a:latin typeface="Calibri"/>
              <a:ea typeface="新細明體"/>
            </a:endParaRPr>
          </a:p>
        </p:txBody>
      </p:sp>
      <p:sp>
        <p:nvSpPr>
          <p:cNvPr id="71683" name="Rectangle 2"/>
          <p:cNvSpPr>
            <a:spLocks noGrp="1" noRot="1" noChangeAspect="1" noChangeArrowheads="1" noTextEdit="1"/>
          </p:cNvSpPr>
          <p:nvPr>
            <p:ph type="sldImg"/>
          </p:nvPr>
        </p:nvSpPr>
        <p:spPr>
          <a:ln/>
        </p:spPr>
      </p:sp>
      <p:sp>
        <p:nvSpPr>
          <p:cNvPr id="71684" name="Rectangle 3"/>
          <p:cNvSpPr>
            <a:spLocks noGrp="1" noChangeArrowheads="1"/>
          </p:cNvSpPr>
          <p:nvPr>
            <p:ph type="body" idx="1"/>
          </p:nvPr>
        </p:nvSpPr>
        <p:spPr>
          <a:xfrm>
            <a:off x="914401" y="4343400"/>
            <a:ext cx="5029200" cy="4114800"/>
          </a:xfrm>
          <a:noFill/>
          <a:ln/>
        </p:spPr>
        <p:txBody>
          <a:bodyPr/>
          <a:lstStyle/>
          <a:p>
            <a:pPr eaLnBrk="1" hangingPunct="1"/>
            <a:endParaRPr lang="zh-TW" altLang="zh-TW" smtClean="0"/>
          </a:p>
        </p:txBody>
      </p:sp>
      <p:sp>
        <p:nvSpPr>
          <p:cNvPr id="5" name="日期版面配置區 4"/>
          <p:cNvSpPr>
            <a:spLocks noGrp="1"/>
          </p:cNvSpPr>
          <p:nvPr>
            <p:ph type="dt" idx="10"/>
          </p:nvPr>
        </p:nvSpPr>
        <p:spPr/>
        <p:txBody>
          <a:bodyPr/>
          <a:lstStyle/>
          <a:p>
            <a:pPr algn="r" rtl="0"/>
            <a:endParaRPr lang="zh-TW" altLang="en-US" sz="1100" dirty="0">
              <a:solidFill>
                <a:prstClr val="black"/>
              </a:solidFill>
              <a:latin typeface="Calibri"/>
              <a:ea typeface="新細明體"/>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3A083B57-8142-4B27-936E-8C5FFB93B016}" type="slidenum">
              <a:rPr lang="zh-TW" altLang="en-US" smtClean="0"/>
              <a:pPr/>
              <a:t>27</a:t>
            </a:fld>
            <a:endParaRPr lang="zh-TW" alt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日期版面配置區 3"/>
          <p:cNvSpPr>
            <a:spLocks noGrp="1"/>
          </p:cNvSpPr>
          <p:nvPr>
            <p:ph type="dt" idx="10"/>
          </p:nvPr>
        </p:nvSpPr>
        <p:spPr/>
        <p:txBody>
          <a:bodyPr/>
          <a:lstStyle/>
          <a:p>
            <a:pPr algn="r" rtl="0"/>
            <a:endParaRPr lang="zh-TW" altLang="en-US" sz="1100" dirty="0">
              <a:solidFill>
                <a:prstClr val="black"/>
              </a:solidFill>
              <a:latin typeface="Calibri"/>
              <a:ea typeface="新細明體"/>
            </a:endParaRPr>
          </a:p>
        </p:txBody>
      </p:sp>
      <p:sp>
        <p:nvSpPr>
          <p:cNvPr id="5" name="投影片編號版面配置區 4"/>
          <p:cNvSpPr>
            <a:spLocks noGrp="1"/>
          </p:cNvSpPr>
          <p:nvPr>
            <p:ph type="sldNum" sz="quarter" idx="11"/>
          </p:nvPr>
        </p:nvSpPr>
        <p:spPr/>
        <p:txBody>
          <a:bodyPr/>
          <a:lstStyle/>
          <a:p>
            <a:pPr algn="r" rtl="0"/>
            <a:fld id="{3C711AD3-3214-4ABF-845F-FC3660F38492}" type="slidenum">
              <a:rPr lang="zh-TW" altLang="en-US" sz="1100">
                <a:solidFill>
                  <a:prstClr val="black"/>
                </a:solidFill>
                <a:latin typeface="Calibri"/>
                <a:ea typeface="新細明體"/>
              </a:rPr>
              <a:pPr algn="r" rtl="0"/>
              <a:t>28</a:t>
            </a:fld>
            <a:endParaRPr lang="zh-TW" altLang="en-US" sz="1100" dirty="0">
              <a:solidFill>
                <a:prstClr val="black"/>
              </a:solidFill>
              <a:latin typeface="Calibri"/>
              <a:ea typeface="新細明體"/>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3A083B57-8142-4B27-936E-8C5FFB93B016}" type="slidenum">
              <a:rPr lang="zh-TW" altLang="en-US" smtClean="0"/>
              <a:pPr/>
              <a:t>29</a:t>
            </a:fld>
            <a:endParaRPr lang="zh-TW" alt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日期版面配置區 3"/>
          <p:cNvSpPr>
            <a:spLocks noGrp="1"/>
          </p:cNvSpPr>
          <p:nvPr>
            <p:ph type="dt" idx="10"/>
          </p:nvPr>
        </p:nvSpPr>
        <p:spPr/>
        <p:txBody>
          <a:bodyPr/>
          <a:lstStyle/>
          <a:p>
            <a:pPr algn="r" rtl="0"/>
            <a:endParaRPr lang="zh-TW" altLang="en-US" sz="1100" dirty="0">
              <a:solidFill>
                <a:prstClr val="black"/>
              </a:solidFill>
              <a:latin typeface="Calibri"/>
              <a:ea typeface="新細明體"/>
            </a:endParaRPr>
          </a:p>
        </p:txBody>
      </p:sp>
      <p:sp>
        <p:nvSpPr>
          <p:cNvPr id="5" name="投影片編號版面配置區 4"/>
          <p:cNvSpPr>
            <a:spLocks noGrp="1"/>
          </p:cNvSpPr>
          <p:nvPr>
            <p:ph type="sldNum" sz="quarter" idx="11"/>
          </p:nvPr>
        </p:nvSpPr>
        <p:spPr/>
        <p:txBody>
          <a:bodyPr/>
          <a:lstStyle/>
          <a:p>
            <a:pPr algn="r" rtl="0"/>
            <a:fld id="{3C711AD3-3214-4ABF-845F-FC3660F38492}" type="slidenum">
              <a:rPr lang="zh-TW" altLang="en-US" sz="1100">
                <a:solidFill>
                  <a:prstClr val="black"/>
                </a:solidFill>
                <a:latin typeface="Calibri"/>
                <a:ea typeface="新細明體"/>
              </a:rPr>
              <a:pPr algn="r" rtl="0"/>
              <a:t>30</a:t>
            </a:fld>
            <a:endParaRPr lang="zh-TW" altLang="en-US" sz="1100" dirty="0">
              <a:solidFill>
                <a:prstClr val="black"/>
              </a:solidFill>
              <a:latin typeface="Calibri"/>
              <a:ea typeface="新細明體"/>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3A083B57-8142-4B27-936E-8C5FFB93B016}" type="slidenum">
              <a:rPr lang="zh-TW" altLang="en-US" smtClean="0"/>
              <a:pPr/>
              <a:t>31</a:t>
            </a:fld>
            <a:endParaRPr lang="zh-TW" altLang="en-US"/>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3A083B57-8142-4B27-936E-8C5FFB93B016}" type="slidenum">
              <a:rPr lang="zh-TW" altLang="en-US" smtClean="0"/>
              <a:pPr/>
              <a:t>32</a:t>
            </a:fld>
            <a:endParaRPr lang="zh-TW" altLang="en-US"/>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3A083B57-8142-4B27-936E-8C5FFB93B016}" type="slidenum">
              <a:rPr lang="zh-TW" altLang="en-US" smtClean="0"/>
              <a:pPr/>
              <a:t>33</a:t>
            </a:fld>
            <a:endParaRPr lang="zh-TW" altLang="en-US"/>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3A083B57-8142-4B27-936E-8C5FFB93B016}" type="slidenum">
              <a:rPr lang="zh-TW" altLang="en-US" smtClean="0"/>
              <a:pPr/>
              <a:t>34</a:t>
            </a:fld>
            <a:endParaRPr lang="zh-TW" altLang="en-US"/>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3A083B57-8142-4B27-936E-8C5FFB93B016}" type="slidenum">
              <a:rPr lang="zh-TW" altLang="en-US" smtClean="0"/>
              <a:pPr/>
              <a:t>35</a:t>
            </a:fld>
            <a:endParaRPr lang="zh-TW" altLang="en-US"/>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3A083B57-8142-4B27-936E-8C5FFB93B016}" type="slidenum">
              <a:rPr lang="zh-TW" altLang="en-US" smtClean="0"/>
              <a:pPr/>
              <a:t>36</a:t>
            </a:fld>
            <a:endParaRPr lang="zh-TW" altLang="en-US"/>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3A083B57-8142-4B27-936E-8C5FFB93B016}" type="slidenum">
              <a:rPr lang="zh-TW" altLang="en-US" smtClean="0"/>
              <a:pPr/>
              <a:t>37</a:t>
            </a:fld>
            <a:endParaRPr lang="zh-TW" altLang="en-US"/>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3A083B57-8142-4B27-936E-8C5FFB93B016}" type="slidenum">
              <a:rPr lang="zh-TW" altLang="en-US" smtClean="0"/>
              <a:pPr/>
              <a:t>38</a:t>
            </a:fld>
            <a:endParaRPr lang="zh-TW" altLang="en-US"/>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3A083B57-8142-4B27-936E-8C5FFB93B016}" type="slidenum">
              <a:rPr lang="zh-TW" altLang="en-US" smtClean="0"/>
              <a:pPr/>
              <a:t>39</a:t>
            </a:fld>
            <a:endParaRPr lang="zh-TW" altLang="en-US"/>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3A083B57-8142-4B27-936E-8C5FFB93B016}" type="slidenum">
              <a:rPr lang="zh-TW" altLang="en-US" smtClean="0"/>
              <a:pPr/>
              <a:t>40</a:t>
            </a:fld>
            <a:endParaRPr lang="zh-TW" altLang="en-US"/>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3A083B57-8142-4B27-936E-8C5FFB93B016}" type="slidenum">
              <a:rPr lang="zh-TW" altLang="en-US" smtClean="0"/>
              <a:pPr/>
              <a:t>41</a:t>
            </a:fld>
            <a:endParaRPr lang="zh-TW" altLang="en-US"/>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3A083B57-8142-4B27-936E-8C5FFB93B016}" type="slidenum">
              <a:rPr lang="zh-TW" altLang="en-US" smtClean="0"/>
              <a:pPr/>
              <a:t>42</a:t>
            </a:fld>
            <a:endParaRPr lang="zh-TW" altLang="en-US"/>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日期版面配置區 3"/>
          <p:cNvSpPr>
            <a:spLocks noGrp="1"/>
          </p:cNvSpPr>
          <p:nvPr>
            <p:ph type="dt" idx="10"/>
          </p:nvPr>
        </p:nvSpPr>
        <p:spPr/>
        <p:txBody>
          <a:bodyPr/>
          <a:lstStyle/>
          <a:p>
            <a:endParaRPr lang="zh-TW" altLang="en-US"/>
          </a:p>
        </p:txBody>
      </p:sp>
      <p:sp>
        <p:nvSpPr>
          <p:cNvPr id="5" name="投影片編號版面配置區 4"/>
          <p:cNvSpPr>
            <a:spLocks noGrp="1"/>
          </p:cNvSpPr>
          <p:nvPr>
            <p:ph type="sldNum" sz="quarter" idx="11"/>
          </p:nvPr>
        </p:nvSpPr>
        <p:spPr/>
        <p:txBody>
          <a:bodyPr/>
          <a:lstStyle/>
          <a:p>
            <a:fld id="{3C711AD3-3214-4ABF-845F-FC3660F38492}" type="slidenum">
              <a:rPr lang="zh-TW" altLang="en-US" smtClean="0"/>
              <a:pPr/>
              <a:t>43</a:t>
            </a:fld>
            <a:endParaRPr lang="zh-TW" altLang="en-US"/>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3A083B57-8142-4B27-936E-8C5FFB93B016}" type="slidenum">
              <a:rPr lang="zh-TW" altLang="en-US" smtClean="0"/>
              <a:pPr/>
              <a:t>44</a:t>
            </a:fld>
            <a:endParaRPr lang="zh-TW" altLang="en-US"/>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3A083B57-8142-4B27-936E-8C5FFB93B016}" type="slidenum">
              <a:rPr lang="zh-TW" altLang="en-US" smtClean="0"/>
              <a:pPr/>
              <a:t>45</a:t>
            </a:fld>
            <a:endParaRPr lang="zh-TW" altLang="en-US"/>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日期版面配置區 3"/>
          <p:cNvSpPr>
            <a:spLocks noGrp="1"/>
          </p:cNvSpPr>
          <p:nvPr>
            <p:ph type="dt" idx="10"/>
          </p:nvPr>
        </p:nvSpPr>
        <p:spPr/>
        <p:txBody>
          <a:bodyPr/>
          <a:lstStyle/>
          <a:p>
            <a:endParaRPr lang="zh-TW" altLang="en-US"/>
          </a:p>
        </p:txBody>
      </p:sp>
      <p:sp>
        <p:nvSpPr>
          <p:cNvPr id="5" name="投影片編號版面配置區 4"/>
          <p:cNvSpPr>
            <a:spLocks noGrp="1"/>
          </p:cNvSpPr>
          <p:nvPr>
            <p:ph type="sldNum" sz="quarter" idx="11"/>
          </p:nvPr>
        </p:nvSpPr>
        <p:spPr/>
        <p:txBody>
          <a:bodyPr/>
          <a:lstStyle/>
          <a:p>
            <a:fld id="{3C711AD3-3214-4ABF-845F-FC3660F38492}" type="slidenum">
              <a:rPr lang="zh-TW" altLang="en-US" smtClean="0"/>
              <a:pPr/>
              <a:t>46</a:t>
            </a:fld>
            <a:endParaRPr lang="zh-TW" altLang="en-US"/>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3A083B57-8142-4B27-936E-8C5FFB93B016}" type="slidenum">
              <a:rPr lang="zh-TW" altLang="en-US" smtClean="0"/>
              <a:pPr/>
              <a:t>47</a:t>
            </a:fld>
            <a:endParaRPr lang="zh-TW" altLang="en-US"/>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日期版面配置區 3"/>
          <p:cNvSpPr>
            <a:spLocks noGrp="1"/>
          </p:cNvSpPr>
          <p:nvPr>
            <p:ph type="dt" idx="10"/>
          </p:nvPr>
        </p:nvSpPr>
        <p:spPr/>
        <p:txBody>
          <a:bodyPr/>
          <a:lstStyle/>
          <a:p>
            <a:pPr algn="r" rtl="0"/>
            <a:endParaRPr lang="zh-TW" altLang="en-US" sz="1100" dirty="0">
              <a:solidFill>
                <a:prstClr val="black"/>
              </a:solidFill>
              <a:latin typeface="Calibri"/>
              <a:ea typeface="新細明體"/>
            </a:endParaRPr>
          </a:p>
        </p:txBody>
      </p:sp>
      <p:sp>
        <p:nvSpPr>
          <p:cNvPr id="5" name="投影片編號版面配置區 4"/>
          <p:cNvSpPr>
            <a:spLocks noGrp="1"/>
          </p:cNvSpPr>
          <p:nvPr>
            <p:ph type="sldNum" sz="quarter" idx="11"/>
          </p:nvPr>
        </p:nvSpPr>
        <p:spPr/>
        <p:txBody>
          <a:bodyPr/>
          <a:lstStyle/>
          <a:p>
            <a:pPr algn="r" rtl="0"/>
            <a:fld id="{3C711AD3-3214-4ABF-845F-FC3660F38492}" type="slidenum">
              <a:rPr lang="zh-TW" altLang="en-US" sz="1100">
                <a:solidFill>
                  <a:prstClr val="black"/>
                </a:solidFill>
                <a:latin typeface="Calibri"/>
                <a:ea typeface="新細明體"/>
              </a:rPr>
              <a:pPr algn="r" rtl="0"/>
              <a:t>48</a:t>
            </a:fld>
            <a:endParaRPr lang="zh-TW" altLang="en-US" sz="1100" dirty="0">
              <a:solidFill>
                <a:prstClr val="black"/>
              </a:solidFill>
              <a:latin typeface="Calibri"/>
              <a:ea typeface="新細明體"/>
            </a:endParaRPr>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7"/>
          <p:cNvSpPr>
            <a:spLocks noGrp="1" noChangeArrowheads="1"/>
          </p:cNvSpPr>
          <p:nvPr>
            <p:ph type="sldNum" sz="quarter" idx="5"/>
          </p:nvPr>
        </p:nvSpPr>
        <p:spPr>
          <a:noFill/>
        </p:spPr>
        <p:txBody>
          <a:bodyPr/>
          <a:lstStyle/>
          <a:p>
            <a:pPr algn="r" rtl="0"/>
            <a:fld id="{A77D4C38-DE0D-44D1-B7DF-2304BEAE2D25}" type="slidenum">
              <a:rPr lang="en-US" altLang="zh-TW" sz="1100">
                <a:solidFill>
                  <a:prstClr val="black"/>
                </a:solidFill>
                <a:latin typeface="Arial" pitchFamily="34" charset="0"/>
                <a:ea typeface="新細明體" pitchFamily="18" charset="-120"/>
              </a:rPr>
              <a:pPr algn="r" rtl="0"/>
              <a:t>49</a:t>
            </a:fld>
            <a:endParaRPr lang="en-US" altLang="zh-TW" sz="1100" dirty="0">
              <a:solidFill>
                <a:prstClr val="black"/>
              </a:solidFill>
              <a:latin typeface="Arial" pitchFamily="34" charset="0"/>
              <a:ea typeface="新細明體" pitchFamily="18" charset="-120"/>
            </a:endParaRPr>
          </a:p>
        </p:txBody>
      </p:sp>
      <p:sp>
        <p:nvSpPr>
          <p:cNvPr id="71683" name="Rectangle 2"/>
          <p:cNvSpPr>
            <a:spLocks noGrp="1" noRot="1" noChangeAspect="1" noChangeArrowheads="1" noTextEdit="1"/>
          </p:cNvSpPr>
          <p:nvPr>
            <p:ph type="sldImg"/>
          </p:nvPr>
        </p:nvSpPr>
        <p:spPr>
          <a:ln/>
        </p:spPr>
      </p:sp>
      <p:sp>
        <p:nvSpPr>
          <p:cNvPr id="71684" name="Rectangle 3"/>
          <p:cNvSpPr>
            <a:spLocks noGrp="1" noChangeArrowheads="1"/>
          </p:cNvSpPr>
          <p:nvPr>
            <p:ph type="body" idx="1"/>
          </p:nvPr>
        </p:nvSpPr>
        <p:spPr>
          <a:xfrm>
            <a:off x="914401" y="4343400"/>
            <a:ext cx="5029200" cy="4114800"/>
          </a:xfrm>
          <a:noFill/>
          <a:ln/>
        </p:spPr>
        <p:txBody>
          <a:bodyPr/>
          <a:lstStyle/>
          <a:p>
            <a:pPr eaLnBrk="1" hangingPunct="1"/>
            <a:r>
              <a:rPr lang="en-US" altLang="zh-TW" smtClean="0">
                <a:latin typeface="Arial" pitchFamily="34" charset="0"/>
                <a:ea typeface="新細明體" pitchFamily="18" charset="-120"/>
              </a:rPr>
              <a:t>Another method for depositing DNA on glass slides is the use of ink-jet printer technology. Ink-jet printers are designed to deposit very small quantities of ink in precise locations. As adapted for microarray spotting, the printhead draws up a small amount of DNA, moves to a particular point on the slide, and ejects the DNA through a very small hole. This technology has also been adapted to provide for the synthesis of oligonucleotides on slides. After each base is added through the printhead to the growing oligonucleotide, the slide is washed free of excess nucleotides, and the exposed bases are primed for the addition of the next nucleotide. Agilent Technologies has pioneered the use of ink-jet printing for making microarrays. The primary drawback of this approach as compared with photolithography is that the maximum number of spots on a slide is far fewer with the ink-jet printing of DNA.</a:t>
            </a:r>
          </a:p>
        </p:txBody>
      </p:sp>
      <p:sp>
        <p:nvSpPr>
          <p:cNvPr id="5" name="日期版面配置區 4"/>
          <p:cNvSpPr>
            <a:spLocks noGrp="1"/>
          </p:cNvSpPr>
          <p:nvPr>
            <p:ph type="dt" idx="10"/>
          </p:nvPr>
        </p:nvSpPr>
        <p:spPr/>
        <p:txBody>
          <a:bodyPr/>
          <a:lstStyle/>
          <a:p>
            <a:pPr algn="r" rtl="0"/>
            <a:endParaRPr lang="zh-TW" altLang="en-US" sz="1100" dirty="0">
              <a:solidFill>
                <a:prstClr val="black"/>
              </a:solidFill>
              <a:latin typeface="Calibri"/>
              <a:ea typeface="新細明體"/>
            </a:endParaRPr>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7"/>
          <p:cNvSpPr>
            <a:spLocks noGrp="1" noChangeArrowheads="1"/>
          </p:cNvSpPr>
          <p:nvPr>
            <p:ph type="sldNum" sz="quarter" idx="5"/>
          </p:nvPr>
        </p:nvSpPr>
        <p:spPr>
          <a:noFill/>
        </p:spPr>
        <p:txBody>
          <a:bodyPr/>
          <a:lstStyle/>
          <a:p>
            <a:pPr algn="r" rtl="0"/>
            <a:fld id="{D929C992-E4FE-4687-9F50-E86A03E13CC5}" type="slidenum">
              <a:rPr lang="en-US" altLang="zh-TW" sz="1100">
                <a:solidFill>
                  <a:prstClr val="black"/>
                </a:solidFill>
                <a:latin typeface="Arial" pitchFamily="34" charset="0"/>
                <a:ea typeface="新細明體" pitchFamily="18" charset="-120"/>
              </a:rPr>
              <a:pPr algn="r" rtl="0"/>
              <a:t>50</a:t>
            </a:fld>
            <a:endParaRPr lang="en-US" altLang="zh-TW" sz="1100" dirty="0">
              <a:solidFill>
                <a:prstClr val="black"/>
              </a:solidFill>
              <a:latin typeface="Arial" pitchFamily="34" charset="0"/>
              <a:ea typeface="新細明體" pitchFamily="18" charset="-120"/>
            </a:endParaRPr>
          </a:p>
        </p:txBody>
      </p:sp>
      <p:sp>
        <p:nvSpPr>
          <p:cNvPr id="72707" name="Rectangle 2"/>
          <p:cNvSpPr>
            <a:spLocks noGrp="1" noRot="1" noChangeAspect="1" noChangeArrowheads="1" noTextEdit="1"/>
          </p:cNvSpPr>
          <p:nvPr>
            <p:ph type="sldImg"/>
          </p:nvPr>
        </p:nvSpPr>
        <p:spPr>
          <a:ln/>
        </p:spPr>
      </p:sp>
      <p:sp>
        <p:nvSpPr>
          <p:cNvPr id="72708" name="Rectangle 3"/>
          <p:cNvSpPr>
            <a:spLocks noGrp="1" noChangeArrowheads="1"/>
          </p:cNvSpPr>
          <p:nvPr>
            <p:ph type="body" idx="1"/>
          </p:nvPr>
        </p:nvSpPr>
        <p:spPr>
          <a:xfrm>
            <a:off x="914401" y="4343400"/>
            <a:ext cx="5029200" cy="4114800"/>
          </a:xfrm>
          <a:noFill/>
          <a:ln/>
        </p:spPr>
        <p:txBody>
          <a:bodyPr/>
          <a:lstStyle/>
          <a:p>
            <a:pPr eaLnBrk="1" hangingPunct="1"/>
            <a:r>
              <a:rPr lang="en-US" altLang="zh-TW" smtClean="0">
                <a:latin typeface="Arial" pitchFamily="34" charset="0"/>
                <a:ea typeface="新細明體" pitchFamily="18" charset="-120"/>
              </a:rPr>
              <a:t>This slide compares the three methods for preparing microarrays. The top panel illustrates photolithography, the middle panel illustrates mechanical printing, and the bottom panel illustrates ink-jet printing.</a:t>
            </a:r>
          </a:p>
        </p:txBody>
      </p:sp>
      <p:sp>
        <p:nvSpPr>
          <p:cNvPr id="5" name="日期版面配置區 4"/>
          <p:cNvSpPr>
            <a:spLocks noGrp="1"/>
          </p:cNvSpPr>
          <p:nvPr>
            <p:ph type="dt" idx="10"/>
          </p:nvPr>
        </p:nvSpPr>
        <p:spPr/>
        <p:txBody>
          <a:bodyPr/>
          <a:lstStyle/>
          <a:p>
            <a:pPr algn="r" rtl="0"/>
            <a:endParaRPr lang="zh-TW" altLang="en-US" sz="1100" dirty="0">
              <a:solidFill>
                <a:prstClr val="black"/>
              </a:solidFill>
              <a:latin typeface="Calibri"/>
              <a:ea typeface="新細明體"/>
            </a:endParaRPr>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3A083B57-8142-4B27-936E-8C5FFB93B016}" type="slidenum">
              <a:rPr lang="zh-TW" altLang="en-US" smtClean="0"/>
              <a:pPr/>
              <a:t>51</a:t>
            </a:fld>
            <a:endParaRPr lang="zh-TW" altLang="en-US"/>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3A083B57-8142-4B27-936E-8C5FFB93B016}" type="slidenum">
              <a:rPr lang="zh-TW" altLang="en-US" smtClean="0"/>
              <a:pPr/>
              <a:t>52</a:t>
            </a:fld>
            <a:endParaRPr lang="zh-TW" altLang="en-US"/>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日期版面配置區 3"/>
          <p:cNvSpPr>
            <a:spLocks noGrp="1"/>
          </p:cNvSpPr>
          <p:nvPr>
            <p:ph type="dt" idx="10"/>
          </p:nvPr>
        </p:nvSpPr>
        <p:spPr/>
        <p:txBody>
          <a:bodyPr/>
          <a:lstStyle/>
          <a:p>
            <a:pPr algn="r" rtl="0"/>
            <a:endParaRPr lang="zh-TW" altLang="en-US" sz="1100" dirty="0">
              <a:solidFill>
                <a:prstClr val="black"/>
              </a:solidFill>
              <a:latin typeface="Calibri"/>
              <a:ea typeface="新細明體"/>
            </a:endParaRPr>
          </a:p>
        </p:txBody>
      </p:sp>
      <p:sp>
        <p:nvSpPr>
          <p:cNvPr id="5" name="投影片編號版面配置區 4"/>
          <p:cNvSpPr>
            <a:spLocks noGrp="1"/>
          </p:cNvSpPr>
          <p:nvPr>
            <p:ph type="sldNum" sz="quarter" idx="11"/>
          </p:nvPr>
        </p:nvSpPr>
        <p:spPr/>
        <p:txBody>
          <a:bodyPr/>
          <a:lstStyle/>
          <a:p>
            <a:pPr algn="r" rtl="0"/>
            <a:fld id="{3C711AD3-3214-4ABF-845F-FC3660F38492}" type="slidenum">
              <a:rPr lang="zh-TW" altLang="en-US" sz="1100">
                <a:solidFill>
                  <a:prstClr val="black"/>
                </a:solidFill>
                <a:latin typeface="Calibri"/>
                <a:ea typeface="新細明體"/>
              </a:rPr>
              <a:pPr algn="r" rtl="0"/>
              <a:t>53</a:t>
            </a:fld>
            <a:endParaRPr lang="zh-TW" altLang="en-US" sz="1100" dirty="0">
              <a:solidFill>
                <a:prstClr val="black"/>
              </a:solidFill>
              <a:latin typeface="Calibri"/>
              <a:ea typeface="新細明體"/>
            </a:endParaRPr>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3A083B57-8142-4B27-936E-8C5FFB93B016}" type="slidenum">
              <a:rPr lang="zh-TW" altLang="en-US" smtClean="0"/>
              <a:pPr/>
              <a:t>54</a:t>
            </a:fld>
            <a:endParaRPr lang="zh-TW" altLang="en-US"/>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3A083B57-8142-4B27-936E-8C5FFB93B016}" type="slidenum">
              <a:rPr lang="zh-TW" altLang="en-US" smtClean="0"/>
              <a:pPr/>
              <a:t>55</a:t>
            </a:fld>
            <a:endParaRPr lang="zh-TW" altLang="en-US"/>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7"/>
          <p:cNvSpPr>
            <a:spLocks noGrp="1" noChangeArrowheads="1"/>
          </p:cNvSpPr>
          <p:nvPr>
            <p:ph type="sldNum" sz="quarter" idx="5"/>
          </p:nvPr>
        </p:nvSpPr>
        <p:spPr>
          <a:noFill/>
        </p:spPr>
        <p:txBody>
          <a:bodyPr/>
          <a:lstStyle/>
          <a:p>
            <a:pPr algn="r" rtl="0"/>
            <a:fld id="{E2CE1A69-4EC5-45B4-BB54-5CDE50C5D443}" type="slidenum">
              <a:rPr lang="en-US" altLang="zh-TW" sz="1100">
                <a:solidFill>
                  <a:prstClr val="black"/>
                </a:solidFill>
                <a:latin typeface="Arial" pitchFamily="34" charset="0"/>
                <a:ea typeface="新細明體" pitchFamily="18" charset="-120"/>
              </a:rPr>
              <a:pPr algn="r" rtl="0"/>
              <a:t>56</a:t>
            </a:fld>
            <a:endParaRPr lang="en-US" altLang="zh-TW" sz="1100" dirty="0">
              <a:solidFill>
                <a:prstClr val="black"/>
              </a:solidFill>
              <a:latin typeface="Arial" pitchFamily="34" charset="0"/>
              <a:ea typeface="新細明體" pitchFamily="18" charset="-120"/>
            </a:endParaRPr>
          </a:p>
        </p:txBody>
      </p:sp>
      <p:sp>
        <p:nvSpPr>
          <p:cNvPr id="62467" name="Rectangle 2"/>
          <p:cNvSpPr>
            <a:spLocks noGrp="1" noRot="1" noChangeAspect="1" noChangeArrowheads="1" noTextEdit="1"/>
          </p:cNvSpPr>
          <p:nvPr>
            <p:ph type="sldImg"/>
          </p:nvPr>
        </p:nvSpPr>
        <p:spPr>
          <a:ln/>
        </p:spPr>
      </p:sp>
      <p:sp>
        <p:nvSpPr>
          <p:cNvPr id="62468" name="Rectangle 3"/>
          <p:cNvSpPr>
            <a:spLocks noGrp="1" noChangeArrowheads="1"/>
          </p:cNvSpPr>
          <p:nvPr>
            <p:ph type="body" idx="1"/>
            <p:custDataLst>
              <p:tags r:id="rId1"/>
            </p:custDataLst>
          </p:nvPr>
        </p:nvSpPr>
        <p:spPr>
          <a:noFill/>
          <a:ln/>
        </p:spPr>
        <p:txBody>
          <a:bodyPr/>
          <a:lstStyle/>
          <a:p>
            <a:pPr eaLnBrk="1" hangingPunct="1"/>
            <a:r>
              <a:rPr lang="en-US" altLang="zh-TW" smtClean="0">
                <a:latin typeface="Arial" pitchFamily="34" charset="0"/>
                <a:ea typeface="新細明體" pitchFamily="18" charset="-120"/>
              </a:rPr>
              <a:t>pgs2e-fig-04-04-0.jpg</a:t>
            </a:r>
            <a:br>
              <a:rPr lang="en-US" altLang="zh-TW" smtClean="0">
                <a:latin typeface="Arial" pitchFamily="34" charset="0"/>
                <a:ea typeface="新細明體" pitchFamily="18" charset="-120"/>
              </a:rPr>
            </a:br>
            <a:endParaRPr lang="en-US" altLang="zh-TW" smtClean="0">
              <a:latin typeface="Arial" pitchFamily="34" charset="0"/>
              <a:ea typeface="新細明體" pitchFamily="18" charset="-120"/>
            </a:endParaRPr>
          </a:p>
        </p:txBody>
      </p:sp>
      <p:sp>
        <p:nvSpPr>
          <p:cNvPr id="5" name="日期版面配置區 4"/>
          <p:cNvSpPr>
            <a:spLocks noGrp="1"/>
          </p:cNvSpPr>
          <p:nvPr>
            <p:ph type="dt" idx="10"/>
          </p:nvPr>
        </p:nvSpPr>
        <p:spPr/>
        <p:txBody>
          <a:bodyPr/>
          <a:lstStyle/>
          <a:p>
            <a:pPr algn="r" rtl="0"/>
            <a:endParaRPr lang="zh-TW" altLang="en-US" sz="1100" dirty="0">
              <a:solidFill>
                <a:prstClr val="black"/>
              </a:solidFill>
              <a:latin typeface="Calibri"/>
              <a:ea typeface="新細明體"/>
            </a:endParaRPr>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p:cNvSpPr>
            <a:spLocks noGrp="1" noChangeArrowheads="1"/>
          </p:cNvSpPr>
          <p:nvPr>
            <p:ph type="sldNum" sz="quarter" idx="5"/>
          </p:nvPr>
        </p:nvSpPr>
        <p:spPr>
          <a:noFill/>
        </p:spPr>
        <p:txBody>
          <a:bodyPr/>
          <a:lstStyle/>
          <a:p>
            <a:pPr algn="r" rtl="0"/>
            <a:fld id="{3A43A77F-7AF5-4A2E-81C7-C12A4CB83F59}" type="slidenum">
              <a:rPr lang="en-US" altLang="zh-TW" sz="1100">
                <a:solidFill>
                  <a:prstClr val="black"/>
                </a:solidFill>
                <a:latin typeface="Arial" pitchFamily="34" charset="0"/>
                <a:ea typeface="新細明體" pitchFamily="18" charset="-120"/>
              </a:rPr>
              <a:pPr algn="r" rtl="0"/>
              <a:t>57</a:t>
            </a:fld>
            <a:endParaRPr lang="en-US" altLang="zh-TW" sz="1100" dirty="0">
              <a:solidFill>
                <a:prstClr val="black"/>
              </a:solidFill>
              <a:latin typeface="Arial" pitchFamily="34" charset="0"/>
              <a:ea typeface="新細明體" pitchFamily="18" charset="-120"/>
            </a:endParaRPr>
          </a:p>
        </p:txBody>
      </p:sp>
      <p:sp>
        <p:nvSpPr>
          <p:cNvPr id="63491" name="Rectangle 2"/>
          <p:cNvSpPr>
            <a:spLocks noGrp="1" noRot="1" noChangeAspect="1" noChangeArrowheads="1" noTextEdit="1"/>
          </p:cNvSpPr>
          <p:nvPr>
            <p:ph type="sldImg"/>
          </p:nvPr>
        </p:nvSpPr>
        <p:spPr>
          <a:ln/>
        </p:spPr>
      </p:sp>
      <p:sp>
        <p:nvSpPr>
          <p:cNvPr id="63492" name="Rectangle 3"/>
          <p:cNvSpPr>
            <a:spLocks noGrp="1" noChangeArrowheads="1"/>
          </p:cNvSpPr>
          <p:nvPr>
            <p:ph type="body" idx="1"/>
          </p:nvPr>
        </p:nvSpPr>
        <p:spPr>
          <a:xfrm>
            <a:off x="914401" y="4343400"/>
            <a:ext cx="5029200" cy="4114800"/>
          </a:xfrm>
          <a:noFill/>
          <a:ln/>
        </p:spPr>
        <p:txBody>
          <a:bodyPr/>
          <a:lstStyle/>
          <a:p>
            <a:pPr eaLnBrk="1" hangingPunct="1"/>
            <a:r>
              <a:rPr lang="en-US" altLang="zh-TW" smtClean="0">
                <a:latin typeface="Arial" pitchFamily="34" charset="0"/>
                <a:ea typeface="新細明體" pitchFamily="18" charset="-120"/>
              </a:rPr>
              <a:t>Most robotic spotters use pins that act by capillary action similar to that of fountain pens. Multiple pins are mounted together and dipped simultaneously into DNA aliquoted into the different wells of a microtiter plate. The DNA in the wells has usually been amplified from cDNA or genomic DNA, using PCR. Oligonucleotides can also be spotted in this way.</a:t>
            </a:r>
          </a:p>
        </p:txBody>
      </p:sp>
      <p:sp>
        <p:nvSpPr>
          <p:cNvPr id="5" name="日期版面配置區 4"/>
          <p:cNvSpPr>
            <a:spLocks noGrp="1"/>
          </p:cNvSpPr>
          <p:nvPr>
            <p:ph type="dt" idx="10"/>
          </p:nvPr>
        </p:nvSpPr>
        <p:spPr/>
        <p:txBody>
          <a:bodyPr/>
          <a:lstStyle/>
          <a:p>
            <a:pPr algn="r" rtl="0"/>
            <a:endParaRPr lang="zh-TW" altLang="en-US" sz="1100" dirty="0">
              <a:solidFill>
                <a:prstClr val="black"/>
              </a:solidFill>
              <a:latin typeface="Calibri"/>
              <a:ea typeface="新細明體"/>
            </a:endParaRPr>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p:cNvSpPr>
            <a:spLocks noGrp="1" noChangeArrowheads="1"/>
          </p:cNvSpPr>
          <p:nvPr>
            <p:ph type="sldNum" sz="quarter" idx="5"/>
          </p:nvPr>
        </p:nvSpPr>
        <p:spPr>
          <a:noFill/>
        </p:spPr>
        <p:txBody>
          <a:bodyPr/>
          <a:lstStyle/>
          <a:p>
            <a:fld id="{DA545FB4-C6CC-415F-AE95-EE90C2DC6197}" type="slidenum">
              <a:rPr lang="en-US" altLang="zh-TW">
                <a:latin typeface="Arial" pitchFamily="34" charset="0"/>
                <a:ea typeface="新細明體" pitchFamily="18" charset="-120"/>
              </a:rPr>
              <a:pPr/>
              <a:t>58</a:t>
            </a:fld>
            <a:endParaRPr lang="en-US" altLang="zh-TW">
              <a:latin typeface="Arial" pitchFamily="34" charset="0"/>
              <a:ea typeface="新細明體" pitchFamily="18" charset="-120"/>
            </a:endParaRPr>
          </a:p>
        </p:txBody>
      </p:sp>
      <p:sp>
        <p:nvSpPr>
          <p:cNvPr id="65539" name="Rectangle 2"/>
          <p:cNvSpPr>
            <a:spLocks noGrp="1" noRot="1" noChangeAspect="1" noChangeArrowheads="1" noTextEdit="1"/>
          </p:cNvSpPr>
          <p:nvPr>
            <p:ph type="sldImg"/>
          </p:nvPr>
        </p:nvSpPr>
        <p:spPr>
          <a:ln/>
        </p:spPr>
      </p:sp>
      <p:sp>
        <p:nvSpPr>
          <p:cNvPr id="65540" name="Rectangle 3"/>
          <p:cNvSpPr>
            <a:spLocks noGrp="1" noChangeArrowheads="1"/>
          </p:cNvSpPr>
          <p:nvPr>
            <p:ph type="body" idx="1"/>
          </p:nvPr>
        </p:nvSpPr>
        <p:spPr>
          <a:xfrm>
            <a:off x="914401" y="4343400"/>
            <a:ext cx="5029200" cy="4114800"/>
          </a:xfrm>
          <a:noFill/>
          <a:ln/>
        </p:spPr>
        <p:txBody>
          <a:bodyPr/>
          <a:lstStyle/>
          <a:p>
            <a:pPr eaLnBrk="1" hangingPunct="1"/>
            <a:r>
              <a:rPr lang="en-US" altLang="zh-TW" smtClean="0">
                <a:latin typeface="Arial" pitchFamily="34" charset="0"/>
                <a:ea typeface="新細明體" pitchFamily="18" charset="-120"/>
              </a:rPr>
              <a:t>On Affymetrix GeneChips, there are between 10 and 20 oligonucleotides for each gene. The choice of oligonucleotides is determined using a computer program that searches for nonoverlapping stretches of 20-25 bases that are unique in the genome (in order to prevent cross-hybridization). Furthermore, the computer searches for oligonucleotides that will fit empirically derived design rules that dictate the ratio of G–C pairs vs. A–T pairs and that attempt to reduce the likelihood that the oligonucleotide will hybridize to itself, creating hairpin structures.</a:t>
            </a:r>
          </a:p>
        </p:txBody>
      </p:sp>
      <p:sp>
        <p:nvSpPr>
          <p:cNvPr id="5" name="日期版面配置區 4"/>
          <p:cNvSpPr>
            <a:spLocks noGrp="1"/>
          </p:cNvSpPr>
          <p:nvPr>
            <p:ph type="dt" idx="10"/>
          </p:nvPr>
        </p:nvSpPr>
        <p:spPr/>
        <p:txBody>
          <a:bodyPr/>
          <a:lstStyle/>
          <a:p>
            <a:endParaRPr lang="zh-TW" altLang="en-US"/>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3A083B57-8142-4B27-936E-8C5FFB93B016}" type="slidenum">
              <a:rPr lang="zh-TW" altLang="en-US" smtClean="0"/>
              <a:pPr/>
              <a:t>59</a:t>
            </a:fld>
            <a:endParaRPr lang="zh-TW" altLang="en-US"/>
          </a:p>
        </p:txBody>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日期版面配置區 3"/>
          <p:cNvSpPr>
            <a:spLocks noGrp="1"/>
          </p:cNvSpPr>
          <p:nvPr>
            <p:ph type="dt" idx="10"/>
          </p:nvPr>
        </p:nvSpPr>
        <p:spPr/>
        <p:txBody>
          <a:bodyPr/>
          <a:lstStyle/>
          <a:p>
            <a:endParaRPr lang="zh-TW" altLang="en-US"/>
          </a:p>
        </p:txBody>
      </p:sp>
      <p:sp>
        <p:nvSpPr>
          <p:cNvPr id="5" name="投影片編號版面配置區 4"/>
          <p:cNvSpPr>
            <a:spLocks noGrp="1"/>
          </p:cNvSpPr>
          <p:nvPr>
            <p:ph type="sldNum" sz="quarter" idx="11"/>
          </p:nvPr>
        </p:nvSpPr>
        <p:spPr/>
        <p:txBody>
          <a:bodyPr/>
          <a:lstStyle/>
          <a:p>
            <a:fld id="{3C711AD3-3214-4ABF-845F-FC3660F38492}" type="slidenum">
              <a:rPr lang="zh-TW" altLang="en-US" smtClean="0"/>
              <a:pPr/>
              <a:t>60</a:t>
            </a:fld>
            <a:endParaRPr lang="zh-TW" altLang="en-US"/>
          </a:p>
        </p:txBody>
      </p:sp>
    </p:spTree>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3A083B57-8142-4B27-936E-8C5FFB93B016}" type="slidenum">
              <a:rPr lang="zh-TW" altLang="en-US" smtClean="0"/>
              <a:pPr/>
              <a:t>61</a:t>
            </a:fld>
            <a:endParaRPr lang="zh-TW" altLang="en-US"/>
          </a:p>
        </p:txBody>
      </p:sp>
    </p:spTree>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日期版面配置區 3"/>
          <p:cNvSpPr>
            <a:spLocks noGrp="1"/>
          </p:cNvSpPr>
          <p:nvPr>
            <p:ph type="dt" idx="10"/>
          </p:nvPr>
        </p:nvSpPr>
        <p:spPr/>
        <p:txBody>
          <a:bodyPr/>
          <a:lstStyle/>
          <a:p>
            <a:endParaRPr lang="zh-TW" altLang="en-US"/>
          </a:p>
        </p:txBody>
      </p:sp>
      <p:sp>
        <p:nvSpPr>
          <p:cNvPr id="5" name="投影片編號版面配置區 4"/>
          <p:cNvSpPr>
            <a:spLocks noGrp="1"/>
          </p:cNvSpPr>
          <p:nvPr>
            <p:ph type="sldNum" sz="quarter" idx="11"/>
          </p:nvPr>
        </p:nvSpPr>
        <p:spPr/>
        <p:txBody>
          <a:bodyPr/>
          <a:lstStyle/>
          <a:p>
            <a:fld id="{3C711AD3-3214-4ABF-845F-FC3660F38492}" type="slidenum">
              <a:rPr lang="zh-TW" altLang="en-US" smtClean="0"/>
              <a:pPr/>
              <a:t>62</a:t>
            </a:fld>
            <a:endParaRPr lang="zh-TW" altLang="en-US"/>
          </a:p>
        </p:txBody>
      </p:sp>
    </p:spTree>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日期版面配置區 3"/>
          <p:cNvSpPr>
            <a:spLocks noGrp="1"/>
          </p:cNvSpPr>
          <p:nvPr>
            <p:ph type="dt" idx="10"/>
          </p:nvPr>
        </p:nvSpPr>
        <p:spPr/>
        <p:txBody>
          <a:bodyPr/>
          <a:lstStyle/>
          <a:p>
            <a:endParaRPr lang="zh-TW" altLang="en-US"/>
          </a:p>
        </p:txBody>
      </p:sp>
      <p:sp>
        <p:nvSpPr>
          <p:cNvPr id="5" name="投影片編號版面配置區 4"/>
          <p:cNvSpPr>
            <a:spLocks noGrp="1"/>
          </p:cNvSpPr>
          <p:nvPr>
            <p:ph type="sldNum" sz="quarter" idx="11"/>
          </p:nvPr>
        </p:nvSpPr>
        <p:spPr/>
        <p:txBody>
          <a:bodyPr/>
          <a:lstStyle/>
          <a:p>
            <a:fld id="{3C711AD3-3214-4ABF-845F-FC3660F38492}" type="slidenum">
              <a:rPr lang="zh-TW" altLang="en-US" smtClean="0"/>
              <a:pPr/>
              <a:t>63</a:t>
            </a:fld>
            <a:endParaRPr lang="zh-TW" altLang="en-US"/>
          </a:p>
        </p:txBody>
      </p:sp>
    </p:spTree>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日期版面配置區 3"/>
          <p:cNvSpPr>
            <a:spLocks noGrp="1"/>
          </p:cNvSpPr>
          <p:nvPr>
            <p:ph type="dt" idx="10"/>
          </p:nvPr>
        </p:nvSpPr>
        <p:spPr/>
        <p:txBody>
          <a:bodyPr/>
          <a:lstStyle/>
          <a:p>
            <a:endParaRPr lang="zh-TW" altLang="en-US"/>
          </a:p>
        </p:txBody>
      </p:sp>
      <p:sp>
        <p:nvSpPr>
          <p:cNvPr id="5" name="投影片編號版面配置區 4"/>
          <p:cNvSpPr>
            <a:spLocks noGrp="1"/>
          </p:cNvSpPr>
          <p:nvPr>
            <p:ph type="sldNum" sz="quarter" idx="11"/>
          </p:nvPr>
        </p:nvSpPr>
        <p:spPr/>
        <p:txBody>
          <a:bodyPr/>
          <a:lstStyle/>
          <a:p>
            <a:fld id="{3C711AD3-3214-4ABF-845F-FC3660F38492}" type="slidenum">
              <a:rPr lang="zh-TW" altLang="en-US" smtClean="0"/>
              <a:pPr/>
              <a:t>64</a:t>
            </a:fld>
            <a:endParaRPr lang="zh-TW" altLang="en-US"/>
          </a:p>
        </p:txBody>
      </p:sp>
    </p:spTree>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3A083B57-8142-4B27-936E-8C5FFB93B016}" type="slidenum">
              <a:rPr lang="zh-TW" altLang="en-US" smtClean="0"/>
              <a:pPr/>
              <a:t>65</a:t>
            </a:fld>
            <a:endParaRPr lang="zh-TW" altLang="en-US"/>
          </a:p>
        </p:txBody>
      </p:sp>
    </p:spTree>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3A083B57-8142-4B27-936E-8C5FFB93B016}" type="slidenum">
              <a:rPr lang="zh-TW" altLang="en-US" smtClean="0"/>
              <a:pPr/>
              <a:t>66</a:t>
            </a:fld>
            <a:endParaRPr lang="zh-TW" altLang="en-US"/>
          </a:p>
        </p:txBody>
      </p:sp>
    </p:spTree>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3A083B57-8142-4B27-936E-8C5FFB93B016}" type="slidenum">
              <a:rPr lang="zh-TW" altLang="en-US" smtClean="0"/>
              <a:pPr/>
              <a:t>67</a:t>
            </a:fld>
            <a:endParaRPr lang="zh-TW" altLang="en-US"/>
          </a:p>
        </p:txBody>
      </p:sp>
    </p:spTree>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日期版面配置區 3"/>
          <p:cNvSpPr>
            <a:spLocks noGrp="1"/>
          </p:cNvSpPr>
          <p:nvPr>
            <p:ph type="dt" idx="10"/>
          </p:nvPr>
        </p:nvSpPr>
        <p:spPr/>
        <p:txBody>
          <a:bodyPr/>
          <a:lstStyle/>
          <a:p>
            <a:endParaRPr lang="zh-TW" altLang="en-US"/>
          </a:p>
        </p:txBody>
      </p:sp>
      <p:sp>
        <p:nvSpPr>
          <p:cNvPr id="5" name="投影片編號版面配置區 4"/>
          <p:cNvSpPr>
            <a:spLocks noGrp="1"/>
          </p:cNvSpPr>
          <p:nvPr>
            <p:ph type="sldNum" sz="quarter" idx="11"/>
          </p:nvPr>
        </p:nvSpPr>
        <p:spPr/>
        <p:txBody>
          <a:bodyPr/>
          <a:lstStyle/>
          <a:p>
            <a:fld id="{3C711AD3-3214-4ABF-845F-FC3660F38492}" type="slidenum">
              <a:rPr lang="zh-TW" altLang="en-US" smtClean="0"/>
              <a:pPr/>
              <a:t>68</a:t>
            </a:fld>
            <a:endParaRPr lang="zh-TW" altLang="en-US"/>
          </a:p>
        </p:txBody>
      </p:sp>
    </p:spTree>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日期版面配置區 3"/>
          <p:cNvSpPr>
            <a:spLocks noGrp="1"/>
          </p:cNvSpPr>
          <p:nvPr>
            <p:ph type="dt" idx="10"/>
          </p:nvPr>
        </p:nvSpPr>
        <p:spPr/>
        <p:txBody>
          <a:bodyPr/>
          <a:lstStyle/>
          <a:p>
            <a:endParaRPr lang="zh-TW" altLang="en-US"/>
          </a:p>
        </p:txBody>
      </p:sp>
      <p:sp>
        <p:nvSpPr>
          <p:cNvPr id="5" name="投影片編號版面配置區 4"/>
          <p:cNvSpPr>
            <a:spLocks noGrp="1"/>
          </p:cNvSpPr>
          <p:nvPr>
            <p:ph type="sldNum" sz="quarter" idx="11"/>
          </p:nvPr>
        </p:nvSpPr>
        <p:spPr/>
        <p:txBody>
          <a:bodyPr/>
          <a:lstStyle/>
          <a:p>
            <a:fld id="{3C711AD3-3214-4ABF-845F-FC3660F38492}" type="slidenum">
              <a:rPr lang="zh-TW" altLang="en-US" smtClean="0"/>
              <a:pPr/>
              <a:t>69</a:t>
            </a:fld>
            <a:endParaRPr lang="zh-TW" altLang="en-US"/>
          </a:p>
        </p:txBody>
      </p:sp>
    </p:spTree>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日期版面配置區 3"/>
          <p:cNvSpPr>
            <a:spLocks noGrp="1"/>
          </p:cNvSpPr>
          <p:nvPr>
            <p:ph type="dt" idx="10"/>
          </p:nvPr>
        </p:nvSpPr>
        <p:spPr/>
        <p:txBody>
          <a:bodyPr/>
          <a:lstStyle/>
          <a:p>
            <a:endParaRPr lang="zh-TW" altLang="en-US"/>
          </a:p>
        </p:txBody>
      </p:sp>
      <p:sp>
        <p:nvSpPr>
          <p:cNvPr id="5" name="投影片編號版面配置區 4"/>
          <p:cNvSpPr>
            <a:spLocks noGrp="1"/>
          </p:cNvSpPr>
          <p:nvPr>
            <p:ph type="sldNum" sz="quarter" idx="11"/>
          </p:nvPr>
        </p:nvSpPr>
        <p:spPr/>
        <p:txBody>
          <a:bodyPr/>
          <a:lstStyle/>
          <a:p>
            <a:fld id="{3C711AD3-3214-4ABF-845F-FC3660F38492}" type="slidenum">
              <a:rPr lang="zh-TW" altLang="en-US" smtClean="0"/>
              <a:pPr/>
              <a:t>70</a:t>
            </a:fld>
            <a:endParaRPr lang="zh-TW" altLang="en-US"/>
          </a:p>
        </p:txBody>
      </p:sp>
    </p:spTree>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3A083B57-8142-4B27-936E-8C5FFB93B016}" type="slidenum">
              <a:rPr lang="zh-TW" altLang="en-US" smtClean="0"/>
              <a:pPr/>
              <a:t>71</a:t>
            </a:fld>
            <a:endParaRPr lang="zh-TW" altLang="en-US"/>
          </a:p>
        </p:txBody>
      </p:sp>
    </p:spTree>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日期版面配置區 3"/>
          <p:cNvSpPr>
            <a:spLocks noGrp="1"/>
          </p:cNvSpPr>
          <p:nvPr>
            <p:ph type="dt" idx="10"/>
          </p:nvPr>
        </p:nvSpPr>
        <p:spPr/>
        <p:txBody>
          <a:bodyPr/>
          <a:lstStyle/>
          <a:p>
            <a:endParaRPr lang="zh-TW" altLang="en-US"/>
          </a:p>
        </p:txBody>
      </p:sp>
      <p:sp>
        <p:nvSpPr>
          <p:cNvPr id="5" name="投影片編號版面配置區 4"/>
          <p:cNvSpPr>
            <a:spLocks noGrp="1"/>
          </p:cNvSpPr>
          <p:nvPr>
            <p:ph type="sldNum" sz="quarter" idx="11"/>
          </p:nvPr>
        </p:nvSpPr>
        <p:spPr/>
        <p:txBody>
          <a:bodyPr/>
          <a:lstStyle/>
          <a:p>
            <a:fld id="{3C711AD3-3214-4ABF-845F-FC3660F38492}" type="slidenum">
              <a:rPr lang="zh-TW" altLang="en-US" smtClean="0"/>
              <a:pPr/>
              <a:t>72</a:t>
            </a:fld>
            <a:endParaRPr lang="zh-TW" altLang="en-US"/>
          </a:p>
        </p:txBody>
      </p:sp>
    </p:spTree>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日期版面配置區 3"/>
          <p:cNvSpPr>
            <a:spLocks noGrp="1"/>
          </p:cNvSpPr>
          <p:nvPr>
            <p:ph type="dt" idx="10"/>
          </p:nvPr>
        </p:nvSpPr>
        <p:spPr/>
        <p:txBody>
          <a:bodyPr/>
          <a:lstStyle/>
          <a:p>
            <a:endParaRPr lang="zh-TW" altLang="en-US"/>
          </a:p>
        </p:txBody>
      </p:sp>
      <p:sp>
        <p:nvSpPr>
          <p:cNvPr id="5" name="投影片編號版面配置區 4"/>
          <p:cNvSpPr>
            <a:spLocks noGrp="1"/>
          </p:cNvSpPr>
          <p:nvPr>
            <p:ph type="sldNum" sz="quarter" idx="11"/>
          </p:nvPr>
        </p:nvSpPr>
        <p:spPr/>
        <p:txBody>
          <a:bodyPr/>
          <a:lstStyle/>
          <a:p>
            <a:fld id="{3C711AD3-3214-4ABF-845F-FC3660F38492}" type="slidenum">
              <a:rPr lang="zh-TW" altLang="en-US" smtClean="0"/>
              <a:pPr/>
              <a:t>73</a:t>
            </a:fld>
            <a:endParaRPr lang="zh-TW" altLang="en-US"/>
          </a:p>
        </p:txBody>
      </p:sp>
    </p:spTree>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日期版面配置區 3"/>
          <p:cNvSpPr>
            <a:spLocks noGrp="1"/>
          </p:cNvSpPr>
          <p:nvPr>
            <p:ph type="dt" idx="10"/>
          </p:nvPr>
        </p:nvSpPr>
        <p:spPr/>
        <p:txBody>
          <a:bodyPr/>
          <a:lstStyle/>
          <a:p>
            <a:endParaRPr lang="zh-TW" altLang="en-US"/>
          </a:p>
        </p:txBody>
      </p:sp>
      <p:sp>
        <p:nvSpPr>
          <p:cNvPr id="5" name="投影片編號版面配置區 4"/>
          <p:cNvSpPr>
            <a:spLocks noGrp="1"/>
          </p:cNvSpPr>
          <p:nvPr>
            <p:ph type="sldNum" sz="quarter" idx="11"/>
          </p:nvPr>
        </p:nvSpPr>
        <p:spPr/>
        <p:txBody>
          <a:bodyPr/>
          <a:lstStyle/>
          <a:p>
            <a:fld id="{3C711AD3-3214-4ABF-845F-FC3660F38492}" type="slidenum">
              <a:rPr lang="zh-TW" altLang="en-US" smtClean="0"/>
              <a:pPr/>
              <a:t>74</a:t>
            </a:fld>
            <a:endParaRPr lang="zh-TW" altLang="en-US"/>
          </a:p>
        </p:txBody>
      </p:sp>
    </p:spTree>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3A083B57-8142-4B27-936E-8C5FFB93B016}" type="slidenum">
              <a:rPr lang="zh-TW" altLang="en-US" smtClean="0"/>
              <a:pPr/>
              <a:t>75</a:t>
            </a:fld>
            <a:endParaRPr lang="zh-TW" altLang="en-US"/>
          </a:p>
        </p:txBody>
      </p:sp>
    </p:spTree>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日期版面配置區 3"/>
          <p:cNvSpPr>
            <a:spLocks noGrp="1"/>
          </p:cNvSpPr>
          <p:nvPr>
            <p:ph type="dt" idx="10"/>
          </p:nvPr>
        </p:nvSpPr>
        <p:spPr/>
        <p:txBody>
          <a:bodyPr/>
          <a:lstStyle/>
          <a:p>
            <a:endParaRPr lang="zh-TW" altLang="en-US"/>
          </a:p>
        </p:txBody>
      </p:sp>
      <p:sp>
        <p:nvSpPr>
          <p:cNvPr id="5" name="投影片編號版面配置區 4"/>
          <p:cNvSpPr>
            <a:spLocks noGrp="1"/>
          </p:cNvSpPr>
          <p:nvPr>
            <p:ph type="sldNum" sz="quarter" idx="11"/>
          </p:nvPr>
        </p:nvSpPr>
        <p:spPr/>
        <p:txBody>
          <a:bodyPr/>
          <a:lstStyle/>
          <a:p>
            <a:fld id="{3C711AD3-3214-4ABF-845F-FC3660F38492}" type="slidenum">
              <a:rPr lang="zh-TW" altLang="en-US" smtClean="0"/>
              <a:pPr/>
              <a:t>76</a:t>
            </a:fld>
            <a:endParaRPr lang="zh-TW" altLang="en-US"/>
          </a:p>
        </p:txBody>
      </p:sp>
    </p:spTree>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日期版面配置區 3"/>
          <p:cNvSpPr>
            <a:spLocks noGrp="1"/>
          </p:cNvSpPr>
          <p:nvPr>
            <p:ph type="dt" idx="10"/>
          </p:nvPr>
        </p:nvSpPr>
        <p:spPr/>
        <p:txBody>
          <a:bodyPr/>
          <a:lstStyle/>
          <a:p>
            <a:endParaRPr lang="zh-TW" altLang="en-US"/>
          </a:p>
        </p:txBody>
      </p:sp>
      <p:sp>
        <p:nvSpPr>
          <p:cNvPr id="5" name="投影片編號版面配置區 4"/>
          <p:cNvSpPr>
            <a:spLocks noGrp="1"/>
          </p:cNvSpPr>
          <p:nvPr>
            <p:ph type="sldNum" sz="quarter" idx="11"/>
          </p:nvPr>
        </p:nvSpPr>
        <p:spPr/>
        <p:txBody>
          <a:bodyPr/>
          <a:lstStyle/>
          <a:p>
            <a:fld id="{3C711AD3-3214-4ABF-845F-FC3660F38492}" type="slidenum">
              <a:rPr lang="zh-TW" altLang="en-US" smtClean="0"/>
              <a:pPr/>
              <a:t>77</a:t>
            </a:fld>
            <a:endParaRPr lang="zh-TW" altLang="en-US"/>
          </a:p>
        </p:txBody>
      </p:sp>
    </p:spTree>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日期版面配置區 3"/>
          <p:cNvSpPr>
            <a:spLocks noGrp="1"/>
          </p:cNvSpPr>
          <p:nvPr>
            <p:ph type="dt" idx="10"/>
          </p:nvPr>
        </p:nvSpPr>
        <p:spPr/>
        <p:txBody>
          <a:bodyPr/>
          <a:lstStyle/>
          <a:p>
            <a:endParaRPr lang="zh-TW" altLang="en-US"/>
          </a:p>
        </p:txBody>
      </p:sp>
      <p:sp>
        <p:nvSpPr>
          <p:cNvPr id="5" name="投影片編號版面配置區 4"/>
          <p:cNvSpPr>
            <a:spLocks noGrp="1"/>
          </p:cNvSpPr>
          <p:nvPr>
            <p:ph type="sldNum" sz="quarter" idx="11"/>
          </p:nvPr>
        </p:nvSpPr>
        <p:spPr/>
        <p:txBody>
          <a:bodyPr/>
          <a:lstStyle/>
          <a:p>
            <a:fld id="{3C711AD3-3214-4ABF-845F-FC3660F38492}" type="slidenum">
              <a:rPr lang="zh-TW" altLang="en-US" smtClean="0"/>
              <a:pPr/>
              <a:t>78</a:t>
            </a:fld>
            <a:endParaRPr lang="zh-TW" altLang="en-US"/>
          </a:p>
        </p:txBody>
      </p:sp>
    </p:spTree>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日期版面配置區 3"/>
          <p:cNvSpPr>
            <a:spLocks noGrp="1"/>
          </p:cNvSpPr>
          <p:nvPr>
            <p:ph type="dt" idx="10"/>
          </p:nvPr>
        </p:nvSpPr>
        <p:spPr/>
        <p:txBody>
          <a:bodyPr/>
          <a:lstStyle/>
          <a:p>
            <a:endParaRPr lang="zh-TW" altLang="en-US"/>
          </a:p>
        </p:txBody>
      </p:sp>
      <p:sp>
        <p:nvSpPr>
          <p:cNvPr id="5" name="投影片編號版面配置區 4"/>
          <p:cNvSpPr>
            <a:spLocks noGrp="1"/>
          </p:cNvSpPr>
          <p:nvPr>
            <p:ph type="sldNum" sz="quarter" idx="11"/>
          </p:nvPr>
        </p:nvSpPr>
        <p:spPr/>
        <p:txBody>
          <a:bodyPr/>
          <a:lstStyle/>
          <a:p>
            <a:fld id="{3C711AD3-3214-4ABF-845F-FC3660F38492}" type="slidenum">
              <a:rPr lang="zh-TW" altLang="en-US" smtClean="0"/>
              <a:pPr/>
              <a:t>79</a:t>
            </a:fld>
            <a:endParaRPr lang="zh-TW" altLang="en-US"/>
          </a:p>
        </p:txBody>
      </p:sp>
    </p:spTree>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日期版面配置區 3"/>
          <p:cNvSpPr>
            <a:spLocks noGrp="1"/>
          </p:cNvSpPr>
          <p:nvPr>
            <p:ph type="dt" idx="10"/>
          </p:nvPr>
        </p:nvSpPr>
        <p:spPr/>
        <p:txBody>
          <a:bodyPr/>
          <a:lstStyle/>
          <a:p>
            <a:endParaRPr lang="zh-TW" altLang="en-US"/>
          </a:p>
        </p:txBody>
      </p:sp>
      <p:sp>
        <p:nvSpPr>
          <p:cNvPr id="5" name="投影片編號版面配置區 4"/>
          <p:cNvSpPr>
            <a:spLocks noGrp="1"/>
          </p:cNvSpPr>
          <p:nvPr>
            <p:ph type="sldNum" sz="quarter" idx="11"/>
          </p:nvPr>
        </p:nvSpPr>
        <p:spPr/>
        <p:txBody>
          <a:bodyPr/>
          <a:lstStyle/>
          <a:p>
            <a:fld id="{3C711AD3-3214-4ABF-845F-FC3660F38492}" type="slidenum">
              <a:rPr lang="zh-TW" altLang="en-US" smtClean="0"/>
              <a:pPr/>
              <a:t>80</a:t>
            </a:fld>
            <a:endParaRPr lang="zh-TW" altLang="en-US"/>
          </a:p>
        </p:txBody>
      </p:sp>
    </p:spTree>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日期版面配置區 3"/>
          <p:cNvSpPr>
            <a:spLocks noGrp="1"/>
          </p:cNvSpPr>
          <p:nvPr>
            <p:ph type="dt" idx="10"/>
          </p:nvPr>
        </p:nvSpPr>
        <p:spPr/>
        <p:txBody>
          <a:bodyPr/>
          <a:lstStyle/>
          <a:p>
            <a:endParaRPr lang="zh-TW" altLang="en-US"/>
          </a:p>
        </p:txBody>
      </p:sp>
      <p:sp>
        <p:nvSpPr>
          <p:cNvPr id="5" name="投影片編號版面配置區 4"/>
          <p:cNvSpPr>
            <a:spLocks noGrp="1"/>
          </p:cNvSpPr>
          <p:nvPr>
            <p:ph type="sldNum" sz="quarter" idx="11"/>
          </p:nvPr>
        </p:nvSpPr>
        <p:spPr/>
        <p:txBody>
          <a:bodyPr/>
          <a:lstStyle/>
          <a:p>
            <a:fld id="{3C711AD3-3214-4ABF-845F-FC3660F38492}" type="slidenum">
              <a:rPr lang="zh-TW" altLang="en-US" smtClean="0"/>
              <a:pPr/>
              <a:t>81</a:t>
            </a:fld>
            <a:endParaRPr lang="zh-TW" altLang="en-US"/>
          </a:p>
        </p:txBody>
      </p:sp>
    </p:spTree>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日期版面配置區 3"/>
          <p:cNvSpPr>
            <a:spLocks noGrp="1"/>
          </p:cNvSpPr>
          <p:nvPr>
            <p:ph type="dt" idx="10"/>
          </p:nvPr>
        </p:nvSpPr>
        <p:spPr/>
        <p:txBody>
          <a:bodyPr/>
          <a:lstStyle/>
          <a:p>
            <a:endParaRPr lang="zh-TW" altLang="en-US"/>
          </a:p>
        </p:txBody>
      </p:sp>
      <p:sp>
        <p:nvSpPr>
          <p:cNvPr id="5" name="投影片編號版面配置區 4"/>
          <p:cNvSpPr>
            <a:spLocks noGrp="1"/>
          </p:cNvSpPr>
          <p:nvPr>
            <p:ph type="sldNum" sz="quarter" idx="11"/>
          </p:nvPr>
        </p:nvSpPr>
        <p:spPr/>
        <p:txBody>
          <a:bodyPr/>
          <a:lstStyle/>
          <a:p>
            <a:fld id="{3C711AD3-3214-4ABF-845F-FC3660F38492}" type="slidenum">
              <a:rPr lang="zh-TW" altLang="en-US" smtClean="0"/>
              <a:pPr/>
              <a:t>82</a:t>
            </a:fld>
            <a:endParaRPr lang="zh-TW" altLang="en-US"/>
          </a:p>
        </p:txBody>
      </p:sp>
    </p:spTree>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3A083B57-8142-4B27-936E-8C5FFB93B016}" type="slidenum">
              <a:rPr lang="zh-TW" altLang="en-US" smtClean="0"/>
              <a:pPr/>
              <a:t>83</a:t>
            </a:fld>
            <a:endParaRPr lang="zh-TW" altLang="en-US"/>
          </a:p>
        </p:txBody>
      </p:sp>
    </p:spTree>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日期版面配置區 3"/>
          <p:cNvSpPr>
            <a:spLocks noGrp="1"/>
          </p:cNvSpPr>
          <p:nvPr>
            <p:ph type="dt" idx="10"/>
          </p:nvPr>
        </p:nvSpPr>
        <p:spPr/>
        <p:txBody>
          <a:bodyPr/>
          <a:lstStyle/>
          <a:p>
            <a:endParaRPr lang="zh-TW" altLang="en-US"/>
          </a:p>
        </p:txBody>
      </p:sp>
      <p:sp>
        <p:nvSpPr>
          <p:cNvPr id="5" name="投影片編號版面配置區 4"/>
          <p:cNvSpPr>
            <a:spLocks noGrp="1"/>
          </p:cNvSpPr>
          <p:nvPr>
            <p:ph type="sldNum" sz="quarter" idx="11"/>
          </p:nvPr>
        </p:nvSpPr>
        <p:spPr/>
        <p:txBody>
          <a:bodyPr/>
          <a:lstStyle/>
          <a:p>
            <a:fld id="{3C711AD3-3214-4ABF-845F-FC3660F38492}" type="slidenum">
              <a:rPr lang="zh-TW" altLang="en-US" smtClean="0"/>
              <a:pPr/>
              <a:t>84</a:t>
            </a:fld>
            <a:endParaRPr lang="zh-TW" altLang="en-US"/>
          </a:p>
        </p:txBody>
      </p:sp>
    </p:spTree>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日期版面配置區 3"/>
          <p:cNvSpPr>
            <a:spLocks noGrp="1"/>
          </p:cNvSpPr>
          <p:nvPr>
            <p:ph type="dt" idx="10"/>
          </p:nvPr>
        </p:nvSpPr>
        <p:spPr/>
        <p:txBody>
          <a:bodyPr/>
          <a:lstStyle/>
          <a:p>
            <a:endParaRPr lang="zh-TW" altLang="en-US"/>
          </a:p>
        </p:txBody>
      </p:sp>
      <p:sp>
        <p:nvSpPr>
          <p:cNvPr id="5" name="投影片編號版面配置區 4"/>
          <p:cNvSpPr>
            <a:spLocks noGrp="1"/>
          </p:cNvSpPr>
          <p:nvPr>
            <p:ph type="sldNum" sz="quarter" idx="11"/>
          </p:nvPr>
        </p:nvSpPr>
        <p:spPr/>
        <p:txBody>
          <a:bodyPr/>
          <a:lstStyle/>
          <a:p>
            <a:fld id="{3C711AD3-3214-4ABF-845F-FC3660F38492}" type="slidenum">
              <a:rPr lang="zh-TW" altLang="en-US" smtClean="0"/>
              <a:pPr/>
              <a:t>85</a:t>
            </a:fld>
            <a:endParaRPr lang="zh-TW" altLang="en-US"/>
          </a:p>
        </p:txBody>
      </p:sp>
    </p:spTree>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日期版面配置區 3"/>
          <p:cNvSpPr>
            <a:spLocks noGrp="1"/>
          </p:cNvSpPr>
          <p:nvPr>
            <p:ph type="dt" idx="10"/>
          </p:nvPr>
        </p:nvSpPr>
        <p:spPr/>
        <p:txBody>
          <a:bodyPr/>
          <a:lstStyle/>
          <a:p>
            <a:endParaRPr lang="zh-TW" altLang="en-US"/>
          </a:p>
        </p:txBody>
      </p:sp>
      <p:sp>
        <p:nvSpPr>
          <p:cNvPr id="5" name="投影片編號版面配置區 4"/>
          <p:cNvSpPr>
            <a:spLocks noGrp="1"/>
          </p:cNvSpPr>
          <p:nvPr>
            <p:ph type="sldNum" sz="quarter" idx="11"/>
          </p:nvPr>
        </p:nvSpPr>
        <p:spPr/>
        <p:txBody>
          <a:bodyPr/>
          <a:lstStyle/>
          <a:p>
            <a:fld id="{3C711AD3-3214-4ABF-845F-FC3660F38492}" type="slidenum">
              <a:rPr lang="zh-TW" altLang="en-US" smtClean="0"/>
              <a:pPr/>
              <a:t>86</a:t>
            </a:fld>
            <a:endParaRPr lang="zh-TW" altLang="en-US"/>
          </a:p>
        </p:txBody>
      </p:sp>
    </p:spTree>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日期版面配置區 3"/>
          <p:cNvSpPr>
            <a:spLocks noGrp="1"/>
          </p:cNvSpPr>
          <p:nvPr>
            <p:ph type="dt" idx="10"/>
          </p:nvPr>
        </p:nvSpPr>
        <p:spPr/>
        <p:txBody>
          <a:bodyPr/>
          <a:lstStyle/>
          <a:p>
            <a:endParaRPr lang="zh-TW" altLang="en-US"/>
          </a:p>
        </p:txBody>
      </p:sp>
      <p:sp>
        <p:nvSpPr>
          <p:cNvPr id="5" name="投影片編號版面配置區 4"/>
          <p:cNvSpPr>
            <a:spLocks noGrp="1"/>
          </p:cNvSpPr>
          <p:nvPr>
            <p:ph type="sldNum" sz="quarter" idx="11"/>
          </p:nvPr>
        </p:nvSpPr>
        <p:spPr/>
        <p:txBody>
          <a:bodyPr/>
          <a:lstStyle/>
          <a:p>
            <a:fld id="{3C711AD3-3214-4ABF-845F-FC3660F38492}" type="slidenum">
              <a:rPr lang="zh-TW" altLang="en-US" smtClean="0"/>
              <a:pPr/>
              <a:t>87</a:t>
            </a:fld>
            <a:endParaRPr lang="zh-TW" altLang="en-US"/>
          </a:p>
        </p:txBody>
      </p:sp>
    </p:spTree>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日期版面配置區 3"/>
          <p:cNvSpPr>
            <a:spLocks noGrp="1"/>
          </p:cNvSpPr>
          <p:nvPr>
            <p:ph type="dt" idx="10"/>
          </p:nvPr>
        </p:nvSpPr>
        <p:spPr/>
        <p:txBody>
          <a:bodyPr/>
          <a:lstStyle/>
          <a:p>
            <a:endParaRPr lang="zh-TW" altLang="en-US"/>
          </a:p>
        </p:txBody>
      </p:sp>
      <p:sp>
        <p:nvSpPr>
          <p:cNvPr id="5" name="投影片編號版面配置區 4"/>
          <p:cNvSpPr>
            <a:spLocks noGrp="1"/>
          </p:cNvSpPr>
          <p:nvPr>
            <p:ph type="sldNum" sz="quarter" idx="11"/>
          </p:nvPr>
        </p:nvSpPr>
        <p:spPr/>
        <p:txBody>
          <a:bodyPr/>
          <a:lstStyle/>
          <a:p>
            <a:fld id="{3C711AD3-3214-4ABF-845F-FC3660F38492}" type="slidenum">
              <a:rPr lang="zh-TW" altLang="en-US" smtClean="0"/>
              <a:pPr/>
              <a:t>88</a:t>
            </a:fld>
            <a:endParaRPr lang="zh-TW" altLang="en-US"/>
          </a:p>
        </p:txBody>
      </p:sp>
    </p:spTree>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日期版面配置區 3"/>
          <p:cNvSpPr>
            <a:spLocks noGrp="1"/>
          </p:cNvSpPr>
          <p:nvPr>
            <p:ph type="dt" idx="10"/>
          </p:nvPr>
        </p:nvSpPr>
        <p:spPr/>
        <p:txBody>
          <a:bodyPr/>
          <a:lstStyle/>
          <a:p>
            <a:endParaRPr lang="zh-TW" altLang="en-US"/>
          </a:p>
        </p:txBody>
      </p:sp>
      <p:sp>
        <p:nvSpPr>
          <p:cNvPr id="5" name="投影片編號版面配置區 4"/>
          <p:cNvSpPr>
            <a:spLocks noGrp="1"/>
          </p:cNvSpPr>
          <p:nvPr>
            <p:ph type="sldNum" sz="quarter" idx="11"/>
          </p:nvPr>
        </p:nvSpPr>
        <p:spPr/>
        <p:txBody>
          <a:bodyPr/>
          <a:lstStyle/>
          <a:p>
            <a:fld id="{3C711AD3-3214-4ABF-845F-FC3660F38492}" type="slidenum">
              <a:rPr lang="zh-TW" altLang="en-US" smtClean="0"/>
              <a:pPr/>
              <a:t>89</a:t>
            </a:fld>
            <a:endParaRPr lang="zh-TW" altLang="en-US"/>
          </a:p>
        </p:txBody>
      </p:sp>
    </p:spTree>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投影片編號版面配置區 3"/>
          <p:cNvSpPr>
            <a:spLocks noGrp="1"/>
          </p:cNvSpPr>
          <p:nvPr>
            <p:ph type="sldNum" sz="quarter" idx="10"/>
          </p:nvPr>
        </p:nvSpPr>
        <p:spPr/>
        <p:txBody>
          <a:bodyPr/>
          <a:lstStyle/>
          <a:p>
            <a:fld id="{3A083B57-8142-4B27-936E-8C5FFB93B016}" type="slidenum">
              <a:rPr lang="zh-TW" altLang="en-US" smtClean="0"/>
              <a:pPr/>
              <a:t>90</a:t>
            </a:fld>
            <a:endParaRPr lang="zh-TW"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smtClean="0"/>
              <a:t>按一下以編輯母片標題樣式</a:t>
            </a:r>
            <a:endParaRPr lang="zh-TW" altLang="en-US"/>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smtClean="0"/>
              <a:t>按一下以編輯母片副標題樣式</a:t>
            </a:r>
            <a:endParaRPr lang="zh-TW" altLang="en-US"/>
          </a:p>
        </p:txBody>
      </p:sp>
      <p:sp>
        <p:nvSpPr>
          <p:cNvPr id="4" name="日期版面配置區 3"/>
          <p:cNvSpPr>
            <a:spLocks noGrp="1"/>
          </p:cNvSpPr>
          <p:nvPr>
            <p:ph type="dt" sz="half" idx="10"/>
          </p:nvPr>
        </p:nvSpPr>
        <p:spPr/>
        <p:txBody>
          <a:bodyPr/>
          <a:lstStyle/>
          <a:p>
            <a:fld id="{BDA6E5BF-A00F-4F64-8A86-122D374B824E}" type="datetimeFigureOut">
              <a:rPr lang="zh-TW" altLang="en-US" smtClean="0"/>
              <a:pPr/>
              <a:t>2009/4/21</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55073B1-8170-4FDD-8C70-0CD8B247DCEF}" type="slidenum">
              <a:rPr lang="zh-TW" altLang="en-US" smtClean="0"/>
              <a:pPr/>
              <a:t>‹#›</a:t>
            </a:fld>
            <a:endParaRPr lang="zh-TW"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BDA6E5BF-A00F-4F64-8A86-122D374B824E}" type="datetimeFigureOut">
              <a:rPr lang="zh-TW" altLang="en-US" smtClean="0"/>
              <a:pPr/>
              <a:t>2009/4/21</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55073B1-8170-4FDD-8C70-0CD8B247DCEF}" type="slidenum">
              <a:rPr lang="zh-TW" altLang="en-US" smtClean="0"/>
              <a:pPr/>
              <a:t>‹#›</a:t>
            </a:fld>
            <a:endParaRPr lang="zh-TW"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區段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smtClean="0"/>
              <a:t>按一下以編輯母片文字樣式</a:t>
            </a:r>
          </a:p>
        </p:txBody>
      </p:sp>
      <p:sp>
        <p:nvSpPr>
          <p:cNvPr id="4" name="日期版面配置區 3"/>
          <p:cNvSpPr>
            <a:spLocks noGrp="1"/>
          </p:cNvSpPr>
          <p:nvPr>
            <p:ph type="dt" sz="half" idx="10"/>
          </p:nvPr>
        </p:nvSpPr>
        <p:spPr/>
        <p:txBody>
          <a:bodyPr/>
          <a:lstStyle/>
          <a:p>
            <a:fld id="{BDA6E5BF-A00F-4F64-8A86-122D374B824E}" type="datetimeFigureOut">
              <a:rPr lang="zh-TW" altLang="en-US" smtClean="0"/>
              <a:pPr/>
              <a:t>2009/4/21</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55073B1-8170-4FDD-8C70-0CD8B247DCEF}" type="slidenum">
              <a:rPr lang="zh-TW" altLang="en-US" smtClean="0"/>
              <a:pPr/>
              <a:t>‹#›</a:t>
            </a:fld>
            <a:endParaRPr lang="zh-TW"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日期版面配置區 4"/>
          <p:cNvSpPr>
            <a:spLocks noGrp="1"/>
          </p:cNvSpPr>
          <p:nvPr>
            <p:ph type="dt" sz="half" idx="10"/>
          </p:nvPr>
        </p:nvSpPr>
        <p:spPr/>
        <p:txBody>
          <a:bodyPr/>
          <a:lstStyle/>
          <a:p>
            <a:fld id="{BDA6E5BF-A00F-4F64-8A86-122D374B824E}" type="datetimeFigureOut">
              <a:rPr lang="zh-TW" altLang="en-US" smtClean="0"/>
              <a:pPr/>
              <a:t>2009/4/21</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B55073B1-8170-4FDD-8C70-0CD8B247DCEF}" type="slidenum">
              <a:rPr lang="zh-TW" altLang="en-US" smtClean="0"/>
              <a:pPr/>
              <a:t>‹#›</a:t>
            </a:fld>
            <a:endParaRPr lang="zh-TW"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日期版面配置區 6"/>
          <p:cNvSpPr>
            <a:spLocks noGrp="1"/>
          </p:cNvSpPr>
          <p:nvPr>
            <p:ph type="dt" sz="half" idx="10"/>
          </p:nvPr>
        </p:nvSpPr>
        <p:spPr/>
        <p:txBody>
          <a:bodyPr/>
          <a:lstStyle/>
          <a:p>
            <a:fld id="{BDA6E5BF-A00F-4F64-8A86-122D374B824E}" type="datetimeFigureOut">
              <a:rPr lang="zh-TW" altLang="en-US" smtClean="0"/>
              <a:pPr/>
              <a:t>2009/4/21</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B55073B1-8170-4FDD-8C70-0CD8B247DCEF}" type="slidenum">
              <a:rPr lang="zh-TW" altLang="en-US" smtClean="0"/>
              <a:pPr/>
              <a:t>‹#›</a:t>
            </a:fld>
            <a:endParaRPr lang="zh-TW"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日期版面配置區 2"/>
          <p:cNvSpPr>
            <a:spLocks noGrp="1"/>
          </p:cNvSpPr>
          <p:nvPr>
            <p:ph type="dt" sz="half" idx="10"/>
          </p:nvPr>
        </p:nvSpPr>
        <p:spPr/>
        <p:txBody>
          <a:bodyPr/>
          <a:lstStyle/>
          <a:p>
            <a:fld id="{BDA6E5BF-A00F-4F64-8A86-122D374B824E}" type="datetimeFigureOut">
              <a:rPr lang="zh-TW" altLang="en-US" smtClean="0"/>
              <a:pPr/>
              <a:t>2009/4/21</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B55073B1-8170-4FDD-8C70-0CD8B247DCEF}" type="slidenum">
              <a:rPr lang="zh-TW" altLang="en-US" smtClean="0"/>
              <a:pPr/>
              <a:t>‹#›</a:t>
            </a:fld>
            <a:endParaRPr lang="zh-TW"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BDA6E5BF-A00F-4F64-8A86-122D374B824E}" type="datetimeFigureOut">
              <a:rPr lang="zh-TW" altLang="en-US" smtClean="0"/>
              <a:pPr/>
              <a:t>2009/4/21</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B55073B1-8170-4FDD-8C70-0CD8B247DCEF}" type="slidenum">
              <a:rPr lang="zh-TW" altLang="en-US" smtClean="0"/>
              <a:pPr/>
              <a:t>‹#›</a:t>
            </a:fld>
            <a:endParaRPr lang="zh-TW"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BDA6E5BF-A00F-4F64-8A86-122D374B824E}" type="datetimeFigureOut">
              <a:rPr lang="zh-TW" altLang="en-US" smtClean="0"/>
              <a:pPr/>
              <a:t>2009/4/21</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B55073B1-8170-4FDD-8C70-0CD8B247DCEF}" type="slidenum">
              <a:rPr lang="zh-TW" altLang="en-US" smtClean="0"/>
              <a:pPr/>
              <a:t>‹#›</a:t>
            </a:fld>
            <a:endParaRPr lang="zh-TW"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fld id="{BDA6E5BF-A00F-4F64-8A86-122D374B824E}" type="datetimeFigureOut">
              <a:rPr lang="zh-TW" altLang="en-US" smtClean="0"/>
              <a:pPr/>
              <a:t>2009/4/21</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B55073B1-8170-4FDD-8C70-0CD8B247DCEF}" type="slidenum">
              <a:rPr lang="zh-TW" altLang="en-US" smtClean="0"/>
              <a:pPr/>
              <a:t>‹#›</a:t>
            </a:fld>
            <a:endParaRPr lang="zh-TW"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BDA6E5BF-A00F-4F64-8A86-122D374B824E}" type="datetimeFigureOut">
              <a:rPr lang="zh-TW" altLang="en-US" smtClean="0"/>
              <a:pPr/>
              <a:t>2009/4/21</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55073B1-8170-4FDD-8C70-0CD8B247DCEF}" type="slidenum">
              <a:rPr lang="zh-TW" altLang="en-US" smtClean="0"/>
              <a:pPr/>
              <a:t>‹#›</a:t>
            </a:fld>
            <a:endParaRPr lang="zh-TW"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fld id="{BDA6E5BF-A00F-4F64-8A86-122D374B824E}" type="datetimeFigureOut">
              <a:rPr lang="zh-TW" altLang="en-US" smtClean="0"/>
              <a:pPr/>
              <a:t>2009/4/21</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55073B1-8170-4FDD-8C70-0CD8B247DCEF}" type="slidenum">
              <a:rPr lang="zh-TW" altLang="en-US" smtClean="0"/>
              <a:pPr/>
              <a:t>‹#›</a:t>
            </a:fld>
            <a:endParaRPr lang="zh-TW"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smtClean="0"/>
              <a:t>按一下以編輯母片標題樣式</a:t>
            </a:r>
            <a:endParaRPr lang="zh-TW" altLang="en-US"/>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smtClean="0"/>
              <a:t>按一下以編輯母片副標題樣式</a:t>
            </a:r>
            <a:endParaRPr lang="zh-TW" altLang="en-US"/>
          </a:p>
        </p:txBody>
      </p:sp>
      <p:sp>
        <p:nvSpPr>
          <p:cNvPr id="4" name="日期版面配置區 3"/>
          <p:cNvSpPr>
            <a:spLocks noGrp="1"/>
          </p:cNvSpPr>
          <p:nvPr>
            <p:ph type="dt" sz="half" idx="10"/>
          </p:nvPr>
        </p:nvSpPr>
        <p:spPr/>
        <p:txBody>
          <a:bodyPr/>
          <a:lstStyle/>
          <a:p>
            <a:pPr algn="l" rtl="0"/>
            <a:fld id="{48BCE800-5C14-465F-8859-DFD9A3DCDFB8}" type="datetimeFigureOut">
              <a:rPr lang="zh-TW" altLang="en-US" sz="1200" kern="1200">
                <a:solidFill>
                  <a:prstClr val="black">
                    <a:tint val="75000"/>
                  </a:prstClr>
                </a:solidFill>
                <a:latin typeface="Calibri"/>
                <a:ea typeface="新細明體"/>
                <a:cs typeface="+mn-cs"/>
              </a:rPr>
              <a:pPr algn="l" rtl="0"/>
              <a:t>2009/4/21</a:t>
            </a:fld>
            <a:endParaRPr lang="zh-TW" altLang="en-US" sz="1200" kern="1200">
              <a:solidFill>
                <a:prstClr val="black">
                  <a:tint val="75000"/>
                </a:prstClr>
              </a:solidFill>
              <a:latin typeface="Calibri"/>
              <a:ea typeface="新細明體"/>
              <a:cs typeface="+mn-cs"/>
            </a:endParaRPr>
          </a:p>
        </p:txBody>
      </p:sp>
      <p:sp>
        <p:nvSpPr>
          <p:cNvPr id="5" name="頁尾版面配置區 4"/>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6" name="投影片編號版面配置區 5"/>
          <p:cNvSpPr>
            <a:spLocks noGrp="1"/>
          </p:cNvSpPr>
          <p:nvPr>
            <p:ph type="sldNum" sz="quarter" idx="12"/>
          </p:nvPr>
        </p:nvSpPr>
        <p:spPr/>
        <p:txBody>
          <a:bodyPr/>
          <a:lstStyle/>
          <a:p>
            <a:pPr algn="r" rtl="0"/>
            <a:fld id="{6557C68D-5C60-4AEB-8147-79C5CD60B500}"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pPr algn="l" rtl="0"/>
            <a:fld id="{48BCE800-5C14-465F-8859-DFD9A3DCDFB8}" type="datetimeFigureOut">
              <a:rPr lang="zh-TW" altLang="en-US" sz="1200" kern="1200">
                <a:solidFill>
                  <a:prstClr val="black">
                    <a:tint val="75000"/>
                  </a:prstClr>
                </a:solidFill>
                <a:latin typeface="Calibri"/>
                <a:ea typeface="新細明體"/>
                <a:cs typeface="+mn-cs"/>
              </a:rPr>
              <a:pPr algn="l" rtl="0"/>
              <a:t>2009/4/21</a:t>
            </a:fld>
            <a:endParaRPr lang="zh-TW" altLang="en-US" sz="1200" kern="1200">
              <a:solidFill>
                <a:prstClr val="black">
                  <a:tint val="75000"/>
                </a:prstClr>
              </a:solidFill>
              <a:latin typeface="Calibri"/>
              <a:ea typeface="新細明體"/>
              <a:cs typeface="+mn-cs"/>
            </a:endParaRPr>
          </a:p>
        </p:txBody>
      </p:sp>
      <p:sp>
        <p:nvSpPr>
          <p:cNvPr id="5" name="頁尾版面配置區 4"/>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6" name="投影片編號版面配置區 5"/>
          <p:cNvSpPr>
            <a:spLocks noGrp="1"/>
          </p:cNvSpPr>
          <p:nvPr>
            <p:ph type="sldNum" sz="quarter" idx="12"/>
          </p:nvPr>
        </p:nvSpPr>
        <p:spPr/>
        <p:txBody>
          <a:bodyPr/>
          <a:lstStyle/>
          <a:p>
            <a:pPr algn="r" rtl="0"/>
            <a:fld id="{6557C68D-5C60-4AEB-8147-79C5CD60B500}"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區段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smtClean="0"/>
              <a:t>按一下以編輯母片文字樣式</a:t>
            </a:r>
          </a:p>
        </p:txBody>
      </p:sp>
      <p:sp>
        <p:nvSpPr>
          <p:cNvPr id="4" name="日期版面配置區 3"/>
          <p:cNvSpPr>
            <a:spLocks noGrp="1"/>
          </p:cNvSpPr>
          <p:nvPr>
            <p:ph type="dt" sz="half" idx="10"/>
          </p:nvPr>
        </p:nvSpPr>
        <p:spPr/>
        <p:txBody>
          <a:bodyPr/>
          <a:lstStyle/>
          <a:p>
            <a:pPr algn="l" rtl="0"/>
            <a:fld id="{48BCE800-5C14-465F-8859-DFD9A3DCDFB8}" type="datetimeFigureOut">
              <a:rPr lang="zh-TW" altLang="en-US" sz="1200" kern="1200">
                <a:solidFill>
                  <a:prstClr val="black">
                    <a:tint val="75000"/>
                  </a:prstClr>
                </a:solidFill>
                <a:latin typeface="Calibri"/>
                <a:ea typeface="新細明體"/>
                <a:cs typeface="+mn-cs"/>
              </a:rPr>
              <a:pPr algn="l" rtl="0"/>
              <a:t>2009/4/21</a:t>
            </a:fld>
            <a:endParaRPr lang="zh-TW" altLang="en-US" sz="1200" kern="1200">
              <a:solidFill>
                <a:prstClr val="black">
                  <a:tint val="75000"/>
                </a:prstClr>
              </a:solidFill>
              <a:latin typeface="Calibri"/>
              <a:ea typeface="新細明體"/>
              <a:cs typeface="+mn-cs"/>
            </a:endParaRPr>
          </a:p>
        </p:txBody>
      </p:sp>
      <p:sp>
        <p:nvSpPr>
          <p:cNvPr id="5" name="頁尾版面配置區 4"/>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6" name="投影片編號版面配置區 5"/>
          <p:cNvSpPr>
            <a:spLocks noGrp="1"/>
          </p:cNvSpPr>
          <p:nvPr>
            <p:ph type="sldNum" sz="quarter" idx="12"/>
          </p:nvPr>
        </p:nvSpPr>
        <p:spPr/>
        <p:txBody>
          <a:bodyPr/>
          <a:lstStyle/>
          <a:p>
            <a:pPr algn="r" rtl="0"/>
            <a:fld id="{6557C68D-5C60-4AEB-8147-79C5CD60B500}"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日期版面配置區 4"/>
          <p:cNvSpPr>
            <a:spLocks noGrp="1"/>
          </p:cNvSpPr>
          <p:nvPr>
            <p:ph type="dt" sz="half" idx="10"/>
          </p:nvPr>
        </p:nvSpPr>
        <p:spPr/>
        <p:txBody>
          <a:bodyPr/>
          <a:lstStyle/>
          <a:p>
            <a:pPr algn="l" rtl="0"/>
            <a:fld id="{48BCE800-5C14-465F-8859-DFD9A3DCDFB8}" type="datetimeFigureOut">
              <a:rPr lang="zh-TW" altLang="en-US" sz="1200" kern="1200">
                <a:solidFill>
                  <a:prstClr val="black">
                    <a:tint val="75000"/>
                  </a:prstClr>
                </a:solidFill>
                <a:latin typeface="Calibri"/>
                <a:ea typeface="新細明體"/>
                <a:cs typeface="+mn-cs"/>
              </a:rPr>
              <a:pPr algn="l" rtl="0"/>
              <a:t>2009/4/21</a:t>
            </a:fld>
            <a:endParaRPr lang="zh-TW" altLang="en-US" sz="1200" kern="1200">
              <a:solidFill>
                <a:prstClr val="black">
                  <a:tint val="75000"/>
                </a:prstClr>
              </a:solidFill>
              <a:latin typeface="Calibri"/>
              <a:ea typeface="新細明體"/>
              <a:cs typeface="+mn-cs"/>
            </a:endParaRPr>
          </a:p>
        </p:txBody>
      </p:sp>
      <p:sp>
        <p:nvSpPr>
          <p:cNvPr id="6" name="頁尾版面配置區 5"/>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7" name="投影片編號版面配置區 6"/>
          <p:cNvSpPr>
            <a:spLocks noGrp="1"/>
          </p:cNvSpPr>
          <p:nvPr>
            <p:ph type="sldNum" sz="quarter" idx="12"/>
          </p:nvPr>
        </p:nvSpPr>
        <p:spPr/>
        <p:txBody>
          <a:bodyPr/>
          <a:lstStyle/>
          <a:p>
            <a:pPr algn="r" rtl="0"/>
            <a:fld id="{6557C68D-5C60-4AEB-8147-79C5CD60B500}"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日期版面配置區 6"/>
          <p:cNvSpPr>
            <a:spLocks noGrp="1"/>
          </p:cNvSpPr>
          <p:nvPr>
            <p:ph type="dt" sz="half" idx="10"/>
          </p:nvPr>
        </p:nvSpPr>
        <p:spPr/>
        <p:txBody>
          <a:bodyPr/>
          <a:lstStyle/>
          <a:p>
            <a:pPr algn="l" rtl="0"/>
            <a:fld id="{48BCE800-5C14-465F-8859-DFD9A3DCDFB8}" type="datetimeFigureOut">
              <a:rPr lang="zh-TW" altLang="en-US" sz="1200" kern="1200">
                <a:solidFill>
                  <a:prstClr val="black">
                    <a:tint val="75000"/>
                  </a:prstClr>
                </a:solidFill>
                <a:latin typeface="Calibri"/>
                <a:ea typeface="新細明體"/>
                <a:cs typeface="+mn-cs"/>
              </a:rPr>
              <a:pPr algn="l" rtl="0"/>
              <a:t>2009/4/21</a:t>
            </a:fld>
            <a:endParaRPr lang="zh-TW" altLang="en-US" sz="1200" kern="1200">
              <a:solidFill>
                <a:prstClr val="black">
                  <a:tint val="75000"/>
                </a:prstClr>
              </a:solidFill>
              <a:latin typeface="Calibri"/>
              <a:ea typeface="新細明體"/>
              <a:cs typeface="+mn-cs"/>
            </a:endParaRPr>
          </a:p>
        </p:txBody>
      </p:sp>
      <p:sp>
        <p:nvSpPr>
          <p:cNvPr id="8" name="頁尾版面配置區 7"/>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9" name="投影片編號版面配置區 8"/>
          <p:cNvSpPr>
            <a:spLocks noGrp="1"/>
          </p:cNvSpPr>
          <p:nvPr>
            <p:ph type="sldNum" sz="quarter" idx="12"/>
          </p:nvPr>
        </p:nvSpPr>
        <p:spPr/>
        <p:txBody>
          <a:bodyPr/>
          <a:lstStyle/>
          <a:p>
            <a:pPr algn="r" rtl="0"/>
            <a:fld id="{6557C68D-5C60-4AEB-8147-79C5CD60B500}"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日期版面配置區 2"/>
          <p:cNvSpPr>
            <a:spLocks noGrp="1"/>
          </p:cNvSpPr>
          <p:nvPr>
            <p:ph type="dt" sz="half" idx="10"/>
          </p:nvPr>
        </p:nvSpPr>
        <p:spPr/>
        <p:txBody>
          <a:bodyPr/>
          <a:lstStyle/>
          <a:p>
            <a:pPr algn="l" rtl="0"/>
            <a:fld id="{48BCE800-5C14-465F-8859-DFD9A3DCDFB8}" type="datetimeFigureOut">
              <a:rPr lang="zh-TW" altLang="en-US" sz="1200" kern="1200">
                <a:solidFill>
                  <a:prstClr val="black">
                    <a:tint val="75000"/>
                  </a:prstClr>
                </a:solidFill>
                <a:latin typeface="Calibri"/>
                <a:ea typeface="新細明體"/>
                <a:cs typeface="+mn-cs"/>
              </a:rPr>
              <a:pPr algn="l" rtl="0"/>
              <a:t>2009/4/21</a:t>
            </a:fld>
            <a:endParaRPr lang="zh-TW" altLang="en-US" sz="1200" kern="1200">
              <a:solidFill>
                <a:prstClr val="black">
                  <a:tint val="75000"/>
                </a:prstClr>
              </a:solidFill>
              <a:latin typeface="Calibri"/>
              <a:ea typeface="新細明體"/>
              <a:cs typeface="+mn-cs"/>
            </a:endParaRPr>
          </a:p>
        </p:txBody>
      </p:sp>
      <p:sp>
        <p:nvSpPr>
          <p:cNvPr id="4" name="頁尾版面配置區 3"/>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5" name="投影片編號版面配置區 4"/>
          <p:cNvSpPr>
            <a:spLocks noGrp="1"/>
          </p:cNvSpPr>
          <p:nvPr>
            <p:ph type="sldNum" sz="quarter" idx="12"/>
          </p:nvPr>
        </p:nvSpPr>
        <p:spPr/>
        <p:txBody>
          <a:bodyPr/>
          <a:lstStyle/>
          <a:p>
            <a:pPr algn="r" rtl="0"/>
            <a:fld id="{6557C68D-5C60-4AEB-8147-79C5CD60B500}"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pPr algn="l" rtl="0"/>
            <a:fld id="{48BCE800-5C14-465F-8859-DFD9A3DCDFB8}" type="datetimeFigureOut">
              <a:rPr lang="zh-TW" altLang="en-US" sz="1200" kern="1200">
                <a:solidFill>
                  <a:prstClr val="black">
                    <a:tint val="75000"/>
                  </a:prstClr>
                </a:solidFill>
                <a:latin typeface="Calibri"/>
                <a:ea typeface="新細明體"/>
                <a:cs typeface="+mn-cs"/>
              </a:rPr>
              <a:pPr algn="l" rtl="0"/>
              <a:t>2009/4/21</a:t>
            </a:fld>
            <a:endParaRPr lang="zh-TW" altLang="en-US" sz="1200" kern="1200">
              <a:solidFill>
                <a:prstClr val="black">
                  <a:tint val="75000"/>
                </a:prstClr>
              </a:solidFill>
              <a:latin typeface="Calibri"/>
              <a:ea typeface="新細明體"/>
              <a:cs typeface="+mn-cs"/>
            </a:endParaRPr>
          </a:p>
        </p:txBody>
      </p:sp>
      <p:sp>
        <p:nvSpPr>
          <p:cNvPr id="3" name="頁尾版面配置區 2"/>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4" name="投影片編號版面配置區 3"/>
          <p:cNvSpPr>
            <a:spLocks noGrp="1"/>
          </p:cNvSpPr>
          <p:nvPr>
            <p:ph type="sldNum" sz="quarter" idx="12"/>
          </p:nvPr>
        </p:nvSpPr>
        <p:spPr/>
        <p:txBody>
          <a:bodyPr/>
          <a:lstStyle/>
          <a:p>
            <a:pPr algn="r" rtl="0"/>
            <a:fld id="{6557C68D-5C60-4AEB-8147-79C5CD60B500}"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pPr algn="l" rtl="0"/>
            <a:fld id="{48BCE800-5C14-465F-8859-DFD9A3DCDFB8}" type="datetimeFigureOut">
              <a:rPr lang="zh-TW" altLang="en-US" sz="1200" kern="1200">
                <a:solidFill>
                  <a:prstClr val="black">
                    <a:tint val="75000"/>
                  </a:prstClr>
                </a:solidFill>
                <a:latin typeface="Calibri"/>
                <a:ea typeface="新細明體"/>
                <a:cs typeface="+mn-cs"/>
              </a:rPr>
              <a:pPr algn="l" rtl="0"/>
              <a:t>2009/4/21</a:t>
            </a:fld>
            <a:endParaRPr lang="zh-TW" altLang="en-US" sz="1200" kern="1200">
              <a:solidFill>
                <a:prstClr val="black">
                  <a:tint val="75000"/>
                </a:prstClr>
              </a:solidFill>
              <a:latin typeface="Calibri"/>
              <a:ea typeface="新細明體"/>
              <a:cs typeface="+mn-cs"/>
            </a:endParaRPr>
          </a:p>
        </p:txBody>
      </p:sp>
      <p:sp>
        <p:nvSpPr>
          <p:cNvPr id="6" name="頁尾版面配置區 5"/>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7" name="投影片編號版面配置區 6"/>
          <p:cNvSpPr>
            <a:spLocks noGrp="1"/>
          </p:cNvSpPr>
          <p:nvPr>
            <p:ph type="sldNum" sz="quarter" idx="12"/>
          </p:nvPr>
        </p:nvSpPr>
        <p:spPr/>
        <p:txBody>
          <a:bodyPr/>
          <a:lstStyle/>
          <a:p>
            <a:pPr algn="r" rtl="0"/>
            <a:fld id="{6557C68D-5C60-4AEB-8147-79C5CD60B500}"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pPr algn="l" rtl="0"/>
            <a:fld id="{48BCE800-5C14-465F-8859-DFD9A3DCDFB8}" type="datetimeFigureOut">
              <a:rPr lang="zh-TW" altLang="en-US" sz="1200" kern="1200">
                <a:solidFill>
                  <a:prstClr val="black">
                    <a:tint val="75000"/>
                  </a:prstClr>
                </a:solidFill>
                <a:latin typeface="Calibri"/>
                <a:ea typeface="新細明體"/>
                <a:cs typeface="+mn-cs"/>
              </a:rPr>
              <a:pPr algn="l" rtl="0"/>
              <a:t>2009/4/21</a:t>
            </a:fld>
            <a:endParaRPr lang="zh-TW" altLang="en-US" sz="1200" kern="1200">
              <a:solidFill>
                <a:prstClr val="black">
                  <a:tint val="75000"/>
                </a:prstClr>
              </a:solidFill>
              <a:latin typeface="Calibri"/>
              <a:ea typeface="新細明體"/>
              <a:cs typeface="+mn-cs"/>
            </a:endParaRPr>
          </a:p>
        </p:txBody>
      </p:sp>
      <p:sp>
        <p:nvSpPr>
          <p:cNvPr id="6" name="頁尾版面配置區 5"/>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7" name="投影片編號版面配置區 6"/>
          <p:cNvSpPr>
            <a:spLocks noGrp="1"/>
          </p:cNvSpPr>
          <p:nvPr>
            <p:ph type="sldNum" sz="quarter" idx="12"/>
          </p:nvPr>
        </p:nvSpPr>
        <p:spPr/>
        <p:txBody>
          <a:bodyPr/>
          <a:lstStyle/>
          <a:p>
            <a:pPr algn="r" rtl="0"/>
            <a:fld id="{6557C68D-5C60-4AEB-8147-79C5CD60B500}"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pPr algn="l" rtl="0"/>
            <a:fld id="{48BCE800-5C14-465F-8859-DFD9A3DCDFB8}" type="datetimeFigureOut">
              <a:rPr lang="zh-TW" altLang="en-US" sz="1200" kern="1200">
                <a:solidFill>
                  <a:prstClr val="black">
                    <a:tint val="75000"/>
                  </a:prstClr>
                </a:solidFill>
                <a:latin typeface="Calibri"/>
                <a:ea typeface="新細明體"/>
                <a:cs typeface="+mn-cs"/>
              </a:rPr>
              <a:pPr algn="l" rtl="0"/>
              <a:t>2009/4/21</a:t>
            </a:fld>
            <a:endParaRPr lang="zh-TW" altLang="en-US" sz="1200" kern="1200">
              <a:solidFill>
                <a:prstClr val="black">
                  <a:tint val="75000"/>
                </a:prstClr>
              </a:solidFill>
              <a:latin typeface="Calibri"/>
              <a:ea typeface="新細明體"/>
              <a:cs typeface="+mn-cs"/>
            </a:endParaRPr>
          </a:p>
        </p:txBody>
      </p:sp>
      <p:sp>
        <p:nvSpPr>
          <p:cNvPr id="5" name="頁尾版面配置區 4"/>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6" name="投影片編號版面配置區 5"/>
          <p:cNvSpPr>
            <a:spLocks noGrp="1"/>
          </p:cNvSpPr>
          <p:nvPr>
            <p:ph type="sldNum" sz="quarter" idx="12"/>
          </p:nvPr>
        </p:nvSpPr>
        <p:spPr/>
        <p:txBody>
          <a:bodyPr/>
          <a:lstStyle/>
          <a:p>
            <a:pPr algn="r" rtl="0"/>
            <a:fld id="{6557C68D-5C60-4AEB-8147-79C5CD60B500}"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pPr algn="l" rtl="0"/>
            <a:fld id="{48BCE800-5C14-465F-8859-DFD9A3DCDFB8}" type="datetimeFigureOut">
              <a:rPr lang="zh-TW" altLang="en-US" sz="1200" kern="1200">
                <a:solidFill>
                  <a:prstClr val="black">
                    <a:tint val="75000"/>
                  </a:prstClr>
                </a:solidFill>
                <a:latin typeface="Calibri"/>
                <a:ea typeface="新細明體"/>
                <a:cs typeface="+mn-cs"/>
              </a:rPr>
              <a:pPr algn="l" rtl="0"/>
              <a:t>2009/4/21</a:t>
            </a:fld>
            <a:endParaRPr lang="zh-TW" altLang="en-US" sz="1200" kern="1200">
              <a:solidFill>
                <a:prstClr val="black">
                  <a:tint val="75000"/>
                </a:prstClr>
              </a:solidFill>
              <a:latin typeface="Calibri"/>
              <a:ea typeface="新細明體"/>
              <a:cs typeface="+mn-cs"/>
            </a:endParaRPr>
          </a:p>
        </p:txBody>
      </p:sp>
      <p:sp>
        <p:nvSpPr>
          <p:cNvPr id="5" name="頁尾版面配置區 4"/>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6" name="投影片編號版面配置區 5"/>
          <p:cNvSpPr>
            <a:spLocks noGrp="1"/>
          </p:cNvSpPr>
          <p:nvPr>
            <p:ph type="sldNum" sz="quarter" idx="12"/>
          </p:nvPr>
        </p:nvSpPr>
        <p:spPr/>
        <p:txBody>
          <a:bodyPr/>
          <a:lstStyle/>
          <a:p>
            <a:pPr algn="r" rtl="0"/>
            <a:fld id="{6557C68D-5C60-4AEB-8147-79C5CD60B500}"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smtClean="0"/>
              <a:t>按一下以編輯母片標題樣式</a:t>
            </a:r>
            <a:endParaRPr lang="zh-TW" altLang="en-US"/>
          </a:p>
        </p:txBody>
      </p:sp>
      <p:sp>
        <p:nvSpPr>
          <p:cNvPr id="3" name="副標題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TW" altLang="en-US" smtClean="0"/>
              <a:t>按一下以編輯母片副標題樣式</a:t>
            </a:r>
            <a:endParaRPr lang="zh-TW" altLang="en-US"/>
          </a:p>
        </p:txBody>
      </p:sp>
      <p:sp>
        <p:nvSpPr>
          <p:cNvPr id="4" name="Rectangle 4"/>
          <p:cNvSpPr>
            <a:spLocks noGrp="1" noChangeArrowheads="1"/>
          </p:cNvSpPr>
          <p:nvPr>
            <p:ph type="dt" sz="half" idx="10"/>
          </p:nvPr>
        </p:nvSpPr>
        <p:spPr>
          <a:ln/>
        </p:spPr>
        <p:txBody>
          <a:bodyPr/>
          <a:lstStyle>
            <a:lvl1pPr>
              <a:defRPr/>
            </a:lvl1pPr>
          </a:lstStyle>
          <a:p>
            <a:pPr algn="l" rtl="0">
              <a:defRPr/>
            </a:pPr>
            <a:endParaRPr lang="en-US" altLang="zh-TW" sz="1400" kern="1200">
              <a:solidFill>
                <a:srgbClr val="000000"/>
              </a:solidFill>
              <a:latin typeface="Arial"/>
              <a:ea typeface="新細明體"/>
              <a:cs typeface="+mn-cs"/>
            </a:endParaRPr>
          </a:p>
        </p:txBody>
      </p:sp>
      <p:sp>
        <p:nvSpPr>
          <p:cNvPr id="5" name="Rectangle 5"/>
          <p:cNvSpPr>
            <a:spLocks noGrp="1" noChangeArrowheads="1"/>
          </p:cNvSpPr>
          <p:nvPr>
            <p:ph type="ftr" sz="quarter" idx="11"/>
          </p:nvPr>
        </p:nvSpPr>
        <p:spPr>
          <a:ln/>
        </p:spPr>
        <p:txBody>
          <a:bodyPr/>
          <a:lstStyle>
            <a:lvl1pPr>
              <a:defRPr/>
            </a:lvl1pPr>
          </a:lstStyle>
          <a:p>
            <a:pPr algn="l" rtl="0">
              <a:defRPr/>
            </a:pPr>
            <a:endParaRPr lang="en-US" altLang="zh-TW" sz="1400" kern="1200">
              <a:solidFill>
                <a:srgbClr val="000000"/>
              </a:solidFill>
              <a:latin typeface="Arial"/>
              <a:ea typeface="新細明體"/>
              <a:cs typeface="+mn-cs"/>
            </a:endParaRPr>
          </a:p>
        </p:txBody>
      </p:sp>
      <p:sp>
        <p:nvSpPr>
          <p:cNvPr id="6" name="Rectangle 6"/>
          <p:cNvSpPr>
            <a:spLocks noGrp="1" noChangeArrowheads="1"/>
          </p:cNvSpPr>
          <p:nvPr>
            <p:ph type="sldNum" sz="quarter" idx="12"/>
          </p:nvPr>
        </p:nvSpPr>
        <p:spPr>
          <a:ln/>
        </p:spPr>
        <p:txBody>
          <a:bodyPr/>
          <a:lstStyle>
            <a:lvl1pPr>
              <a:defRPr/>
            </a:lvl1pPr>
          </a:lstStyle>
          <a:p>
            <a:pPr algn="r" rtl="0">
              <a:defRPr/>
            </a:pPr>
            <a:fld id="{4B4F00D8-F7F1-4C21-AC10-1086457FB988}" type="slidenum">
              <a:rPr lang="en-US" altLang="zh-TW" sz="1400" kern="1200">
                <a:solidFill>
                  <a:srgbClr val="000000"/>
                </a:solidFill>
                <a:latin typeface="Arial"/>
                <a:ea typeface="新細明體"/>
                <a:cs typeface="+mn-cs"/>
              </a:rPr>
              <a:pPr algn="r" rtl="0">
                <a:defRPr/>
              </a:pPr>
              <a:t>‹#›</a:t>
            </a:fld>
            <a:endParaRPr lang="en-US" altLang="zh-TW" sz="1400" kern="1200">
              <a:solidFill>
                <a:srgbClr val="000000"/>
              </a:solidFill>
              <a:latin typeface="Arial"/>
              <a:ea typeface="新細明體"/>
              <a:cs typeface="+mn-cs"/>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Rectangle 4"/>
          <p:cNvSpPr>
            <a:spLocks noGrp="1" noChangeArrowheads="1"/>
          </p:cNvSpPr>
          <p:nvPr>
            <p:ph type="dt" sz="half" idx="10"/>
          </p:nvPr>
        </p:nvSpPr>
        <p:spPr>
          <a:ln/>
        </p:spPr>
        <p:txBody>
          <a:bodyPr/>
          <a:lstStyle>
            <a:lvl1pPr>
              <a:defRPr/>
            </a:lvl1pPr>
          </a:lstStyle>
          <a:p>
            <a:pPr algn="l" rtl="0">
              <a:defRPr/>
            </a:pPr>
            <a:endParaRPr lang="en-US" altLang="zh-TW" sz="1400" kern="1200">
              <a:solidFill>
                <a:srgbClr val="000000"/>
              </a:solidFill>
              <a:latin typeface="Arial"/>
              <a:ea typeface="新細明體"/>
              <a:cs typeface="+mn-cs"/>
            </a:endParaRPr>
          </a:p>
        </p:txBody>
      </p:sp>
      <p:sp>
        <p:nvSpPr>
          <p:cNvPr id="5" name="Rectangle 5"/>
          <p:cNvSpPr>
            <a:spLocks noGrp="1" noChangeArrowheads="1"/>
          </p:cNvSpPr>
          <p:nvPr>
            <p:ph type="ftr" sz="quarter" idx="11"/>
          </p:nvPr>
        </p:nvSpPr>
        <p:spPr>
          <a:ln/>
        </p:spPr>
        <p:txBody>
          <a:bodyPr/>
          <a:lstStyle>
            <a:lvl1pPr>
              <a:defRPr/>
            </a:lvl1pPr>
          </a:lstStyle>
          <a:p>
            <a:pPr algn="l" rtl="0">
              <a:defRPr/>
            </a:pPr>
            <a:endParaRPr lang="en-US" altLang="zh-TW" sz="1400" kern="1200">
              <a:solidFill>
                <a:srgbClr val="000000"/>
              </a:solidFill>
              <a:latin typeface="Arial"/>
              <a:ea typeface="新細明體"/>
              <a:cs typeface="+mn-cs"/>
            </a:endParaRPr>
          </a:p>
        </p:txBody>
      </p:sp>
      <p:sp>
        <p:nvSpPr>
          <p:cNvPr id="6" name="Rectangle 6"/>
          <p:cNvSpPr>
            <a:spLocks noGrp="1" noChangeArrowheads="1"/>
          </p:cNvSpPr>
          <p:nvPr>
            <p:ph type="sldNum" sz="quarter" idx="12"/>
          </p:nvPr>
        </p:nvSpPr>
        <p:spPr>
          <a:ln/>
        </p:spPr>
        <p:txBody>
          <a:bodyPr/>
          <a:lstStyle>
            <a:lvl1pPr>
              <a:defRPr/>
            </a:lvl1pPr>
          </a:lstStyle>
          <a:p>
            <a:pPr algn="r" rtl="0">
              <a:defRPr/>
            </a:pPr>
            <a:fld id="{D8F5EC52-D6BC-4A87-B675-1F5BE5A5BBFE}" type="slidenum">
              <a:rPr lang="en-US" altLang="zh-TW" sz="1400" kern="1200">
                <a:solidFill>
                  <a:srgbClr val="000000"/>
                </a:solidFill>
                <a:latin typeface="Arial"/>
                <a:ea typeface="新細明體"/>
                <a:cs typeface="+mn-cs"/>
              </a:rPr>
              <a:pPr algn="r" rtl="0">
                <a:defRPr/>
              </a:pPr>
              <a:t>‹#›</a:t>
            </a:fld>
            <a:endParaRPr lang="en-US" altLang="zh-TW" sz="1400" kern="1200">
              <a:solidFill>
                <a:srgbClr val="000000"/>
              </a:solidFill>
              <a:latin typeface="Arial"/>
              <a:ea typeface="新細明體"/>
              <a:cs typeface="+mn-cs"/>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區段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TW" altLang="en-US" smtClean="0"/>
              <a:t>按一下以編輯母片文字樣式</a:t>
            </a:r>
          </a:p>
        </p:txBody>
      </p:sp>
      <p:sp>
        <p:nvSpPr>
          <p:cNvPr id="4" name="Rectangle 4"/>
          <p:cNvSpPr>
            <a:spLocks noGrp="1" noChangeArrowheads="1"/>
          </p:cNvSpPr>
          <p:nvPr>
            <p:ph type="dt" sz="half" idx="10"/>
          </p:nvPr>
        </p:nvSpPr>
        <p:spPr>
          <a:ln/>
        </p:spPr>
        <p:txBody>
          <a:bodyPr/>
          <a:lstStyle>
            <a:lvl1pPr>
              <a:defRPr/>
            </a:lvl1pPr>
          </a:lstStyle>
          <a:p>
            <a:pPr algn="l" rtl="0">
              <a:defRPr/>
            </a:pPr>
            <a:endParaRPr lang="en-US" altLang="zh-TW" sz="1400" kern="1200">
              <a:solidFill>
                <a:srgbClr val="000000"/>
              </a:solidFill>
              <a:latin typeface="Arial"/>
              <a:ea typeface="新細明體"/>
              <a:cs typeface="+mn-cs"/>
            </a:endParaRPr>
          </a:p>
        </p:txBody>
      </p:sp>
      <p:sp>
        <p:nvSpPr>
          <p:cNvPr id="5" name="Rectangle 5"/>
          <p:cNvSpPr>
            <a:spLocks noGrp="1" noChangeArrowheads="1"/>
          </p:cNvSpPr>
          <p:nvPr>
            <p:ph type="ftr" sz="quarter" idx="11"/>
          </p:nvPr>
        </p:nvSpPr>
        <p:spPr>
          <a:ln/>
        </p:spPr>
        <p:txBody>
          <a:bodyPr/>
          <a:lstStyle>
            <a:lvl1pPr>
              <a:defRPr/>
            </a:lvl1pPr>
          </a:lstStyle>
          <a:p>
            <a:pPr algn="l" rtl="0">
              <a:defRPr/>
            </a:pPr>
            <a:endParaRPr lang="en-US" altLang="zh-TW" sz="1400" kern="1200">
              <a:solidFill>
                <a:srgbClr val="000000"/>
              </a:solidFill>
              <a:latin typeface="Arial"/>
              <a:ea typeface="新細明體"/>
              <a:cs typeface="+mn-cs"/>
            </a:endParaRPr>
          </a:p>
        </p:txBody>
      </p:sp>
      <p:sp>
        <p:nvSpPr>
          <p:cNvPr id="6" name="Rectangle 6"/>
          <p:cNvSpPr>
            <a:spLocks noGrp="1" noChangeArrowheads="1"/>
          </p:cNvSpPr>
          <p:nvPr>
            <p:ph type="sldNum" sz="quarter" idx="12"/>
          </p:nvPr>
        </p:nvSpPr>
        <p:spPr>
          <a:ln/>
        </p:spPr>
        <p:txBody>
          <a:bodyPr/>
          <a:lstStyle>
            <a:lvl1pPr>
              <a:defRPr/>
            </a:lvl1pPr>
          </a:lstStyle>
          <a:p>
            <a:pPr algn="r" rtl="0">
              <a:defRPr/>
            </a:pPr>
            <a:fld id="{5BE7E980-B648-45ED-8479-E9769730DFEC}" type="slidenum">
              <a:rPr lang="en-US" altLang="zh-TW" sz="1400" kern="1200">
                <a:solidFill>
                  <a:srgbClr val="000000"/>
                </a:solidFill>
                <a:latin typeface="Arial"/>
                <a:ea typeface="新細明體"/>
                <a:cs typeface="+mn-cs"/>
              </a:rPr>
              <a:pPr algn="r" rtl="0">
                <a:defRPr/>
              </a:pPr>
              <a:t>‹#›</a:t>
            </a:fld>
            <a:endParaRPr lang="en-US" altLang="zh-TW" sz="1400" kern="1200">
              <a:solidFill>
                <a:srgbClr val="000000"/>
              </a:solidFill>
              <a:latin typeface="Arial"/>
              <a:ea typeface="新細明體"/>
              <a:cs typeface="+mn-cs"/>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Rectangle 4"/>
          <p:cNvSpPr>
            <a:spLocks noGrp="1" noChangeArrowheads="1"/>
          </p:cNvSpPr>
          <p:nvPr>
            <p:ph type="dt" sz="half" idx="10"/>
          </p:nvPr>
        </p:nvSpPr>
        <p:spPr>
          <a:ln/>
        </p:spPr>
        <p:txBody>
          <a:bodyPr/>
          <a:lstStyle>
            <a:lvl1pPr>
              <a:defRPr/>
            </a:lvl1pPr>
          </a:lstStyle>
          <a:p>
            <a:pPr algn="l" rtl="0">
              <a:defRPr/>
            </a:pPr>
            <a:endParaRPr lang="en-US" altLang="zh-TW" sz="1400" kern="1200">
              <a:solidFill>
                <a:srgbClr val="000000"/>
              </a:solidFill>
              <a:latin typeface="Arial"/>
              <a:ea typeface="新細明體"/>
              <a:cs typeface="+mn-cs"/>
            </a:endParaRPr>
          </a:p>
        </p:txBody>
      </p:sp>
      <p:sp>
        <p:nvSpPr>
          <p:cNvPr id="6" name="Rectangle 5"/>
          <p:cNvSpPr>
            <a:spLocks noGrp="1" noChangeArrowheads="1"/>
          </p:cNvSpPr>
          <p:nvPr>
            <p:ph type="ftr" sz="quarter" idx="11"/>
          </p:nvPr>
        </p:nvSpPr>
        <p:spPr>
          <a:ln/>
        </p:spPr>
        <p:txBody>
          <a:bodyPr/>
          <a:lstStyle>
            <a:lvl1pPr>
              <a:defRPr/>
            </a:lvl1pPr>
          </a:lstStyle>
          <a:p>
            <a:pPr algn="l" rtl="0">
              <a:defRPr/>
            </a:pPr>
            <a:endParaRPr lang="en-US" altLang="zh-TW" sz="1400" kern="1200">
              <a:solidFill>
                <a:srgbClr val="000000"/>
              </a:solidFill>
              <a:latin typeface="Arial"/>
              <a:ea typeface="新細明體"/>
              <a:cs typeface="+mn-cs"/>
            </a:endParaRPr>
          </a:p>
        </p:txBody>
      </p:sp>
      <p:sp>
        <p:nvSpPr>
          <p:cNvPr id="7" name="Rectangle 6"/>
          <p:cNvSpPr>
            <a:spLocks noGrp="1" noChangeArrowheads="1"/>
          </p:cNvSpPr>
          <p:nvPr>
            <p:ph type="sldNum" sz="quarter" idx="12"/>
          </p:nvPr>
        </p:nvSpPr>
        <p:spPr>
          <a:ln/>
        </p:spPr>
        <p:txBody>
          <a:bodyPr/>
          <a:lstStyle>
            <a:lvl1pPr>
              <a:defRPr/>
            </a:lvl1pPr>
          </a:lstStyle>
          <a:p>
            <a:pPr algn="r" rtl="0">
              <a:defRPr/>
            </a:pPr>
            <a:fld id="{12D5E6C7-E98E-46BC-9CDF-40473533B5BE}" type="slidenum">
              <a:rPr lang="en-US" altLang="zh-TW" sz="1400" kern="1200">
                <a:solidFill>
                  <a:srgbClr val="000000"/>
                </a:solidFill>
                <a:latin typeface="Arial"/>
                <a:ea typeface="新細明體"/>
                <a:cs typeface="+mn-cs"/>
              </a:rPr>
              <a:pPr algn="r" rtl="0">
                <a:defRPr/>
              </a:pPr>
              <a:t>‹#›</a:t>
            </a:fld>
            <a:endParaRPr lang="en-US" altLang="zh-TW" sz="1400" kern="1200">
              <a:solidFill>
                <a:srgbClr val="000000"/>
              </a:solidFill>
              <a:latin typeface="Arial"/>
              <a:ea typeface="新細明體"/>
              <a:cs typeface="+mn-cs"/>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Rectangle 4"/>
          <p:cNvSpPr>
            <a:spLocks noGrp="1" noChangeArrowheads="1"/>
          </p:cNvSpPr>
          <p:nvPr>
            <p:ph type="dt" sz="half" idx="10"/>
          </p:nvPr>
        </p:nvSpPr>
        <p:spPr>
          <a:ln/>
        </p:spPr>
        <p:txBody>
          <a:bodyPr/>
          <a:lstStyle>
            <a:lvl1pPr>
              <a:defRPr/>
            </a:lvl1pPr>
          </a:lstStyle>
          <a:p>
            <a:pPr algn="l" rtl="0">
              <a:defRPr/>
            </a:pPr>
            <a:endParaRPr lang="en-US" altLang="zh-TW" sz="1400" kern="1200">
              <a:solidFill>
                <a:srgbClr val="000000"/>
              </a:solidFill>
              <a:latin typeface="Arial"/>
              <a:ea typeface="新細明體"/>
              <a:cs typeface="+mn-cs"/>
            </a:endParaRPr>
          </a:p>
        </p:txBody>
      </p:sp>
      <p:sp>
        <p:nvSpPr>
          <p:cNvPr id="8" name="Rectangle 5"/>
          <p:cNvSpPr>
            <a:spLocks noGrp="1" noChangeArrowheads="1"/>
          </p:cNvSpPr>
          <p:nvPr>
            <p:ph type="ftr" sz="quarter" idx="11"/>
          </p:nvPr>
        </p:nvSpPr>
        <p:spPr>
          <a:ln/>
        </p:spPr>
        <p:txBody>
          <a:bodyPr/>
          <a:lstStyle>
            <a:lvl1pPr>
              <a:defRPr/>
            </a:lvl1pPr>
          </a:lstStyle>
          <a:p>
            <a:pPr algn="l" rtl="0">
              <a:defRPr/>
            </a:pPr>
            <a:endParaRPr lang="en-US" altLang="zh-TW" sz="1400" kern="1200">
              <a:solidFill>
                <a:srgbClr val="000000"/>
              </a:solidFill>
              <a:latin typeface="Arial"/>
              <a:ea typeface="新細明體"/>
              <a:cs typeface="+mn-cs"/>
            </a:endParaRPr>
          </a:p>
        </p:txBody>
      </p:sp>
      <p:sp>
        <p:nvSpPr>
          <p:cNvPr id="9" name="Rectangle 6"/>
          <p:cNvSpPr>
            <a:spLocks noGrp="1" noChangeArrowheads="1"/>
          </p:cNvSpPr>
          <p:nvPr>
            <p:ph type="sldNum" sz="quarter" idx="12"/>
          </p:nvPr>
        </p:nvSpPr>
        <p:spPr>
          <a:ln/>
        </p:spPr>
        <p:txBody>
          <a:bodyPr/>
          <a:lstStyle>
            <a:lvl1pPr>
              <a:defRPr/>
            </a:lvl1pPr>
          </a:lstStyle>
          <a:p>
            <a:pPr algn="r" rtl="0">
              <a:defRPr/>
            </a:pPr>
            <a:fld id="{23C0BBF5-780F-40B4-9FA5-4FD48478A676}" type="slidenum">
              <a:rPr lang="en-US" altLang="zh-TW" sz="1400" kern="1200">
                <a:solidFill>
                  <a:srgbClr val="000000"/>
                </a:solidFill>
                <a:latin typeface="Arial"/>
                <a:ea typeface="新細明體"/>
                <a:cs typeface="+mn-cs"/>
              </a:rPr>
              <a:pPr algn="r" rtl="0">
                <a:defRPr/>
              </a:pPr>
              <a:t>‹#›</a:t>
            </a:fld>
            <a:endParaRPr lang="en-US" altLang="zh-TW" sz="1400" kern="1200">
              <a:solidFill>
                <a:srgbClr val="000000"/>
              </a:solidFill>
              <a:latin typeface="Arial"/>
              <a:ea typeface="新細明體"/>
              <a:cs typeface="+mn-cs"/>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Rectangle 4"/>
          <p:cNvSpPr>
            <a:spLocks noGrp="1" noChangeArrowheads="1"/>
          </p:cNvSpPr>
          <p:nvPr>
            <p:ph type="dt" sz="half" idx="10"/>
          </p:nvPr>
        </p:nvSpPr>
        <p:spPr>
          <a:ln/>
        </p:spPr>
        <p:txBody>
          <a:bodyPr/>
          <a:lstStyle>
            <a:lvl1pPr>
              <a:defRPr/>
            </a:lvl1pPr>
          </a:lstStyle>
          <a:p>
            <a:pPr algn="l" rtl="0">
              <a:defRPr/>
            </a:pPr>
            <a:endParaRPr lang="en-US" altLang="zh-TW" sz="1400" kern="1200">
              <a:solidFill>
                <a:srgbClr val="000000"/>
              </a:solidFill>
              <a:latin typeface="Arial"/>
              <a:ea typeface="新細明體"/>
              <a:cs typeface="+mn-cs"/>
            </a:endParaRPr>
          </a:p>
        </p:txBody>
      </p:sp>
      <p:sp>
        <p:nvSpPr>
          <p:cNvPr id="4" name="Rectangle 5"/>
          <p:cNvSpPr>
            <a:spLocks noGrp="1" noChangeArrowheads="1"/>
          </p:cNvSpPr>
          <p:nvPr>
            <p:ph type="ftr" sz="quarter" idx="11"/>
          </p:nvPr>
        </p:nvSpPr>
        <p:spPr>
          <a:ln/>
        </p:spPr>
        <p:txBody>
          <a:bodyPr/>
          <a:lstStyle>
            <a:lvl1pPr>
              <a:defRPr/>
            </a:lvl1pPr>
          </a:lstStyle>
          <a:p>
            <a:pPr algn="l" rtl="0">
              <a:defRPr/>
            </a:pPr>
            <a:endParaRPr lang="en-US" altLang="zh-TW" sz="1400" kern="1200">
              <a:solidFill>
                <a:srgbClr val="000000"/>
              </a:solidFill>
              <a:latin typeface="Arial"/>
              <a:ea typeface="新細明體"/>
              <a:cs typeface="+mn-cs"/>
            </a:endParaRPr>
          </a:p>
        </p:txBody>
      </p:sp>
      <p:sp>
        <p:nvSpPr>
          <p:cNvPr id="5" name="Rectangle 6"/>
          <p:cNvSpPr>
            <a:spLocks noGrp="1" noChangeArrowheads="1"/>
          </p:cNvSpPr>
          <p:nvPr>
            <p:ph type="sldNum" sz="quarter" idx="12"/>
          </p:nvPr>
        </p:nvSpPr>
        <p:spPr>
          <a:ln/>
        </p:spPr>
        <p:txBody>
          <a:bodyPr/>
          <a:lstStyle>
            <a:lvl1pPr>
              <a:defRPr/>
            </a:lvl1pPr>
          </a:lstStyle>
          <a:p>
            <a:pPr algn="r" rtl="0">
              <a:defRPr/>
            </a:pPr>
            <a:fld id="{213FFB7A-9263-407C-A55F-2A8E8C49958F}" type="slidenum">
              <a:rPr lang="en-US" altLang="zh-TW" sz="1400" kern="1200">
                <a:solidFill>
                  <a:srgbClr val="000000"/>
                </a:solidFill>
                <a:latin typeface="Arial"/>
                <a:ea typeface="新細明體"/>
                <a:cs typeface="+mn-cs"/>
              </a:rPr>
              <a:pPr algn="r" rtl="0">
                <a:defRPr/>
              </a:pPr>
              <a:t>‹#›</a:t>
            </a:fld>
            <a:endParaRPr lang="en-US" altLang="zh-TW" sz="1400" kern="1200">
              <a:solidFill>
                <a:srgbClr val="000000"/>
              </a:solidFill>
              <a:latin typeface="Arial"/>
              <a:ea typeface="新細明體"/>
              <a:cs typeface="+mn-cs"/>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lgn="l" rtl="0">
              <a:defRPr/>
            </a:pPr>
            <a:endParaRPr lang="en-US" altLang="zh-TW" sz="1400" kern="1200">
              <a:solidFill>
                <a:srgbClr val="000000"/>
              </a:solidFill>
              <a:latin typeface="Arial"/>
              <a:ea typeface="新細明體"/>
              <a:cs typeface="+mn-cs"/>
            </a:endParaRPr>
          </a:p>
        </p:txBody>
      </p:sp>
      <p:sp>
        <p:nvSpPr>
          <p:cNvPr id="3" name="Rectangle 5"/>
          <p:cNvSpPr>
            <a:spLocks noGrp="1" noChangeArrowheads="1"/>
          </p:cNvSpPr>
          <p:nvPr>
            <p:ph type="ftr" sz="quarter" idx="11"/>
          </p:nvPr>
        </p:nvSpPr>
        <p:spPr>
          <a:ln/>
        </p:spPr>
        <p:txBody>
          <a:bodyPr/>
          <a:lstStyle>
            <a:lvl1pPr>
              <a:defRPr/>
            </a:lvl1pPr>
          </a:lstStyle>
          <a:p>
            <a:pPr algn="l" rtl="0">
              <a:defRPr/>
            </a:pPr>
            <a:endParaRPr lang="en-US" altLang="zh-TW" sz="1400" kern="1200">
              <a:solidFill>
                <a:srgbClr val="000000"/>
              </a:solidFill>
              <a:latin typeface="Arial"/>
              <a:ea typeface="新細明體"/>
              <a:cs typeface="+mn-cs"/>
            </a:endParaRPr>
          </a:p>
        </p:txBody>
      </p:sp>
      <p:sp>
        <p:nvSpPr>
          <p:cNvPr id="4" name="Rectangle 6"/>
          <p:cNvSpPr>
            <a:spLocks noGrp="1" noChangeArrowheads="1"/>
          </p:cNvSpPr>
          <p:nvPr>
            <p:ph type="sldNum" sz="quarter" idx="12"/>
          </p:nvPr>
        </p:nvSpPr>
        <p:spPr>
          <a:ln/>
        </p:spPr>
        <p:txBody>
          <a:bodyPr/>
          <a:lstStyle>
            <a:lvl1pPr>
              <a:defRPr/>
            </a:lvl1pPr>
          </a:lstStyle>
          <a:p>
            <a:pPr algn="r" rtl="0">
              <a:defRPr/>
            </a:pPr>
            <a:fld id="{61EC832D-FF84-4F67-BE49-39B9405C3B30}" type="slidenum">
              <a:rPr lang="en-US" altLang="zh-TW" sz="1400" kern="1200">
                <a:solidFill>
                  <a:srgbClr val="000000"/>
                </a:solidFill>
                <a:latin typeface="Arial"/>
                <a:ea typeface="新細明體"/>
                <a:cs typeface="+mn-cs"/>
              </a:rPr>
              <a:pPr algn="r" rtl="0">
                <a:defRPr/>
              </a:pPr>
              <a:t>‹#›</a:t>
            </a:fld>
            <a:endParaRPr lang="en-US" altLang="zh-TW" sz="1400" kern="1200">
              <a:solidFill>
                <a:srgbClr val="000000"/>
              </a:solidFill>
              <a:latin typeface="Arial"/>
              <a:ea typeface="新細明體"/>
              <a:cs typeface="+mn-cs"/>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Rectangle 4"/>
          <p:cNvSpPr>
            <a:spLocks noGrp="1" noChangeArrowheads="1"/>
          </p:cNvSpPr>
          <p:nvPr>
            <p:ph type="dt" sz="half" idx="10"/>
          </p:nvPr>
        </p:nvSpPr>
        <p:spPr>
          <a:ln/>
        </p:spPr>
        <p:txBody>
          <a:bodyPr/>
          <a:lstStyle>
            <a:lvl1pPr>
              <a:defRPr/>
            </a:lvl1pPr>
          </a:lstStyle>
          <a:p>
            <a:pPr algn="l" rtl="0">
              <a:defRPr/>
            </a:pPr>
            <a:endParaRPr lang="en-US" altLang="zh-TW" sz="1400" kern="1200">
              <a:solidFill>
                <a:srgbClr val="000000"/>
              </a:solidFill>
              <a:latin typeface="Arial"/>
              <a:ea typeface="新細明體"/>
              <a:cs typeface="+mn-cs"/>
            </a:endParaRPr>
          </a:p>
        </p:txBody>
      </p:sp>
      <p:sp>
        <p:nvSpPr>
          <p:cNvPr id="6" name="Rectangle 5"/>
          <p:cNvSpPr>
            <a:spLocks noGrp="1" noChangeArrowheads="1"/>
          </p:cNvSpPr>
          <p:nvPr>
            <p:ph type="ftr" sz="quarter" idx="11"/>
          </p:nvPr>
        </p:nvSpPr>
        <p:spPr>
          <a:ln/>
        </p:spPr>
        <p:txBody>
          <a:bodyPr/>
          <a:lstStyle>
            <a:lvl1pPr>
              <a:defRPr/>
            </a:lvl1pPr>
          </a:lstStyle>
          <a:p>
            <a:pPr algn="l" rtl="0">
              <a:defRPr/>
            </a:pPr>
            <a:endParaRPr lang="en-US" altLang="zh-TW" sz="1400" kern="1200">
              <a:solidFill>
                <a:srgbClr val="000000"/>
              </a:solidFill>
              <a:latin typeface="Arial"/>
              <a:ea typeface="新細明體"/>
              <a:cs typeface="+mn-cs"/>
            </a:endParaRPr>
          </a:p>
        </p:txBody>
      </p:sp>
      <p:sp>
        <p:nvSpPr>
          <p:cNvPr id="7" name="Rectangle 6"/>
          <p:cNvSpPr>
            <a:spLocks noGrp="1" noChangeArrowheads="1"/>
          </p:cNvSpPr>
          <p:nvPr>
            <p:ph type="sldNum" sz="quarter" idx="12"/>
          </p:nvPr>
        </p:nvSpPr>
        <p:spPr>
          <a:ln/>
        </p:spPr>
        <p:txBody>
          <a:bodyPr/>
          <a:lstStyle>
            <a:lvl1pPr>
              <a:defRPr/>
            </a:lvl1pPr>
          </a:lstStyle>
          <a:p>
            <a:pPr algn="r" rtl="0">
              <a:defRPr/>
            </a:pPr>
            <a:fld id="{89DF7ECD-676A-42B2-B413-AEB2416B7B6F}" type="slidenum">
              <a:rPr lang="en-US" altLang="zh-TW" sz="1400" kern="1200">
                <a:solidFill>
                  <a:srgbClr val="000000"/>
                </a:solidFill>
                <a:latin typeface="Arial"/>
                <a:ea typeface="新細明體"/>
                <a:cs typeface="+mn-cs"/>
              </a:rPr>
              <a:pPr algn="r" rtl="0">
                <a:defRPr/>
              </a:pPr>
              <a:t>‹#›</a:t>
            </a:fld>
            <a:endParaRPr lang="en-US" altLang="zh-TW" sz="1400" kern="1200">
              <a:solidFill>
                <a:srgbClr val="000000"/>
              </a:solidFill>
              <a:latin typeface="Arial"/>
              <a:ea typeface="新細明體"/>
              <a:cs typeface="+mn-cs"/>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TW" altLang="en-US" noProof="0" smtClean="0"/>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Rectangle 4"/>
          <p:cNvSpPr>
            <a:spLocks noGrp="1" noChangeArrowheads="1"/>
          </p:cNvSpPr>
          <p:nvPr>
            <p:ph type="dt" sz="half" idx="10"/>
          </p:nvPr>
        </p:nvSpPr>
        <p:spPr>
          <a:ln/>
        </p:spPr>
        <p:txBody>
          <a:bodyPr/>
          <a:lstStyle>
            <a:lvl1pPr>
              <a:defRPr/>
            </a:lvl1pPr>
          </a:lstStyle>
          <a:p>
            <a:pPr algn="l" rtl="0">
              <a:defRPr/>
            </a:pPr>
            <a:endParaRPr lang="en-US" altLang="zh-TW" sz="1400" kern="1200">
              <a:solidFill>
                <a:srgbClr val="000000"/>
              </a:solidFill>
              <a:latin typeface="Arial"/>
              <a:ea typeface="新細明體"/>
              <a:cs typeface="+mn-cs"/>
            </a:endParaRPr>
          </a:p>
        </p:txBody>
      </p:sp>
      <p:sp>
        <p:nvSpPr>
          <p:cNvPr id="6" name="Rectangle 5"/>
          <p:cNvSpPr>
            <a:spLocks noGrp="1" noChangeArrowheads="1"/>
          </p:cNvSpPr>
          <p:nvPr>
            <p:ph type="ftr" sz="quarter" idx="11"/>
          </p:nvPr>
        </p:nvSpPr>
        <p:spPr>
          <a:ln/>
        </p:spPr>
        <p:txBody>
          <a:bodyPr/>
          <a:lstStyle>
            <a:lvl1pPr>
              <a:defRPr/>
            </a:lvl1pPr>
          </a:lstStyle>
          <a:p>
            <a:pPr algn="l" rtl="0">
              <a:defRPr/>
            </a:pPr>
            <a:endParaRPr lang="en-US" altLang="zh-TW" sz="1400" kern="1200">
              <a:solidFill>
                <a:srgbClr val="000000"/>
              </a:solidFill>
              <a:latin typeface="Arial"/>
              <a:ea typeface="新細明體"/>
              <a:cs typeface="+mn-cs"/>
            </a:endParaRPr>
          </a:p>
        </p:txBody>
      </p:sp>
      <p:sp>
        <p:nvSpPr>
          <p:cNvPr id="7" name="Rectangle 6"/>
          <p:cNvSpPr>
            <a:spLocks noGrp="1" noChangeArrowheads="1"/>
          </p:cNvSpPr>
          <p:nvPr>
            <p:ph type="sldNum" sz="quarter" idx="12"/>
          </p:nvPr>
        </p:nvSpPr>
        <p:spPr>
          <a:ln/>
        </p:spPr>
        <p:txBody>
          <a:bodyPr/>
          <a:lstStyle>
            <a:lvl1pPr>
              <a:defRPr/>
            </a:lvl1pPr>
          </a:lstStyle>
          <a:p>
            <a:pPr algn="r" rtl="0">
              <a:defRPr/>
            </a:pPr>
            <a:fld id="{9FCD578C-E1DD-4E09-A8BB-37D9D4776354}" type="slidenum">
              <a:rPr lang="en-US" altLang="zh-TW" sz="1400" kern="1200">
                <a:solidFill>
                  <a:srgbClr val="000000"/>
                </a:solidFill>
                <a:latin typeface="Arial"/>
                <a:ea typeface="新細明體"/>
                <a:cs typeface="+mn-cs"/>
              </a:rPr>
              <a:pPr algn="r" rtl="0">
                <a:defRPr/>
              </a:pPr>
              <a:t>‹#›</a:t>
            </a:fld>
            <a:endParaRPr lang="en-US" altLang="zh-TW" sz="1400" kern="1200">
              <a:solidFill>
                <a:srgbClr val="000000"/>
              </a:solidFill>
              <a:latin typeface="Arial"/>
              <a:ea typeface="新細明體"/>
              <a:cs typeface="+mn-cs"/>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Rectangle 4"/>
          <p:cNvSpPr>
            <a:spLocks noGrp="1" noChangeArrowheads="1"/>
          </p:cNvSpPr>
          <p:nvPr>
            <p:ph type="dt" sz="half" idx="10"/>
          </p:nvPr>
        </p:nvSpPr>
        <p:spPr>
          <a:ln/>
        </p:spPr>
        <p:txBody>
          <a:bodyPr/>
          <a:lstStyle>
            <a:lvl1pPr>
              <a:defRPr/>
            </a:lvl1pPr>
          </a:lstStyle>
          <a:p>
            <a:pPr algn="l" rtl="0">
              <a:defRPr/>
            </a:pPr>
            <a:endParaRPr lang="en-US" altLang="zh-TW" sz="1400" kern="1200">
              <a:solidFill>
                <a:srgbClr val="000000"/>
              </a:solidFill>
              <a:latin typeface="Arial"/>
              <a:ea typeface="新細明體"/>
              <a:cs typeface="+mn-cs"/>
            </a:endParaRPr>
          </a:p>
        </p:txBody>
      </p:sp>
      <p:sp>
        <p:nvSpPr>
          <p:cNvPr id="5" name="Rectangle 5"/>
          <p:cNvSpPr>
            <a:spLocks noGrp="1" noChangeArrowheads="1"/>
          </p:cNvSpPr>
          <p:nvPr>
            <p:ph type="ftr" sz="quarter" idx="11"/>
          </p:nvPr>
        </p:nvSpPr>
        <p:spPr>
          <a:ln/>
        </p:spPr>
        <p:txBody>
          <a:bodyPr/>
          <a:lstStyle>
            <a:lvl1pPr>
              <a:defRPr/>
            </a:lvl1pPr>
          </a:lstStyle>
          <a:p>
            <a:pPr algn="l" rtl="0">
              <a:defRPr/>
            </a:pPr>
            <a:endParaRPr lang="en-US" altLang="zh-TW" sz="1400" kern="1200">
              <a:solidFill>
                <a:srgbClr val="000000"/>
              </a:solidFill>
              <a:latin typeface="Arial"/>
              <a:ea typeface="新細明體"/>
              <a:cs typeface="+mn-cs"/>
            </a:endParaRPr>
          </a:p>
        </p:txBody>
      </p:sp>
      <p:sp>
        <p:nvSpPr>
          <p:cNvPr id="6" name="Rectangle 6"/>
          <p:cNvSpPr>
            <a:spLocks noGrp="1" noChangeArrowheads="1"/>
          </p:cNvSpPr>
          <p:nvPr>
            <p:ph type="sldNum" sz="quarter" idx="12"/>
          </p:nvPr>
        </p:nvSpPr>
        <p:spPr>
          <a:ln/>
        </p:spPr>
        <p:txBody>
          <a:bodyPr/>
          <a:lstStyle>
            <a:lvl1pPr>
              <a:defRPr/>
            </a:lvl1pPr>
          </a:lstStyle>
          <a:p>
            <a:pPr algn="r" rtl="0">
              <a:defRPr/>
            </a:pPr>
            <a:fld id="{02DB00CF-3498-45AE-9274-AC419F477C57}" type="slidenum">
              <a:rPr lang="en-US" altLang="zh-TW" sz="1400" kern="1200">
                <a:solidFill>
                  <a:srgbClr val="000000"/>
                </a:solidFill>
                <a:latin typeface="Arial"/>
                <a:ea typeface="新細明體"/>
                <a:cs typeface="+mn-cs"/>
              </a:rPr>
              <a:pPr algn="r" rtl="0">
                <a:defRPr/>
              </a:pPr>
              <a:t>‹#›</a:t>
            </a:fld>
            <a:endParaRPr lang="en-US" altLang="zh-TW" sz="1400" kern="1200">
              <a:solidFill>
                <a:srgbClr val="000000"/>
              </a:solidFill>
              <a:latin typeface="Arial"/>
              <a:ea typeface="新細明體"/>
              <a:cs typeface="+mn-cs"/>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Rectangle 4"/>
          <p:cNvSpPr>
            <a:spLocks noGrp="1" noChangeArrowheads="1"/>
          </p:cNvSpPr>
          <p:nvPr>
            <p:ph type="dt" sz="half" idx="10"/>
          </p:nvPr>
        </p:nvSpPr>
        <p:spPr>
          <a:ln/>
        </p:spPr>
        <p:txBody>
          <a:bodyPr/>
          <a:lstStyle>
            <a:lvl1pPr>
              <a:defRPr/>
            </a:lvl1pPr>
          </a:lstStyle>
          <a:p>
            <a:pPr algn="l" rtl="0">
              <a:defRPr/>
            </a:pPr>
            <a:endParaRPr lang="en-US" altLang="zh-TW" sz="1400" kern="1200">
              <a:solidFill>
                <a:srgbClr val="000000"/>
              </a:solidFill>
              <a:latin typeface="Arial"/>
              <a:ea typeface="新細明體"/>
              <a:cs typeface="+mn-cs"/>
            </a:endParaRPr>
          </a:p>
        </p:txBody>
      </p:sp>
      <p:sp>
        <p:nvSpPr>
          <p:cNvPr id="5" name="Rectangle 5"/>
          <p:cNvSpPr>
            <a:spLocks noGrp="1" noChangeArrowheads="1"/>
          </p:cNvSpPr>
          <p:nvPr>
            <p:ph type="ftr" sz="quarter" idx="11"/>
          </p:nvPr>
        </p:nvSpPr>
        <p:spPr>
          <a:ln/>
        </p:spPr>
        <p:txBody>
          <a:bodyPr/>
          <a:lstStyle>
            <a:lvl1pPr>
              <a:defRPr/>
            </a:lvl1pPr>
          </a:lstStyle>
          <a:p>
            <a:pPr algn="l" rtl="0">
              <a:defRPr/>
            </a:pPr>
            <a:endParaRPr lang="en-US" altLang="zh-TW" sz="1400" kern="1200">
              <a:solidFill>
                <a:srgbClr val="000000"/>
              </a:solidFill>
              <a:latin typeface="Arial"/>
              <a:ea typeface="新細明體"/>
              <a:cs typeface="+mn-cs"/>
            </a:endParaRPr>
          </a:p>
        </p:txBody>
      </p:sp>
      <p:sp>
        <p:nvSpPr>
          <p:cNvPr id="6" name="Rectangle 6"/>
          <p:cNvSpPr>
            <a:spLocks noGrp="1" noChangeArrowheads="1"/>
          </p:cNvSpPr>
          <p:nvPr>
            <p:ph type="sldNum" sz="quarter" idx="12"/>
          </p:nvPr>
        </p:nvSpPr>
        <p:spPr>
          <a:ln/>
        </p:spPr>
        <p:txBody>
          <a:bodyPr/>
          <a:lstStyle>
            <a:lvl1pPr>
              <a:defRPr/>
            </a:lvl1pPr>
          </a:lstStyle>
          <a:p>
            <a:pPr algn="r" rtl="0">
              <a:defRPr/>
            </a:pPr>
            <a:fld id="{F66AF44F-6935-4A02-BD77-2E321AF7BB18}" type="slidenum">
              <a:rPr lang="en-US" altLang="zh-TW" sz="1400" kern="1200">
                <a:solidFill>
                  <a:srgbClr val="000000"/>
                </a:solidFill>
                <a:latin typeface="Arial"/>
                <a:ea typeface="新細明體"/>
                <a:cs typeface="+mn-cs"/>
              </a:rPr>
              <a:pPr algn="r" rtl="0">
                <a:defRPr/>
              </a:pPr>
              <a:t>‹#›</a:t>
            </a:fld>
            <a:endParaRPr lang="en-US" altLang="zh-TW" sz="1400" kern="1200">
              <a:solidFill>
                <a:srgbClr val="000000"/>
              </a:solidFill>
              <a:latin typeface="Arial"/>
              <a:ea typeface="新細明體"/>
              <a:cs typeface="+mn-cs"/>
            </a:endParaRP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Only" preserve="1">
  <p:cSld name="物件">
    <p:spTree>
      <p:nvGrpSpPr>
        <p:cNvPr id="1" name=""/>
        <p:cNvGrpSpPr/>
        <p:nvPr/>
      </p:nvGrpSpPr>
      <p:grpSpPr>
        <a:xfrm>
          <a:off x="0" y="0"/>
          <a:ext cx="0" cy="0"/>
          <a:chOff x="0" y="0"/>
          <a:chExt cx="0" cy="0"/>
        </a:xfrm>
      </p:grpSpPr>
      <p:sp>
        <p:nvSpPr>
          <p:cNvPr id="2" name="內容版面配置區 1"/>
          <p:cNvSpPr>
            <a:spLocks noGrp="1"/>
          </p:cNvSpPr>
          <p:nvPr>
            <p:ph/>
          </p:nvPr>
        </p:nvSpPr>
        <p:spPr>
          <a:xfrm>
            <a:off x="457200" y="274638"/>
            <a:ext cx="8229600" cy="5851525"/>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3" name="Rectangle 4"/>
          <p:cNvSpPr>
            <a:spLocks noGrp="1" noChangeArrowheads="1"/>
          </p:cNvSpPr>
          <p:nvPr>
            <p:ph type="dt" sz="half" idx="10"/>
          </p:nvPr>
        </p:nvSpPr>
        <p:spPr>
          <a:ln/>
        </p:spPr>
        <p:txBody>
          <a:bodyPr/>
          <a:lstStyle>
            <a:lvl1pPr>
              <a:defRPr/>
            </a:lvl1pPr>
          </a:lstStyle>
          <a:p>
            <a:pPr algn="l" rtl="0">
              <a:defRPr/>
            </a:pPr>
            <a:endParaRPr lang="en-US" altLang="zh-TW" sz="1400" kern="1200">
              <a:solidFill>
                <a:srgbClr val="000000"/>
              </a:solidFill>
              <a:latin typeface="Arial"/>
              <a:ea typeface="新細明體"/>
              <a:cs typeface="+mn-cs"/>
            </a:endParaRPr>
          </a:p>
        </p:txBody>
      </p:sp>
      <p:sp>
        <p:nvSpPr>
          <p:cNvPr id="4" name="Rectangle 5"/>
          <p:cNvSpPr>
            <a:spLocks noGrp="1" noChangeArrowheads="1"/>
          </p:cNvSpPr>
          <p:nvPr>
            <p:ph type="ftr" sz="quarter" idx="11"/>
          </p:nvPr>
        </p:nvSpPr>
        <p:spPr>
          <a:ln/>
        </p:spPr>
        <p:txBody>
          <a:bodyPr/>
          <a:lstStyle>
            <a:lvl1pPr>
              <a:defRPr/>
            </a:lvl1pPr>
          </a:lstStyle>
          <a:p>
            <a:pPr algn="l" rtl="0">
              <a:defRPr/>
            </a:pPr>
            <a:endParaRPr lang="en-US" altLang="zh-TW" sz="1400" kern="1200">
              <a:solidFill>
                <a:srgbClr val="000000"/>
              </a:solidFill>
              <a:latin typeface="Arial"/>
              <a:ea typeface="新細明體"/>
              <a:cs typeface="+mn-cs"/>
            </a:endParaRPr>
          </a:p>
        </p:txBody>
      </p:sp>
      <p:sp>
        <p:nvSpPr>
          <p:cNvPr id="5" name="Rectangle 6"/>
          <p:cNvSpPr>
            <a:spLocks noGrp="1" noChangeArrowheads="1"/>
          </p:cNvSpPr>
          <p:nvPr>
            <p:ph type="sldNum" sz="quarter" idx="12"/>
          </p:nvPr>
        </p:nvSpPr>
        <p:spPr>
          <a:ln/>
        </p:spPr>
        <p:txBody>
          <a:bodyPr/>
          <a:lstStyle>
            <a:lvl1pPr>
              <a:defRPr/>
            </a:lvl1pPr>
          </a:lstStyle>
          <a:p>
            <a:pPr algn="r" rtl="0">
              <a:defRPr/>
            </a:pPr>
            <a:fld id="{A52EB633-8D31-4C20-90AB-9AF1F81136EA}" type="slidenum">
              <a:rPr lang="en-US" altLang="zh-TW" sz="1400" kern="1200">
                <a:solidFill>
                  <a:srgbClr val="000000"/>
                </a:solidFill>
                <a:latin typeface="Arial"/>
                <a:ea typeface="新細明體"/>
                <a:cs typeface="+mn-cs"/>
              </a:rPr>
              <a:pPr algn="r" rtl="0">
                <a:defRPr/>
              </a:pPr>
              <a:t>‹#›</a:t>
            </a:fld>
            <a:endParaRPr lang="en-US" altLang="zh-TW" sz="1400" kern="1200">
              <a:solidFill>
                <a:srgbClr val="000000"/>
              </a:solidFill>
              <a:latin typeface="Arial"/>
              <a:ea typeface="新細明體"/>
              <a:cs typeface="+mn-cs"/>
            </a:endParaRPr>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xAndObj" preserve="1">
  <p:cSld name="標題，文字及物件">
    <p:spTree>
      <p:nvGrpSpPr>
        <p:cNvPr id="1" name=""/>
        <p:cNvGrpSpPr/>
        <p:nvPr/>
      </p:nvGrpSpPr>
      <p:grpSpPr>
        <a:xfrm>
          <a:off x="0" y="0"/>
          <a:ext cx="0" cy="0"/>
          <a:chOff x="0" y="0"/>
          <a:chExt cx="0" cy="0"/>
        </a:xfrm>
      </p:grpSpPr>
      <p:sp>
        <p:nvSpPr>
          <p:cNvPr id="2" name="標題 1"/>
          <p:cNvSpPr>
            <a:spLocks noGrp="1"/>
          </p:cNvSpPr>
          <p:nvPr>
            <p:ph type="title"/>
          </p:nvPr>
        </p:nvSpPr>
        <p:spPr>
          <a:xfrm>
            <a:off x="457200" y="274638"/>
            <a:ext cx="8229600" cy="1143000"/>
          </a:xfrm>
        </p:spPr>
        <p:txBody>
          <a:bodyPr/>
          <a:lstStyle/>
          <a:p>
            <a:r>
              <a:rPr lang="zh-TW" altLang="en-US" smtClean="0"/>
              <a:t>按一下以編輯母片標題樣式</a:t>
            </a:r>
            <a:endParaRPr lang="zh-TW" altLang="en-US"/>
          </a:p>
        </p:txBody>
      </p:sp>
      <p:sp>
        <p:nvSpPr>
          <p:cNvPr id="3" name="文字版面配置區 2"/>
          <p:cNvSpPr>
            <a:spLocks noGrp="1"/>
          </p:cNvSpPr>
          <p:nvPr>
            <p:ph type="body" sz="half" idx="1"/>
          </p:nvPr>
        </p:nvSpPr>
        <p:spPr>
          <a:xfrm>
            <a:off x="457200" y="1600200"/>
            <a:ext cx="4038600" cy="4525963"/>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1600200"/>
            <a:ext cx="4038600" cy="4525963"/>
          </a:xfrm>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Rectangle 4"/>
          <p:cNvSpPr>
            <a:spLocks noGrp="1" noChangeArrowheads="1"/>
          </p:cNvSpPr>
          <p:nvPr>
            <p:ph type="dt" sz="half" idx="10"/>
          </p:nvPr>
        </p:nvSpPr>
        <p:spPr>
          <a:ln/>
        </p:spPr>
        <p:txBody>
          <a:bodyPr/>
          <a:lstStyle>
            <a:lvl1pPr>
              <a:defRPr/>
            </a:lvl1pPr>
          </a:lstStyle>
          <a:p>
            <a:pPr algn="l" rtl="0">
              <a:defRPr/>
            </a:pPr>
            <a:endParaRPr lang="en-US" altLang="zh-TW" sz="1400" kern="1200">
              <a:solidFill>
                <a:srgbClr val="000000"/>
              </a:solidFill>
              <a:latin typeface="Arial"/>
              <a:ea typeface="新細明體"/>
              <a:cs typeface="+mn-cs"/>
            </a:endParaRPr>
          </a:p>
        </p:txBody>
      </p:sp>
      <p:sp>
        <p:nvSpPr>
          <p:cNvPr id="6" name="Rectangle 5"/>
          <p:cNvSpPr>
            <a:spLocks noGrp="1" noChangeArrowheads="1"/>
          </p:cNvSpPr>
          <p:nvPr>
            <p:ph type="ftr" sz="quarter" idx="11"/>
          </p:nvPr>
        </p:nvSpPr>
        <p:spPr>
          <a:ln/>
        </p:spPr>
        <p:txBody>
          <a:bodyPr/>
          <a:lstStyle>
            <a:lvl1pPr>
              <a:defRPr/>
            </a:lvl1pPr>
          </a:lstStyle>
          <a:p>
            <a:pPr algn="l" rtl="0">
              <a:defRPr/>
            </a:pPr>
            <a:endParaRPr lang="en-US" altLang="zh-TW" sz="1400" kern="1200">
              <a:solidFill>
                <a:srgbClr val="000000"/>
              </a:solidFill>
              <a:latin typeface="Arial"/>
              <a:ea typeface="新細明體"/>
              <a:cs typeface="+mn-cs"/>
            </a:endParaRPr>
          </a:p>
        </p:txBody>
      </p:sp>
      <p:sp>
        <p:nvSpPr>
          <p:cNvPr id="7" name="Rectangle 6"/>
          <p:cNvSpPr>
            <a:spLocks noGrp="1" noChangeArrowheads="1"/>
          </p:cNvSpPr>
          <p:nvPr>
            <p:ph type="sldNum" sz="quarter" idx="12"/>
          </p:nvPr>
        </p:nvSpPr>
        <p:spPr>
          <a:ln/>
        </p:spPr>
        <p:txBody>
          <a:bodyPr/>
          <a:lstStyle>
            <a:lvl1pPr>
              <a:defRPr/>
            </a:lvl1pPr>
          </a:lstStyle>
          <a:p>
            <a:pPr algn="r" rtl="0">
              <a:defRPr/>
            </a:pPr>
            <a:fld id="{EF09E8EB-FE76-48FF-9BF3-2329AF48183C}" type="slidenum">
              <a:rPr lang="en-US" altLang="zh-TW" sz="1400" kern="1200">
                <a:solidFill>
                  <a:srgbClr val="000000"/>
                </a:solidFill>
                <a:latin typeface="Arial"/>
                <a:ea typeface="新細明體"/>
                <a:cs typeface="+mn-cs"/>
              </a:rPr>
              <a:pPr algn="r" rtl="0">
                <a:defRPr/>
              </a:pPr>
              <a:t>‹#›</a:t>
            </a:fld>
            <a:endParaRPr lang="en-US" altLang="zh-TW" sz="1400" kern="1200">
              <a:solidFill>
                <a:srgbClr val="000000"/>
              </a:solidFill>
              <a:latin typeface="Arial"/>
              <a:ea typeface="新細明體"/>
              <a:cs typeface="+mn-cs"/>
            </a:endParaRPr>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smtClean="0"/>
              <a:t>按一下以編輯母片標題樣式</a:t>
            </a:r>
            <a:endParaRPr lang="zh-TW" altLang="en-US"/>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smtClean="0"/>
              <a:t>按一下以編輯母片副標題樣式</a:t>
            </a:r>
            <a:endParaRPr lang="zh-TW" altLang="en-US"/>
          </a:p>
        </p:txBody>
      </p:sp>
      <p:sp>
        <p:nvSpPr>
          <p:cNvPr id="4" name="日期版面配置區 3"/>
          <p:cNvSpPr>
            <a:spLocks noGrp="1"/>
          </p:cNvSpPr>
          <p:nvPr>
            <p:ph type="dt" sz="half" idx="10"/>
          </p:nvPr>
        </p:nvSpPr>
        <p:spPr/>
        <p:txBody>
          <a:bodyPr/>
          <a:lstStyle/>
          <a:p>
            <a:pPr algn="l" rtl="0"/>
            <a:fld id="{48BCE800-5C14-465F-8859-DFD9A3DCDFB8}" type="datetimeFigureOut">
              <a:rPr lang="zh-TW" altLang="en-US" sz="1200" kern="1200">
                <a:solidFill>
                  <a:prstClr val="black">
                    <a:tint val="75000"/>
                  </a:prstClr>
                </a:solidFill>
                <a:latin typeface="Calibri"/>
                <a:ea typeface="新細明體"/>
                <a:cs typeface="+mn-cs"/>
              </a:rPr>
              <a:pPr algn="l" rtl="0"/>
              <a:t>2009/4/21</a:t>
            </a:fld>
            <a:endParaRPr lang="zh-TW" altLang="en-US" sz="1200" kern="1200">
              <a:solidFill>
                <a:prstClr val="black">
                  <a:tint val="75000"/>
                </a:prstClr>
              </a:solidFill>
              <a:latin typeface="Calibri"/>
              <a:ea typeface="新細明體"/>
              <a:cs typeface="+mn-cs"/>
            </a:endParaRPr>
          </a:p>
        </p:txBody>
      </p:sp>
      <p:sp>
        <p:nvSpPr>
          <p:cNvPr id="5" name="頁尾版面配置區 4"/>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6" name="投影片編號版面配置區 5"/>
          <p:cNvSpPr>
            <a:spLocks noGrp="1"/>
          </p:cNvSpPr>
          <p:nvPr>
            <p:ph type="sldNum" sz="quarter" idx="12"/>
          </p:nvPr>
        </p:nvSpPr>
        <p:spPr/>
        <p:txBody>
          <a:bodyPr/>
          <a:lstStyle/>
          <a:p>
            <a:pPr algn="r" rtl="0"/>
            <a:fld id="{6557C68D-5C60-4AEB-8147-79C5CD60B500}"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pPr algn="l" rtl="0"/>
            <a:fld id="{48BCE800-5C14-465F-8859-DFD9A3DCDFB8}" type="datetimeFigureOut">
              <a:rPr lang="zh-TW" altLang="en-US" sz="1200" kern="1200">
                <a:solidFill>
                  <a:prstClr val="black">
                    <a:tint val="75000"/>
                  </a:prstClr>
                </a:solidFill>
                <a:latin typeface="Calibri"/>
                <a:ea typeface="新細明體"/>
                <a:cs typeface="+mn-cs"/>
              </a:rPr>
              <a:pPr algn="l" rtl="0"/>
              <a:t>2009/4/21</a:t>
            </a:fld>
            <a:endParaRPr lang="zh-TW" altLang="en-US" sz="1200" kern="1200">
              <a:solidFill>
                <a:prstClr val="black">
                  <a:tint val="75000"/>
                </a:prstClr>
              </a:solidFill>
              <a:latin typeface="Calibri"/>
              <a:ea typeface="新細明體"/>
              <a:cs typeface="+mn-cs"/>
            </a:endParaRPr>
          </a:p>
        </p:txBody>
      </p:sp>
      <p:sp>
        <p:nvSpPr>
          <p:cNvPr id="5" name="頁尾版面配置區 4"/>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6" name="投影片編號版面配置區 5"/>
          <p:cNvSpPr>
            <a:spLocks noGrp="1"/>
          </p:cNvSpPr>
          <p:nvPr>
            <p:ph type="sldNum" sz="quarter" idx="12"/>
          </p:nvPr>
        </p:nvSpPr>
        <p:spPr/>
        <p:txBody>
          <a:bodyPr/>
          <a:lstStyle/>
          <a:p>
            <a:pPr algn="r" rtl="0"/>
            <a:fld id="{6557C68D-5C60-4AEB-8147-79C5CD60B500}"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type="secHead" preserve="1">
  <p:cSld name="區段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smtClean="0"/>
              <a:t>按一下以編輯母片文字樣式</a:t>
            </a:r>
          </a:p>
        </p:txBody>
      </p:sp>
      <p:sp>
        <p:nvSpPr>
          <p:cNvPr id="4" name="日期版面配置區 3"/>
          <p:cNvSpPr>
            <a:spLocks noGrp="1"/>
          </p:cNvSpPr>
          <p:nvPr>
            <p:ph type="dt" sz="half" idx="10"/>
          </p:nvPr>
        </p:nvSpPr>
        <p:spPr/>
        <p:txBody>
          <a:bodyPr/>
          <a:lstStyle/>
          <a:p>
            <a:pPr algn="l" rtl="0"/>
            <a:fld id="{48BCE800-5C14-465F-8859-DFD9A3DCDFB8}" type="datetimeFigureOut">
              <a:rPr lang="zh-TW" altLang="en-US" sz="1200" kern="1200">
                <a:solidFill>
                  <a:prstClr val="black">
                    <a:tint val="75000"/>
                  </a:prstClr>
                </a:solidFill>
                <a:latin typeface="Calibri"/>
                <a:ea typeface="新細明體"/>
                <a:cs typeface="+mn-cs"/>
              </a:rPr>
              <a:pPr algn="l" rtl="0"/>
              <a:t>2009/4/21</a:t>
            </a:fld>
            <a:endParaRPr lang="zh-TW" altLang="en-US" sz="1200" kern="1200">
              <a:solidFill>
                <a:prstClr val="black">
                  <a:tint val="75000"/>
                </a:prstClr>
              </a:solidFill>
              <a:latin typeface="Calibri"/>
              <a:ea typeface="新細明體"/>
              <a:cs typeface="+mn-cs"/>
            </a:endParaRPr>
          </a:p>
        </p:txBody>
      </p:sp>
      <p:sp>
        <p:nvSpPr>
          <p:cNvPr id="5" name="頁尾版面配置區 4"/>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6" name="投影片編號版面配置區 5"/>
          <p:cNvSpPr>
            <a:spLocks noGrp="1"/>
          </p:cNvSpPr>
          <p:nvPr>
            <p:ph type="sldNum" sz="quarter" idx="12"/>
          </p:nvPr>
        </p:nvSpPr>
        <p:spPr/>
        <p:txBody>
          <a:bodyPr/>
          <a:lstStyle/>
          <a:p>
            <a:pPr algn="r" rtl="0"/>
            <a:fld id="{6557C68D-5C60-4AEB-8147-79C5CD60B500}"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日期版面配置區 4"/>
          <p:cNvSpPr>
            <a:spLocks noGrp="1"/>
          </p:cNvSpPr>
          <p:nvPr>
            <p:ph type="dt" sz="half" idx="10"/>
          </p:nvPr>
        </p:nvSpPr>
        <p:spPr/>
        <p:txBody>
          <a:bodyPr/>
          <a:lstStyle/>
          <a:p>
            <a:pPr algn="l" rtl="0"/>
            <a:fld id="{48BCE800-5C14-465F-8859-DFD9A3DCDFB8}" type="datetimeFigureOut">
              <a:rPr lang="zh-TW" altLang="en-US" sz="1200" kern="1200">
                <a:solidFill>
                  <a:prstClr val="black">
                    <a:tint val="75000"/>
                  </a:prstClr>
                </a:solidFill>
                <a:latin typeface="Calibri"/>
                <a:ea typeface="新細明體"/>
                <a:cs typeface="+mn-cs"/>
              </a:rPr>
              <a:pPr algn="l" rtl="0"/>
              <a:t>2009/4/21</a:t>
            </a:fld>
            <a:endParaRPr lang="zh-TW" altLang="en-US" sz="1200" kern="1200">
              <a:solidFill>
                <a:prstClr val="black">
                  <a:tint val="75000"/>
                </a:prstClr>
              </a:solidFill>
              <a:latin typeface="Calibri"/>
              <a:ea typeface="新細明體"/>
              <a:cs typeface="+mn-cs"/>
            </a:endParaRPr>
          </a:p>
        </p:txBody>
      </p:sp>
      <p:sp>
        <p:nvSpPr>
          <p:cNvPr id="6" name="頁尾版面配置區 5"/>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7" name="投影片編號版面配置區 6"/>
          <p:cNvSpPr>
            <a:spLocks noGrp="1"/>
          </p:cNvSpPr>
          <p:nvPr>
            <p:ph type="sldNum" sz="quarter" idx="12"/>
          </p:nvPr>
        </p:nvSpPr>
        <p:spPr/>
        <p:txBody>
          <a:bodyPr/>
          <a:lstStyle/>
          <a:p>
            <a:pPr algn="r" rtl="0"/>
            <a:fld id="{6557C68D-5C60-4AEB-8147-79C5CD60B500}"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日期版面配置區 6"/>
          <p:cNvSpPr>
            <a:spLocks noGrp="1"/>
          </p:cNvSpPr>
          <p:nvPr>
            <p:ph type="dt" sz="half" idx="10"/>
          </p:nvPr>
        </p:nvSpPr>
        <p:spPr/>
        <p:txBody>
          <a:bodyPr/>
          <a:lstStyle/>
          <a:p>
            <a:pPr algn="l" rtl="0"/>
            <a:fld id="{48BCE800-5C14-465F-8859-DFD9A3DCDFB8}" type="datetimeFigureOut">
              <a:rPr lang="zh-TW" altLang="en-US" sz="1200" kern="1200">
                <a:solidFill>
                  <a:prstClr val="black">
                    <a:tint val="75000"/>
                  </a:prstClr>
                </a:solidFill>
                <a:latin typeface="Calibri"/>
                <a:ea typeface="新細明體"/>
                <a:cs typeface="+mn-cs"/>
              </a:rPr>
              <a:pPr algn="l" rtl="0"/>
              <a:t>2009/4/21</a:t>
            </a:fld>
            <a:endParaRPr lang="zh-TW" altLang="en-US" sz="1200" kern="1200">
              <a:solidFill>
                <a:prstClr val="black">
                  <a:tint val="75000"/>
                </a:prstClr>
              </a:solidFill>
              <a:latin typeface="Calibri"/>
              <a:ea typeface="新細明體"/>
              <a:cs typeface="+mn-cs"/>
            </a:endParaRPr>
          </a:p>
        </p:txBody>
      </p:sp>
      <p:sp>
        <p:nvSpPr>
          <p:cNvPr id="8" name="頁尾版面配置區 7"/>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9" name="投影片編號版面配置區 8"/>
          <p:cNvSpPr>
            <a:spLocks noGrp="1"/>
          </p:cNvSpPr>
          <p:nvPr>
            <p:ph type="sldNum" sz="quarter" idx="12"/>
          </p:nvPr>
        </p:nvSpPr>
        <p:spPr/>
        <p:txBody>
          <a:bodyPr/>
          <a:lstStyle/>
          <a:p>
            <a:pPr algn="r" rtl="0"/>
            <a:fld id="{6557C68D-5C60-4AEB-8147-79C5CD60B500}"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日期版面配置區 2"/>
          <p:cNvSpPr>
            <a:spLocks noGrp="1"/>
          </p:cNvSpPr>
          <p:nvPr>
            <p:ph type="dt" sz="half" idx="10"/>
          </p:nvPr>
        </p:nvSpPr>
        <p:spPr/>
        <p:txBody>
          <a:bodyPr/>
          <a:lstStyle/>
          <a:p>
            <a:pPr algn="l" rtl="0"/>
            <a:fld id="{48BCE800-5C14-465F-8859-DFD9A3DCDFB8}" type="datetimeFigureOut">
              <a:rPr lang="zh-TW" altLang="en-US" sz="1200" kern="1200">
                <a:solidFill>
                  <a:prstClr val="black">
                    <a:tint val="75000"/>
                  </a:prstClr>
                </a:solidFill>
                <a:latin typeface="Calibri"/>
                <a:ea typeface="新細明體"/>
                <a:cs typeface="+mn-cs"/>
              </a:rPr>
              <a:pPr algn="l" rtl="0"/>
              <a:t>2009/4/21</a:t>
            </a:fld>
            <a:endParaRPr lang="zh-TW" altLang="en-US" sz="1200" kern="1200">
              <a:solidFill>
                <a:prstClr val="black">
                  <a:tint val="75000"/>
                </a:prstClr>
              </a:solidFill>
              <a:latin typeface="Calibri"/>
              <a:ea typeface="新細明體"/>
              <a:cs typeface="+mn-cs"/>
            </a:endParaRPr>
          </a:p>
        </p:txBody>
      </p:sp>
      <p:sp>
        <p:nvSpPr>
          <p:cNvPr id="4" name="頁尾版面配置區 3"/>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5" name="投影片編號版面配置區 4"/>
          <p:cNvSpPr>
            <a:spLocks noGrp="1"/>
          </p:cNvSpPr>
          <p:nvPr>
            <p:ph type="sldNum" sz="quarter" idx="12"/>
          </p:nvPr>
        </p:nvSpPr>
        <p:spPr/>
        <p:txBody>
          <a:bodyPr/>
          <a:lstStyle/>
          <a:p>
            <a:pPr algn="r" rtl="0"/>
            <a:fld id="{6557C68D-5C60-4AEB-8147-79C5CD60B500}"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pPr algn="l" rtl="0"/>
            <a:fld id="{48BCE800-5C14-465F-8859-DFD9A3DCDFB8}" type="datetimeFigureOut">
              <a:rPr lang="zh-TW" altLang="en-US" sz="1200" kern="1200">
                <a:solidFill>
                  <a:prstClr val="black">
                    <a:tint val="75000"/>
                  </a:prstClr>
                </a:solidFill>
                <a:latin typeface="Calibri"/>
                <a:ea typeface="新細明體"/>
                <a:cs typeface="+mn-cs"/>
              </a:rPr>
              <a:pPr algn="l" rtl="0"/>
              <a:t>2009/4/21</a:t>
            </a:fld>
            <a:endParaRPr lang="zh-TW" altLang="en-US" sz="1200" kern="1200">
              <a:solidFill>
                <a:prstClr val="black">
                  <a:tint val="75000"/>
                </a:prstClr>
              </a:solidFill>
              <a:latin typeface="Calibri"/>
              <a:ea typeface="新細明體"/>
              <a:cs typeface="+mn-cs"/>
            </a:endParaRPr>
          </a:p>
        </p:txBody>
      </p:sp>
      <p:sp>
        <p:nvSpPr>
          <p:cNvPr id="3" name="頁尾版面配置區 2"/>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4" name="投影片編號版面配置區 3"/>
          <p:cNvSpPr>
            <a:spLocks noGrp="1"/>
          </p:cNvSpPr>
          <p:nvPr>
            <p:ph type="sldNum" sz="quarter" idx="12"/>
          </p:nvPr>
        </p:nvSpPr>
        <p:spPr/>
        <p:txBody>
          <a:bodyPr/>
          <a:lstStyle/>
          <a:p>
            <a:pPr algn="r" rtl="0"/>
            <a:fld id="{6557C68D-5C60-4AEB-8147-79C5CD60B500}"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pPr algn="l" rtl="0"/>
            <a:fld id="{48BCE800-5C14-465F-8859-DFD9A3DCDFB8}" type="datetimeFigureOut">
              <a:rPr lang="zh-TW" altLang="en-US" sz="1200" kern="1200">
                <a:solidFill>
                  <a:prstClr val="black">
                    <a:tint val="75000"/>
                  </a:prstClr>
                </a:solidFill>
                <a:latin typeface="Calibri"/>
                <a:ea typeface="新細明體"/>
                <a:cs typeface="+mn-cs"/>
              </a:rPr>
              <a:pPr algn="l" rtl="0"/>
              <a:t>2009/4/21</a:t>
            </a:fld>
            <a:endParaRPr lang="zh-TW" altLang="en-US" sz="1200" kern="1200">
              <a:solidFill>
                <a:prstClr val="black">
                  <a:tint val="75000"/>
                </a:prstClr>
              </a:solidFill>
              <a:latin typeface="Calibri"/>
              <a:ea typeface="新細明體"/>
              <a:cs typeface="+mn-cs"/>
            </a:endParaRPr>
          </a:p>
        </p:txBody>
      </p:sp>
      <p:sp>
        <p:nvSpPr>
          <p:cNvPr id="6" name="頁尾版面配置區 5"/>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7" name="投影片編號版面配置區 6"/>
          <p:cNvSpPr>
            <a:spLocks noGrp="1"/>
          </p:cNvSpPr>
          <p:nvPr>
            <p:ph type="sldNum" sz="quarter" idx="12"/>
          </p:nvPr>
        </p:nvSpPr>
        <p:spPr/>
        <p:txBody>
          <a:bodyPr/>
          <a:lstStyle/>
          <a:p>
            <a:pPr algn="r" rtl="0"/>
            <a:fld id="{6557C68D-5C60-4AEB-8147-79C5CD60B500}"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pPr algn="l" rtl="0"/>
            <a:fld id="{48BCE800-5C14-465F-8859-DFD9A3DCDFB8}" type="datetimeFigureOut">
              <a:rPr lang="zh-TW" altLang="en-US" sz="1200" kern="1200">
                <a:solidFill>
                  <a:prstClr val="black">
                    <a:tint val="75000"/>
                  </a:prstClr>
                </a:solidFill>
                <a:latin typeface="Calibri"/>
                <a:ea typeface="新細明體"/>
                <a:cs typeface="+mn-cs"/>
              </a:rPr>
              <a:pPr algn="l" rtl="0"/>
              <a:t>2009/4/21</a:t>
            </a:fld>
            <a:endParaRPr lang="zh-TW" altLang="en-US" sz="1200" kern="1200">
              <a:solidFill>
                <a:prstClr val="black">
                  <a:tint val="75000"/>
                </a:prstClr>
              </a:solidFill>
              <a:latin typeface="Calibri"/>
              <a:ea typeface="新細明體"/>
              <a:cs typeface="+mn-cs"/>
            </a:endParaRPr>
          </a:p>
        </p:txBody>
      </p:sp>
      <p:sp>
        <p:nvSpPr>
          <p:cNvPr id="6" name="頁尾版面配置區 5"/>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7" name="投影片編號版面配置區 6"/>
          <p:cNvSpPr>
            <a:spLocks noGrp="1"/>
          </p:cNvSpPr>
          <p:nvPr>
            <p:ph type="sldNum" sz="quarter" idx="12"/>
          </p:nvPr>
        </p:nvSpPr>
        <p:spPr/>
        <p:txBody>
          <a:bodyPr/>
          <a:lstStyle/>
          <a:p>
            <a:pPr algn="r" rtl="0"/>
            <a:fld id="{6557C68D-5C60-4AEB-8147-79C5CD60B500}"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pPr algn="l" rtl="0"/>
            <a:fld id="{48BCE800-5C14-465F-8859-DFD9A3DCDFB8}" type="datetimeFigureOut">
              <a:rPr lang="zh-TW" altLang="en-US" sz="1200" kern="1200">
                <a:solidFill>
                  <a:prstClr val="black">
                    <a:tint val="75000"/>
                  </a:prstClr>
                </a:solidFill>
                <a:latin typeface="Calibri"/>
                <a:ea typeface="新細明體"/>
                <a:cs typeface="+mn-cs"/>
              </a:rPr>
              <a:pPr algn="l" rtl="0"/>
              <a:t>2009/4/21</a:t>
            </a:fld>
            <a:endParaRPr lang="zh-TW" altLang="en-US" sz="1200" kern="1200">
              <a:solidFill>
                <a:prstClr val="black">
                  <a:tint val="75000"/>
                </a:prstClr>
              </a:solidFill>
              <a:latin typeface="Calibri"/>
              <a:ea typeface="新細明體"/>
              <a:cs typeface="+mn-cs"/>
            </a:endParaRPr>
          </a:p>
        </p:txBody>
      </p:sp>
      <p:sp>
        <p:nvSpPr>
          <p:cNvPr id="5" name="頁尾版面配置區 4"/>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6" name="投影片編號版面配置區 5"/>
          <p:cNvSpPr>
            <a:spLocks noGrp="1"/>
          </p:cNvSpPr>
          <p:nvPr>
            <p:ph type="sldNum" sz="quarter" idx="12"/>
          </p:nvPr>
        </p:nvSpPr>
        <p:spPr/>
        <p:txBody>
          <a:bodyPr/>
          <a:lstStyle/>
          <a:p>
            <a:pPr algn="r" rtl="0"/>
            <a:fld id="{6557C68D-5C60-4AEB-8147-79C5CD60B500}"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pPr algn="l" rtl="0"/>
            <a:fld id="{48BCE800-5C14-465F-8859-DFD9A3DCDFB8}" type="datetimeFigureOut">
              <a:rPr lang="zh-TW" altLang="en-US" sz="1200" kern="1200">
                <a:solidFill>
                  <a:prstClr val="black">
                    <a:tint val="75000"/>
                  </a:prstClr>
                </a:solidFill>
                <a:latin typeface="Calibri"/>
                <a:ea typeface="新細明體"/>
                <a:cs typeface="+mn-cs"/>
              </a:rPr>
              <a:pPr algn="l" rtl="0"/>
              <a:t>2009/4/21</a:t>
            </a:fld>
            <a:endParaRPr lang="zh-TW" altLang="en-US" sz="1200" kern="1200">
              <a:solidFill>
                <a:prstClr val="black">
                  <a:tint val="75000"/>
                </a:prstClr>
              </a:solidFill>
              <a:latin typeface="Calibri"/>
              <a:ea typeface="新細明體"/>
              <a:cs typeface="+mn-cs"/>
            </a:endParaRPr>
          </a:p>
        </p:txBody>
      </p:sp>
      <p:sp>
        <p:nvSpPr>
          <p:cNvPr id="5" name="頁尾版面配置區 4"/>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6" name="投影片編號版面配置區 5"/>
          <p:cNvSpPr>
            <a:spLocks noGrp="1"/>
          </p:cNvSpPr>
          <p:nvPr>
            <p:ph type="sldNum" sz="quarter" idx="12"/>
          </p:nvPr>
        </p:nvSpPr>
        <p:spPr/>
        <p:txBody>
          <a:bodyPr/>
          <a:lstStyle/>
          <a:p>
            <a:pPr algn="r" rtl="0"/>
            <a:fld id="{6557C68D-5C60-4AEB-8147-79C5CD60B500}"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smtClean="0"/>
              <a:t>按一下以編輯母片標題樣式</a:t>
            </a:r>
            <a:endParaRPr lang="zh-TW" altLang="en-US"/>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smtClean="0"/>
              <a:t>按一下以編輯母片副標題樣式</a:t>
            </a:r>
            <a:endParaRPr lang="zh-TW" altLang="en-US"/>
          </a:p>
        </p:txBody>
      </p:sp>
      <p:sp>
        <p:nvSpPr>
          <p:cNvPr id="4" name="日期版面配置區 3"/>
          <p:cNvSpPr>
            <a:spLocks noGrp="1"/>
          </p:cNvSpPr>
          <p:nvPr>
            <p:ph type="dt" sz="half" idx="10"/>
          </p:nvPr>
        </p:nvSpPr>
        <p:spPr/>
        <p:txBody>
          <a:bodyPr/>
          <a:lstStyle/>
          <a:p>
            <a:pPr algn="l" rtl="0"/>
            <a:fld id="{48BCE800-5C14-465F-8859-DFD9A3DCDFB8}" type="datetimeFigureOut">
              <a:rPr lang="zh-TW" altLang="en-US" sz="1200" kern="1200">
                <a:solidFill>
                  <a:prstClr val="black">
                    <a:tint val="75000"/>
                  </a:prstClr>
                </a:solidFill>
                <a:latin typeface="Calibri"/>
                <a:ea typeface="新細明體"/>
                <a:cs typeface="+mn-cs"/>
              </a:rPr>
              <a:pPr algn="l" rtl="0"/>
              <a:t>2009/4/21</a:t>
            </a:fld>
            <a:endParaRPr lang="zh-TW" altLang="en-US" sz="1200" kern="1200">
              <a:solidFill>
                <a:prstClr val="black">
                  <a:tint val="75000"/>
                </a:prstClr>
              </a:solidFill>
              <a:latin typeface="Calibri"/>
              <a:ea typeface="新細明體"/>
              <a:cs typeface="+mn-cs"/>
            </a:endParaRPr>
          </a:p>
        </p:txBody>
      </p:sp>
      <p:sp>
        <p:nvSpPr>
          <p:cNvPr id="5" name="頁尾版面配置區 4"/>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6" name="投影片編號版面配置區 5"/>
          <p:cNvSpPr>
            <a:spLocks noGrp="1"/>
          </p:cNvSpPr>
          <p:nvPr>
            <p:ph type="sldNum" sz="quarter" idx="12"/>
          </p:nvPr>
        </p:nvSpPr>
        <p:spPr/>
        <p:txBody>
          <a:bodyPr/>
          <a:lstStyle/>
          <a:p>
            <a:pPr algn="r" rtl="0"/>
            <a:fld id="{6557C68D-5C60-4AEB-8147-79C5CD60B500}"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pPr algn="l" rtl="0"/>
            <a:fld id="{48BCE800-5C14-465F-8859-DFD9A3DCDFB8}" type="datetimeFigureOut">
              <a:rPr lang="zh-TW" altLang="en-US" sz="1200" kern="1200">
                <a:solidFill>
                  <a:prstClr val="black">
                    <a:tint val="75000"/>
                  </a:prstClr>
                </a:solidFill>
                <a:latin typeface="Calibri"/>
                <a:ea typeface="新細明體"/>
                <a:cs typeface="+mn-cs"/>
              </a:rPr>
              <a:pPr algn="l" rtl="0"/>
              <a:t>2009/4/21</a:t>
            </a:fld>
            <a:endParaRPr lang="zh-TW" altLang="en-US" sz="1200" kern="1200">
              <a:solidFill>
                <a:prstClr val="black">
                  <a:tint val="75000"/>
                </a:prstClr>
              </a:solidFill>
              <a:latin typeface="Calibri"/>
              <a:ea typeface="新細明體"/>
              <a:cs typeface="+mn-cs"/>
            </a:endParaRPr>
          </a:p>
        </p:txBody>
      </p:sp>
      <p:sp>
        <p:nvSpPr>
          <p:cNvPr id="5" name="頁尾版面配置區 4"/>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6" name="投影片編號版面配置區 5"/>
          <p:cNvSpPr>
            <a:spLocks noGrp="1"/>
          </p:cNvSpPr>
          <p:nvPr>
            <p:ph type="sldNum" sz="quarter" idx="12"/>
          </p:nvPr>
        </p:nvSpPr>
        <p:spPr/>
        <p:txBody>
          <a:bodyPr/>
          <a:lstStyle/>
          <a:p>
            <a:pPr algn="r" rtl="0"/>
            <a:fld id="{6557C68D-5C60-4AEB-8147-79C5CD60B500}"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type="secHead" preserve="1">
  <p:cSld name="區段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smtClean="0"/>
              <a:t>按一下以編輯母片文字樣式</a:t>
            </a:r>
          </a:p>
        </p:txBody>
      </p:sp>
      <p:sp>
        <p:nvSpPr>
          <p:cNvPr id="4" name="日期版面配置區 3"/>
          <p:cNvSpPr>
            <a:spLocks noGrp="1"/>
          </p:cNvSpPr>
          <p:nvPr>
            <p:ph type="dt" sz="half" idx="10"/>
          </p:nvPr>
        </p:nvSpPr>
        <p:spPr/>
        <p:txBody>
          <a:bodyPr/>
          <a:lstStyle/>
          <a:p>
            <a:pPr algn="l" rtl="0"/>
            <a:fld id="{48BCE800-5C14-465F-8859-DFD9A3DCDFB8}" type="datetimeFigureOut">
              <a:rPr lang="zh-TW" altLang="en-US" sz="1200" kern="1200">
                <a:solidFill>
                  <a:prstClr val="black">
                    <a:tint val="75000"/>
                  </a:prstClr>
                </a:solidFill>
                <a:latin typeface="Calibri"/>
                <a:ea typeface="新細明體"/>
                <a:cs typeface="+mn-cs"/>
              </a:rPr>
              <a:pPr algn="l" rtl="0"/>
              <a:t>2009/4/21</a:t>
            </a:fld>
            <a:endParaRPr lang="zh-TW" altLang="en-US" sz="1200" kern="1200">
              <a:solidFill>
                <a:prstClr val="black">
                  <a:tint val="75000"/>
                </a:prstClr>
              </a:solidFill>
              <a:latin typeface="Calibri"/>
              <a:ea typeface="新細明體"/>
              <a:cs typeface="+mn-cs"/>
            </a:endParaRPr>
          </a:p>
        </p:txBody>
      </p:sp>
      <p:sp>
        <p:nvSpPr>
          <p:cNvPr id="5" name="頁尾版面配置區 4"/>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6" name="投影片編號版面配置區 5"/>
          <p:cNvSpPr>
            <a:spLocks noGrp="1"/>
          </p:cNvSpPr>
          <p:nvPr>
            <p:ph type="sldNum" sz="quarter" idx="12"/>
          </p:nvPr>
        </p:nvSpPr>
        <p:spPr/>
        <p:txBody>
          <a:bodyPr/>
          <a:lstStyle/>
          <a:p>
            <a:pPr algn="r" rtl="0"/>
            <a:fld id="{6557C68D-5C60-4AEB-8147-79C5CD60B500}"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日期版面配置區 4"/>
          <p:cNvSpPr>
            <a:spLocks noGrp="1"/>
          </p:cNvSpPr>
          <p:nvPr>
            <p:ph type="dt" sz="half" idx="10"/>
          </p:nvPr>
        </p:nvSpPr>
        <p:spPr/>
        <p:txBody>
          <a:bodyPr/>
          <a:lstStyle/>
          <a:p>
            <a:pPr algn="l" rtl="0"/>
            <a:fld id="{48BCE800-5C14-465F-8859-DFD9A3DCDFB8}" type="datetimeFigureOut">
              <a:rPr lang="zh-TW" altLang="en-US" sz="1200" kern="1200">
                <a:solidFill>
                  <a:prstClr val="black">
                    <a:tint val="75000"/>
                  </a:prstClr>
                </a:solidFill>
                <a:latin typeface="Calibri"/>
                <a:ea typeface="新細明體"/>
                <a:cs typeface="+mn-cs"/>
              </a:rPr>
              <a:pPr algn="l" rtl="0"/>
              <a:t>2009/4/21</a:t>
            </a:fld>
            <a:endParaRPr lang="zh-TW" altLang="en-US" sz="1200" kern="1200">
              <a:solidFill>
                <a:prstClr val="black">
                  <a:tint val="75000"/>
                </a:prstClr>
              </a:solidFill>
              <a:latin typeface="Calibri"/>
              <a:ea typeface="新細明體"/>
              <a:cs typeface="+mn-cs"/>
            </a:endParaRPr>
          </a:p>
        </p:txBody>
      </p:sp>
      <p:sp>
        <p:nvSpPr>
          <p:cNvPr id="6" name="頁尾版面配置區 5"/>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7" name="投影片編號版面配置區 6"/>
          <p:cNvSpPr>
            <a:spLocks noGrp="1"/>
          </p:cNvSpPr>
          <p:nvPr>
            <p:ph type="sldNum" sz="quarter" idx="12"/>
          </p:nvPr>
        </p:nvSpPr>
        <p:spPr/>
        <p:txBody>
          <a:bodyPr/>
          <a:lstStyle/>
          <a:p>
            <a:pPr algn="r" rtl="0"/>
            <a:fld id="{6557C68D-5C60-4AEB-8147-79C5CD60B500}"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showMasterSp="0"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日期版面配置區 6"/>
          <p:cNvSpPr>
            <a:spLocks noGrp="1"/>
          </p:cNvSpPr>
          <p:nvPr>
            <p:ph type="dt" sz="half" idx="10"/>
          </p:nvPr>
        </p:nvSpPr>
        <p:spPr/>
        <p:txBody>
          <a:bodyPr/>
          <a:lstStyle/>
          <a:p>
            <a:pPr algn="l" rtl="0"/>
            <a:fld id="{48BCE800-5C14-465F-8859-DFD9A3DCDFB8}" type="datetimeFigureOut">
              <a:rPr lang="zh-TW" altLang="en-US" sz="1200" kern="1200">
                <a:solidFill>
                  <a:prstClr val="black">
                    <a:tint val="75000"/>
                  </a:prstClr>
                </a:solidFill>
                <a:latin typeface="Calibri"/>
                <a:ea typeface="新細明體"/>
                <a:cs typeface="+mn-cs"/>
              </a:rPr>
              <a:pPr algn="l" rtl="0"/>
              <a:t>2009/4/21</a:t>
            </a:fld>
            <a:endParaRPr lang="zh-TW" altLang="en-US" sz="1200" kern="1200">
              <a:solidFill>
                <a:prstClr val="black">
                  <a:tint val="75000"/>
                </a:prstClr>
              </a:solidFill>
              <a:latin typeface="Calibri"/>
              <a:ea typeface="新細明體"/>
              <a:cs typeface="+mn-cs"/>
            </a:endParaRPr>
          </a:p>
        </p:txBody>
      </p:sp>
      <p:sp>
        <p:nvSpPr>
          <p:cNvPr id="8" name="頁尾版面配置區 7"/>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9" name="投影片編號版面配置區 8"/>
          <p:cNvSpPr>
            <a:spLocks noGrp="1"/>
          </p:cNvSpPr>
          <p:nvPr>
            <p:ph type="sldNum" sz="quarter" idx="12"/>
          </p:nvPr>
        </p:nvSpPr>
        <p:spPr/>
        <p:txBody>
          <a:bodyPr/>
          <a:lstStyle/>
          <a:p>
            <a:pPr algn="r" rtl="0"/>
            <a:fld id="{6557C68D-5C60-4AEB-8147-79C5CD60B500}"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日期版面配置區 2"/>
          <p:cNvSpPr>
            <a:spLocks noGrp="1"/>
          </p:cNvSpPr>
          <p:nvPr>
            <p:ph type="dt" sz="half" idx="10"/>
          </p:nvPr>
        </p:nvSpPr>
        <p:spPr/>
        <p:txBody>
          <a:bodyPr/>
          <a:lstStyle/>
          <a:p>
            <a:pPr algn="l" rtl="0"/>
            <a:fld id="{48BCE800-5C14-465F-8859-DFD9A3DCDFB8}" type="datetimeFigureOut">
              <a:rPr lang="zh-TW" altLang="en-US" sz="1200" kern="1200">
                <a:solidFill>
                  <a:prstClr val="black">
                    <a:tint val="75000"/>
                  </a:prstClr>
                </a:solidFill>
                <a:latin typeface="Calibri"/>
                <a:ea typeface="新細明體"/>
                <a:cs typeface="+mn-cs"/>
              </a:rPr>
              <a:pPr algn="l" rtl="0"/>
              <a:t>2009/4/21</a:t>
            </a:fld>
            <a:endParaRPr lang="zh-TW" altLang="en-US" sz="1200" kern="1200">
              <a:solidFill>
                <a:prstClr val="black">
                  <a:tint val="75000"/>
                </a:prstClr>
              </a:solidFill>
              <a:latin typeface="Calibri"/>
              <a:ea typeface="新細明體"/>
              <a:cs typeface="+mn-cs"/>
            </a:endParaRPr>
          </a:p>
        </p:txBody>
      </p:sp>
      <p:sp>
        <p:nvSpPr>
          <p:cNvPr id="4" name="頁尾版面配置區 3"/>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5" name="投影片編號版面配置區 4"/>
          <p:cNvSpPr>
            <a:spLocks noGrp="1"/>
          </p:cNvSpPr>
          <p:nvPr>
            <p:ph type="sldNum" sz="quarter" idx="12"/>
          </p:nvPr>
        </p:nvSpPr>
        <p:spPr/>
        <p:txBody>
          <a:bodyPr/>
          <a:lstStyle/>
          <a:p>
            <a:pPr algn="r" rtl="0"/>
            <a:fld id="{6557C68D-5C60-4AEB-8147-79C5CD60B500}"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showMasterSp="0"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pPr algn="l" rtl="0"/>
            <a:fld id="{48BCE800-5C14-465F-8859-DFD9A3DCDFB8}" type="datetimeFigureOut">
              <a:rPr lang="zh-TW" altLang="en-US" sz="1200" kern="1200">
                <a:solidFill>
                  <a:prstClr val="black">
                    <a:tint val="75000"/>
                  </a:prstClr>
                </a:solidFill>
                <a:latin typeface="Calibri"/>
                <a:ea typeface="新細明體"/>
                <a:cs typeface="+mn-cs"/>
              </a:rPr>
              <a:pPr algn="l" rtl="0"/>
              <a:t>2009/4/21</a:t>
            </a:fld>
            <a:endParaRPr lang="zh-TW" altLang="en-US" sz="1200" kern="1200">
              <a:solidFill>
                <a:prstClr val="black">
                  <a:tint val="75000"/>
                </a:prstClr>
              </a:solidFill>
              <a:latin typeface="Calibri"/>
              <a:ea typeface="新細明體"/>
              <a:cs typeface="+mn-cs"/>
            </a:endParaRPr>
          </a:p>
        </p:txBody>
      </p:sp>
      <p:sp>
        <p:nvSpPr>
          <p:cNvPr id="3" name="頁尾版面配置區 2"/>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4" name="投影片編號版面配置區 3"/>
          <p:cNvSpPr>
            <a:spLocks noGrp="1"/>
          </p:cNvSpPr>
          <p:nvPr>
            <p:ph type="sldNum" sz="quarter" idx="12"/>
          </p:nvPr>
        </p:nvSpPr>
        <p:spPr/>
        <p:txBody>
          <a:bodyPr/>
          <a:lstStyle/>
          <a:p>
            <a:pPr algn="r" rtl="0"/>
            <a:fld id="{6557C68D-5C60-4AEB-8147-79C5CD60B500}"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pPr algn="l" rtl="0"/>
            <a:fld id="{48BCE800-5C14-465F-8859-DFD9A3DCDFB8}" type="datetimeFigureOut">
              <a:rPr lang="zh-TW" altLang="en-US" sz="1200" kern="1200">
                <a:solidFill>
                  <a:prstClr val="black">
                    <a:tint val="75000"/>
                  </a:prstClr>
                </a:solidFill>
                <a:latin typeface="Calibri"/>
                <a:ea typeface="新細明體"/>
                <a:cs typeface="+mn-cs"/>
              </a:rPr>
              <a:pPr algn="l" rtl="0"/>
              <a:t>2009/4/21</a:t>
            </a:fld>
            <a:endParaRPr lang="zh-TW" altLang="en-US" sz="1200" kern="1200">
              <a:solidFill>
                <a:prstClr val="black">
                  <a:tint val="75000"/>
                </a:prstClr>
              </a:solidFill>
              <a:latin typeface="Calibri"/>
              <a:ea typeface="新細明體"/>
              <a:cs typeface="+mn-cs"/>
            </a:endParaRPr>
          </a:p>
        </p:txBody>
      </p:sp>
      <p:sp>
        <p:nvSpPr>
          <p:cNvPr id="6" name="頁尾版面配置區 5"/>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7" name="投影片編號版面配置區 6"/>
          <p:cNvSpPr>
            <a:spLocks noGrp="1"/>
          </p:cNvSpPr>
          <p:nvPr>
            <p:ph type="sldNum" sz="quarter" idx="12"/>
          </p:nvPr>
        </p:nvSpPr>
        <p:spPr/>
        <p:txBody>
          <a:bodyPr/>
          <a:lstStyle/>
          <a:p>
            <a:pPr algn="r" rtl="0"/>
            <a:fld id="{6557C68D-5C60-4AEB-8147-79C5CD60B500}"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showMasterSp="0"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pPr algn="l" rtl="0"/>
            <a:fld id="{48BCE800-5C14-465F-8859-DFD9A3DCDFB8}" type="datetimeFigureOut">
              <a:rPr lang="zh-TW" altLang="en-US" sz="1200" kern="1200">
                <a:solidFill>
                  <a:prstClr val="black">
                    <a:tint val="75000"/>
                  </a:prstClr>
                </a:solidFill>
                <a:latin typeface="Calibri"/>
                <a:ea typeface="新細明體"/>
                <a:cs typeface="+mn-cs"/>
              </a:rPr>
              <a:pPr algn="l" rtl="0"/>
              <a:t>2009/4/21</a:t>
            </a:fld>
            <a:endParaRPr lang="zh-TW" altLang="en-US" sz="1200" kern="1200">
              <a:solidFill>
                <a:prstClr val="black">
                  <a:tint val="75000"/>
                </a:prstClr>
              </a:solidFill>
              <a:latin typeface="Calibri"/>
              <a:ea typeface="新細明體"/>
              <a:cs typeface="+mn-cs"/>
            </a:endParaRPr>
          </a:p>
        </p:txBody>
      </p:sp>
      <p:sp>
        <p:nvSpPr>
          <p:cNvPr id="6" name="頁尾版面配置區 5"/>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7" name="投影片編號版面配置區 6"/>
          <p:cNvSpPr>
            <a:spLocks noGrp="1"/>
          </p:cNvSpPr>
          <p:nvPr>
            <p:ph type="sldNum" sz="quarter" idx="12"/>
          </p:nvPr>
        </p:nvSpPr>
        <p:spPr/>
        <p:txBody>
          <a:bodyPr/>
          <a:lstStyle/>
          <a:p>
            <a:pPr algn="r" rtl="0"/>
            <a:fld id="{6557C68D-5C60-4AEB-8147-79C5CD60B500}"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pPr algn="l" rtl="0"/>
            <a:fld id="{48BCE800-5C14-465F-8859-DFD9A3DCDFB8}" type="datetimeFigureOut">
              <a:rPr lang="zh-TW" altLang="en-US" sz="1200" kern="1200">
                <a:solidFill>
                  <a:prstClr val="black">
                    <a:tint val="75000"/>
                  </a:prstClr>
                </a:solidFill>
                <a:latin typeface="Calibri"/>
                <a:ea typeface="新細明體"/>
                <a:cs typeface="+mn-cs"/>
              </a:rPr>
              <a:pPr algn="l" rtl="0"/>
              <a:t>2009/4/21</a:t>
            </a:fld>
            <a:endParaRPr lang="zh-TW" altLang="en-US" sz="1200" kern="1200">
              <a:solidFill>
                <a:prstClr val="black">
                  <a:tint val="75000"/>
                </a:prstClr>
              </a:solidFill>
              <a:latin typeface="Calibri"/>
              <a:ea typeface="新細明體"/>
              <a:cs typeface="+mn-cs"/>
            </a:endParaRPr>
          </a:p>
        </p:txBody>
      </p:sp>
      <p:sp>
        <p:nvSpPr>
          <p:cNvPr id="5" name="頁尾版面配置區 4"/>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6" name="投影片編號版面配置區 5"/>
          <p:cNvSpPr>
            <a:spLocks noGrp="1"/>
          </p:cNvSpPr>
          <p:nvPr>
            <p:ph type="sldNum" sz="quarter" idx="12"/>
          </p:nvPr>
        </p:nvSpPr>
        <p:spPr/>
        <p:txBody>
          <a:bodyPr/>
          <a:lstStyle/>
          <a:p>
            <a:pPr algn="r" rtl="0"/>
            <a:fld id="{6557C68D-5C60-4AEB-8147-79C5CD60B500}"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showMasterSp="0"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pPr algn="l" rtl="0"/>
            <a:fld id="{48BCE800-5C14-465F-8859-DFD9A3DCDFB8}" type="datetimeFigureOut">
              <a:rPr lang="zh-TW" altLang="en-US" sz="1200" kern="1200">
                <a:solidFill>
                  <a:prstClr val="black">
                    <a:tint val="75000"/>
                  </a:prstClr>
                </a:solidFill>
                <a:latin typeface="Calibri"/>
                <a:ea typeface="新細明體"/>
                <a:cs typeface="+mn-cs"/>
              </a:rPr>
              <a:pPr algn="l" rtl="0"/>
              <a:t>2009/4/21</a:t>
            </a:fld>
            <a:endParaRPr lang="zh-TW" altLang="en-US" sz="1200" kern="1200">
              <a:solidFill>
                <a:prstClr val="black">
                  <a:tint val="75000"/>
                </a:prstClr>
              </a:solidFill>
              <a:latin typeface="Calibri"/>
              <a:ea typeface="新細明體"/>
              <a:cs typeface="+mn-cs"/>
            </a:endParaRPr>
          </a:p>
        </p:txBody>
      </p:sp>
      <p:sp>
        <p:nvSpPr>
          <p:cNvPr id="5" name="頁尾版面配置區 4"/>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6" name="投影片編號版面配置區 5"/>
          <p:cNvSpPr>
            <a:spLocks noGrp="1"/>
          </p:cNvSpPr>
          <p:nvPr>
            <p:ph type="sldNum" sz="quarter" idx="12"/>
          </p:nvPr>
        </p:nvSpPr>
        <p:spPr/>
        <p:txBody>
          <a:bodyPr/>
          <a:lstStyle/>
          <a:p>
            <a:pPr algn="r" rtl="0"/>
            <a:fld id="{6557C68D-5C60-4AEB-8147-79C5CD60B500}"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smtClean="0"/>
              <a:t>按一下以編輯母片標題樣式</a:t>
            </a:r>
            <a:endParaRPr lang="zh-TW" altLang="en-US"/>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smtClean="0"/>
              <a:t>按一下以編輯母片副標題樣式</a:t>
            </a:r>
            <a:endParaRPr lang="zh-TW" altLang="en-US"/>
          </a:p>
        </p:txBody>
      </p:sp>
      <p:sp>
        <p:nvSpPr>
          <p:cNvPr id="4" name="日期版面配置區 3"/>
          <p:cNvSpPr>
            <a:spLocks noGrp="1"/>
          </p:cNvSpPr>
          <p:nvPr>
            <p:ph type="dt" sz="half" idx="10"/>
          </p:nvPr>
        </p:nvSpPr>
        <p:spPr/>
        <p:txBody>
          <a:bodyPr/>
          <a:lstStyle/>
          <a:p>
            <a:pPr algn="l" rtl="0"/>
            <a:fld id="{48BCE800-5C14-465F-8859-DFD9A3DCDFB8}" type="datetimeFigureOut">
              <a:rPr lang="zh-TW" altLang="en-US" sz="1200" kern="1200">
                <a:solidFill>
                  <a:prstClr val="black">
                    <a:tint val="75000"/>
                  </a:prstClr>
                </a:solidFill>
                <a:latin typeface="Calibri"/>
                <a:ea typeface="新細明體"/>
                <a:cs typeface="+mn-cs"/>
              </a:rPr>
              <a:pPr algn="l" rtl="0"/>
              <a:t>2009/4/21</a:t>
            </a:fld>
            <a:endParaRPr lang="zh-TW" altLang="en-US" sz="1200" kern="1200">
              <a:solidFill>
                <a:prstClr val="black">
                  <a:tint val="75000"/>
                </a:prstClr>
              </a:solidFill>
              <a:latin typeface="Calibri"/>
              <a:ea typeface="新細明體"/>
              <a:cs typeface="+mn-cs"/>
            </a:endParaRPr>
          </a:p>
        </p:txBody>
      </p:sp>
      <p:sp>
        <p:nvSpPr>
          <p:cNvPr id="5" name="頁尾版面配置區 4"/>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6" name="投影片編號版面配置區 5"/>
          <p:cNvSpPr>
            <a:spLocks noGrp="1"/>
          </p:cNvSpPr>
          <p:nvPr>
            <p:ph type="sldNum" sz="quarter" idx="12"/>
          </p:nvPr>
        </p:nvSpPr>
        <p:spPr/>
        <p:txBody>
          <a:bodyPr/>
          <a:lstStyle/>
          <a:p>
            <a:pPr algn="r" rtl="0"/>
            <a:fld id="{6557C68D-5C60-4AEB-8147-79C5CD60B500}"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showMasterSp="0"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pPr algn="l" rtl="0"/>
            <a:fld id="{48BCE800-5C14-465F-8859-DFD9A3DCDFB8}" type="datetimeFigureOut">
              <a:rPr lang="zh-TW" altLang="en-US" sz="1200" kern="1200">
                <a:solidFill>
                  <a:prstClr val="black">
                    <a:tint val="75000"/>
                  </a:prstClr>
                </a:solidFill>
                <a:latin typeface="Calibri"/>
                <a:ea typeface="新細明體"/>
                <a:cs typeface="+mn-cs"/>
              </a:rPr>
              <a:pPr algn="l" rtl="0"/>
              <a:t>2009/4/21</a:t>
            </a:fld>
            <a:endParaRPr lang="zh-TW" altLang="en-US" sz="1200" kern="1200">
              <a:solidFill>
                <a:prstClr val="black">
                  <a:tint val="75000"/>
                </a:prstClr>
              </a:solidFill>
              <a:latin typeface="Calibri"/>
              <a:ea typeface="新細明體"/>
              <a:cs typeface="+mn-cs"/>
            </a:endParaRPr>
          </a:p>
        </p:txBody>
      </p:sp>
      <p:sp>
        <p:nvSpPr>
          <p:cNvPr id="5" name="頁尾版面配置區 4"/>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6" name="投影片編號版面配置區 5"/>
          <p:cNvSpPr>
            <a:spLocks noGrp="1"/>
          </p:cNvSpPr>
          <p:nvPr>
            <p:ph type="sldNum" sz="quarter" idx="12"/>
          </p:nvPr>
        </p:nvSpPr>
        <p:spPr/>
        <p:txBody>
          <a:bodyPr/>
          <a:lstStyle/>
          <a:p>
            <a:pPr algn="r" rtl="0"/>
            <a:fld id="{6557C68D-5C60-4AEB-8147-79C5CD60B500}"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type="secHead" preserve="1">
  <p:cSld name="區段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smtClean="0"/>
              <a:t>按一下以編輯母片文字樣式</a:t>
            </a:r>
          </a:p>
        </p:txBody>
      </p:sp>
      <p:sp>
        <p:nvSpPr>
          <p:cNvPr id="4" name="日期版面配置區 3"/>
          <p:cNvSpPr>
            <a:spLocks noGrp="1"/>
          </p:cNvSpPr>
          <p:nvPr>
            <p:ph type="dt" sz="half" idx="10"/>
          </p:nvPr>
        </p:nvSpPr>
        <p:spPr/>
        <p:txBody>
          <a:bodyPr/>
          <a:lstStyle/>
          <a:p>
            <a:pPr algn="l" rtl="0"/>
            <a:fld id="{48BCE800-5C14-465F-8859-DFD9A3DCDFB8}" type="datetimeFigureOut">
              <a:rPr lang="zh-TW" altLang="en-US" sz="1200" kern="1200">
                <a:solidFill>
                  <a:prstClr val="black">
                    <a:tint val="75000"/>
                  </a:prstClr>
                </a:solidFill>
                <a:latin typeface="Calibri"/>
                <a:ea typeface="新細明體"/>
                <a:cs typeface="+mn-cs"/>
              </a:rPr>
              <a:pPr algn="l" rtl="0"/>
              <a:t>2009/4/21</a:t>
            </a:fld>
            <a:endParaRPr lang="zh-TW" altLang="en-US" sz="1200" kern="1200">
              <a:solidFill>
                <a:prstClr val="black">
                  <a:tint val="75000"/>
                </a:prstClr>
              </a:solidFill>
              <a:latin typeface="Calibri"/>
              <a:ea typeface="新細明體"/>
              <a:cs typeface="+mn-cs"/>
            </a:endParaRPr>
          </a:p>
        </p:txBody>
      </p:sp>
      <p:sp>
        <p:nvSpPr>
          <p:cNvPr id="5" name="頁尾版面配置區 4"/>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6" name="投影片編號版面配置區 5"/>
          <p:cNvSpPr>
            <a:spLocks noGrp="1"/>
          </p:cNvSpPr>
          <p:nvPr>
            <p:ph type="sldNum" sz="quarter" idx="12"/>
          </p:nvPr>
        </p:nvSpPr>
        <p:spPr/>
        <p:txBody>
          <a:bodyPr/>
          <a:lstStyle/>
          <a:p>
            <a:pPr algn="r" rtl="0"/>
            <a:fld id="{6557C68D-5C60-4AEB-8147-79C5CD60B500}"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showMasterSp="0"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日期版面配置區 4"/>
          <p:cNvSpPr>
            <a:spLocks noGrp="1"/>
          </p:cNvSpPr>
          <p:nvPr>
            <p:ph type="dt" sz="half" idx="10"/>
          </p:nvPr>
        </p:nvSpPr>
        <p:spPr/>
        <p:txBody>
          <a:bodyPr/>
          <a:lstStyle/>
          <a:p>
            <a:pPr algn="l" rtl="0"/>
            <a:fld id="{48BCE800-5C14-465F-8859-DFD9A3DCDFB8}" type="datetimeFigureOut">
              <a:rPr lang="zh-TW" altLang="en-US" sz="1200" kern="1200">
                <a:solidFill>
                  <a:prstClr val="black">
                    <a:tint val="75000"/>
                  </a:prstClr>
                </a:solidFill>
                <a:latin typeface="Calibri"/>
                <a:ea typeface="新細明體"/>
                <a:cs typeface="+mn-cs"/>
              </a:rPr>
              <a:pPr algn="l" rtl="0"/>
              <a:t>2009/4/21</a:t>
            </a:fld>
            <a:endParaRPr lang="zh-TW" altLang="en-US" sz="1200" kern="1200">
              <a:solidFill>
                <a:prstClr val="black">
                  <a:tint val="75000"/>
                </a:prstClr>
              </a:solidFill>
              <a:latin typeface="Calibri"/>
              <a:ea typeface="新細明體"/>
              <a:cs typeface="+mn-cs"/>
            </a:endParaRPr>
          </a:p>
        </p:txBody>
      </p:sp>
      <p:sp>
        <p:nvSpPr>
          <p:cNvPr id="6" name="頁尾版面配置區 5"/>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7" name="投影片編號版面配置區 6"/>
          <p:cNvSpPr>
            <a:spLocks noGrp="1"/>
          </p:cNvSpPr>
          <p:nvPr>
            <p:ph type="sldNum" sz="quarter" idx="12"/>
          </p:nvPr>
        </p:nvSpPr>
        <p:spPr/>
        <p:txBody>
          <a:bodyPr/>
          <a:lstStyle/>
          <a:p>
            <a:pPr algn="r" rtl="0"/>
            <a:fld id="{6557C68D-5C60-4AEB-8147-79C5CD60B500}"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日期版面配置區 6"/>
          <p:cNvSpPr>
            <a:spLocks noGrp="1"/>
          </p:cNvSpPr>
          <p:nvPr>
            <p:ph type="dt" sz="half" idx="10"/>
          </p:nvPr>
        </p:nvSpPr>
        <p:spPr/>
        <p:txBody>
          <a:bodyPr/>
          <a:lstStyle/>
          <a:p>
            <a:pPr algn="l" rtl="0"/>
            <a:fld id="{48BCE800-5C14-465F-8859-DFD9A3DCDFB8}" type="datetimeFigureOut">
              <a:rPr lang="zh-TW" altLang="en-US" sz="1200" kern="1200">
                <a:solidFill>
                  <a:prstClr val="black">
                    <a:tint val="75000"/>
                  </a:prstClr>
                </a:solidFill>
                <a:latin typeface="Calibri"/>
                <a:ea typeface="新細明體"/>
                <a:cs typeface="+mn-cs"/>
              </a:rPr>
              <a:pPr algn="l" rtl="0"/>
              <a:t>2009/4/21</a:t>
            </a:fld>
            <a:endParaRPr lang="zh-TW" altLang="en-US" sz="1200" kern="1200">
              <a:solidFill>
                <a:prstClr val="black">
                  <a:tint val="75000"/>
                </a:prstClr>
              </a:solidFill>
              <a:latin typeface="Calibri"/>
              <a:ea typeface="新細明體"/>
              <a:cs typeface="+mn-cs"/>
            </a:endParaRPr>
          </a:p>
        </p:txBody>
      </p:sp>
      <p:sp>
        <p:nvSpPr>
          <p:cNvPr id="8" name="頁尾版面配置區 7"/>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9" name="投影片編號版面配置區 8"/>
          <p:cNvSpPr>
            <a:spLocks noGrp="1"/>
          </p:cNvSpPr>
          <p:nvPr>
            <p:ph type="sldNum" sz="quarter" idx="12"/>
          </p:nvPr>
        </p:nvSpPr>
        <p:spPr/>
        <p:txBody>
          <a:bodyPr/>
          <a:lstStyle/>
          <a:p>
            <a:pPr algn="r" rtl="0"/>
            <a:fld id="{6557C68D-5C60-4AEB-8147-79C5CD60B500}"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showMasterSp="0"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日期版面配置區 2"/>
          <p:cNvSpPr>
            <a:spLocks noGrp="1"/>
          </p:cNvSpPr>
          <p:nvPr>
            <p:ph type="dt" sz="half" idx="10"/>
          </p:nvPr>
        </p:nvSpPr>
        <p:spPr/>
        <p:txBody>
          <a:bodyPr/>
          <a:lstStyle/>
          <a:p>
            <a:pPr algn="l" rtl="0"/>
            <a:fld id="{48BCE800-5C14-465F-8859-DFD9A3DCDFB8}" type="datetimeFigureOut">
              <a:rPr lang="zh-TW" altLang="en-US" sz="1200" kern="1200">
                <a:solidFill>
                  <a:prstClr val="black">
                    <a:tint val="75000"/>
                  </a:prstClr>
                </a:solidFill>
                <a:latin typeface="Calibri"/>
                <a:ea typeface="新細明體"/>
                <a:cs typeface="+mn-cs"/>
              </a:rPr>
              <a:pPr algn="l" rtl="0"/>
              <a:t>2009/4/21</a:t>
            </a:fld>
            <a:endParaRPr lang="zh-TW" altLang="en-US" sz="1200" kern="1200">
              <a:solidFill>
                <a:prstClr val="black">
                  <a:tint val="75000"/>
                </a:prstClr>
              </a:solidFill>
              <a:latin typeface="Calibri"/>
              <a:ea typeface="新細明體"/>
              <a:cs typeface="+mn-cs"/>
            </a:endParaRPr>
          </a:p>
        </p:txBody>
      </p:sp>
      <p:sp>
        <p:nvSpPr>
          <p:cNvPr id="4" name="頁尾版面配置區 3"/>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5" name="投影片編號版面配置區 4"/>
          <p:cNvSpPr>
            <a:spLocks noGrp="1"/>
          </p:cNvSpPr>
          <p:nvPr>
            <p:ph type="sldNum" sz="quarter" idx="12"/>
          </p:nvPr>
        </p:nvSpPr>
        <p:spPr/>
        <p:txBody>
          <a:bodyPr/>
          <a:lstStyle/>
          <a:p>
            <a:pPr algn="r" rtl="0"/>
            <a:fld id="{6557C68D-5C60-4AEB-8147-79C5CD60B500}"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pPr algn="l" rtl="0"/>
            <a:fld id="{48BCE800-5C14-465F-8859-DFD9A3DCDFB8}" type="datetimeFigureOut">
              <a:rPr lang="zh-TW" altLang="en-US" sz="1200" kern="1200">
                <a:solidFill>
                  <a:prstClr val="black">
                    <a:tint val="75000"/>
                  </a:prstClr>
                </a:solidFill>
                <a:latin typeface="Calibri"/>
                <a:ea typeface="新細明體"/>
                <a:cs typeface="+mn-cs"/>
              </a:rPr>
              <a:pPr algn="l" rtl="0"/>
              <a:t>2009/4/21</a:t>
            </a:fld>
            <a:endParaRPr lang="zh-TW" altLang="en-US" sz="1200" kern="1200">
              <a:solidFill>
                <a:prstClr val="black">
                  <a:tint val="75000"/>
                </a:prstClr>
              </a:solidFill>
              <a:latin typeface="Calibri"/>
              <a:ea typeface="新細明體"/>
              <a:cs typeface="+mn-cs"/>
            </a:endParaRPr>
          </a:p>
        </p:txBody>
      </p:sp>
      <p:sp>
        <p:nvSpPr>
          <p:cNvPr id="3" name="頁尾版面配置區 2"/>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4" name="投影片編號版面配置區 3"/>
          <p:cNvSpPr>
            <a:spLocks noGrp="1"/>
          </p:cNvSpPr>
          <p:nvPr>
            <p:ph type="sldNum" sz="quarter" idx="12"/>
          </p:nvPr>
        </p:nvSpPr>
        <p:spPr/>
        <p:txBody>
          <a:bodyPr/>
          <a:lstStyle/>
          <a:p>
            <a:pPr algn="r" rtl="0"/>
            <a:fld id="{6557C68D-5C60-4AEB-8147-79C5CD60B500}"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showMasterSp="0"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pPr algn="l" rtl="0"/>
            <a:fld id="{48BCE800-5C14-465F-8859-DFD9A3DCDFB8}" type="datetimeFigureOut">
              <a:rPr lang="zh-TW" altLang="en-US" sz="1200" kern="1200">
                <a:solidFill>
                  <a:prstClr val="black">
                    <a:tint val="75000"/>
                  </a:prstClr>
                </a:solidFill>
                <a:latin typeface="Calibri"/>
                <a:ea typeface="新細明體"/>
                <a:cs typeface="+mn-cs"/>
              </a:rPr>
              <a:pPr algn="l" rtl="0"/>
              <a:t>2009/4/21</a:t>
            </a:fld>
            <a:endParaRPr lang="zh-TW" altLang="en-US" sz="1200" kern="1200">
              <a:solidFill>
                <a:prstClr val="black">
                  <a:tint val="75000"/>
                </a:prstClr>
              </a:solidFill>
              <a:latin typeface="Calibri"/>
              <a:ea typeface="新細明體"/>
              <a:cs typeface="+mn-cs"/>
            </a:endParaRPr>
          </a:p>
        </p:txBody>
      </p:sp>
      <p:sp>
        <p:nvSpPr>
          <p:cNvPr id="6" name="頁尾版面配置區 5"/>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7" name="投影片編號版面配置區 6"/>
          <p:cNvSpPr>
            <a:spLocks noGrp="1"/>
          </p:cNvSpPr>
          <p:nvPr>
            <p:ph type="sldNum" sz="quarter" idx="12"/>
          </p:nvPr>
        </p:nvSpPr>
        <p:spPr/>
        <p:txBody>
          <a:bodyPr/>
          <a:lstStyle/>
          <a:p>
            <a:pPr algn="r" rtl="0"/>
            <a:fld id="{6557C68D-5C60-4AEB-8147-79C5CD60B500}"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pPr algn="l" rtl="0"/>
            <a:fld id="{48BCE800-5C14-465F-8859-DFD9A3DCDFB8}" type="datetimeFigureOut">
              <a:rPr lang="zh-TW" altLang="en-US" sz="1200" kern="1200">
                <a:solidFill>
                  <a:prstClr val="black">
                    <a:tint val="75000"/>
                  </a:prstClr>
                </a:solidFill>
                <a:latin typeface="Calibri"/>
                <a:ea typeface="新細明體"/>
                <a:cs typeface="+mn-cs"/>
              </a:rPr>
              <a:pPr algn="l" rtl="0"/>
              <a:t>2009/4/21</a:t>
            </a:fld>
            <a:endParaRPr lang="zh-TW" altLang="en-US" sz="1200" kern="1200">
              <a:solidFill>
                <a:prstClr val="black">
                  <a:tint val="75000"/>
                </a:prstClr>
              </a:solidFill>
              <a:latin typeface="Calibri"/>
              <a:ea typeface="新細明體"/>
              <a:cs typeface="+mn-cs"/>
            </a:endParaRPr>
          </a:p>
        </p:txBody>
      </p:sp>
      <p:sp>
        <p:nvSpPr>
          <p:cNvPr id="6" name="頁尾版面配置區 5"/>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7" name="投影片編號版面配置區 6"/>
          <p:cNvSpPr>
            <a:spLocks noGrp="1"/>
          </p:cNvSpPr>
          <p:nvPr>
            <p:ph type="sldNum" sz="quarter" idx="12"/>
          </p:nvPr>
        </p:nvSpPr>
        <p:spPr/>
        <p:txBody>
          <a:bodyPr/>
          <a:lstStyle/>
          <a:p>
            <a:pPr algn="r" rtl="0"/>
            <a:fld id="{6557C68D-5C60-4AEB-8147-79C5CD60B500}"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showMasterSp="0"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pPr algn="l" rtl="0"/>
            <a:fld id="{48BCE800-5C14-465F-8859-DFD9A3DCDFB8}" type="datetimeFigureOut">
              <a:rPr lang="zh-TW" altLang="en-US" sz="1200" kern="1200">
                <a:solidFill>
                  <a:prstClr val="black">
                    <a:tint val="75000"/>
                  </a:prstClr>
                </a:solidFill>
                <a:latin typeface="Calibri"/>
                <a:ea typeface="新細明體"/>
                <a:cs typeface="+mn-cs"/>
              </a:rPr>
              <a:pPr algn="l" rtl="0"/>
              <a:t>2009/4/21</a:t>
            </a:fld>
            <a:endParaRPr lang="zh-TW" altLang="en-US" sz="1200" kern="1200">
              <a:solidFill>
                <a:prstClr val="black">
                  <a:tint val="75000"/>
                </a:prstClr>
              </a:solidFill>
              <a:latin typeface="Calibri"/>
              <a:ea typeface="新細明體"/>
              <a:cs typeface="+mn-cs"/>
            </a:endParaRPr>
          </a:p>
        </p:txBody>
      </p:sp>
      <p:sp>
        <p:nvSpPr>
          <p:cNvPr id="5" name="頁尾版面配置區 4"/>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6" name="投影片編號版面配置區 5"/>
          <p:cNvSpPr>
            <a:spLocks noGrp="1"/>
          </p:cNvSpPr>
          <p:nvPr>
            <p:ph type="sldNum" sz="quarter" idx="12"/>
          </p:nvPr>
        </p:nvSpPr>
        <p:spPr/>
        <p:txBody>
          <a:bodyPr/>
          <a:lstStyle/>
          <a:p>
            <a:pPr algn="r" rtl="0"/>
            <a:fld id="{6557C68D-5C60-4AEB-8147-79C5CD60B500}"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pPr algn="l" rtl="0"/>
            <a:fld id="{48BCE800-5C14-465F-8859-DFD9A3DCDFB8}" type="datetimeFigureOut">
              <a:rPr lang="zh-TW" altLang="en-US" sz="1200" kern="1200">
                <a:solidFill>
                  <a:prstClr val="black">
                    <a:tint val="75000"/>
                  </a:prstClr>
                </a:solidFill>
                <a:latin typeface="Calibri"/>
                <a:ea typeface="新細明體"/>
                <a:cs typeface="+mn-cs"/>
              </a:rPr>
              <a:pPr algn="l" rtl="0"/>
              <a:t>2009/4/21</a:t>
            </a:fld>
            <a:endParaRPr lang="zh-TW" altLang="en-US" sz="1200" kern="1200">
              <a:solidFill>
                <a:prstClr val="black">
                  <a:tint val="75000"/>
                </a:prstClr>
              </a:solidFill>
              <a:latin typeface="Calibri"/>
              <a:ea typeface="新細明體"/>
              <a:cs typeface="+mn-cs"/>
            </a:endParaRPr>
          </a:p>
        </p:txBody>
      </p:sp>
      <p:sp>
        <p:nvSpPr>
          <p:cNvPr id="5" name="頁尾版面配置區 4"/>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6" name="投影片編號版面配置區 5"/>
          <p:cNvSpPr>
            <a:spLocks noGrp="1"/>
          </p:cNvSpPr>
          <p:nvPr>
            <p:ph type="sldNum" sz="quarter" idx="12"/>
          </p:nvPr>
        </p:nvSpPr>
        <p:spPr/>
        <p:txBody>
          <a:bodyPr/>
          <a:lstStyle/>
          <a:p>
            <a:pPr algn="r" rtl="0"/>
            <a:fld id="{6557C68D-5C60-4AEB-8147-79C5CD60B500}"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showMasterSp="0"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smtClean="0"/>
              <a:t>按一下以編輯母片標題樣式</a:t>
            </a:r>
            <a:endParaRPr lang="zh-TW" altLang="en-US"/>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smtClean="0"/>
              <a:t>按一下以編輯母片副標題樣式</a:t>
            </a:r>
            <a:endParaRPr lang="zh-TW" altLang="en-US"/>
          </a:p>
        </p:txBody>
      </p:sp>
      <p:sp>
        <p:nvSpPr>
          <p:cNvPr id="4" name="日期版面配置區 3"/>
          <p:cNvSpPr>
            <a:spLocks noGrp="1"/>
          </p:cNvSpPr>
          <p:nvPr>
            <p:ph type="dt" sz="half" idx="10"/>
          </p:nvPr>
        </p:nvSpPr>
        <p:spPr/>
        <p:txBody>
          <a:bodyPr/>
          <a:lstStyle/>
          <a:p>
            <a:pPr algn="l" rtl="0"/>
            <a:fld id="{48BCE800-5C14-465F-8859-DFD9A3DCDFB8}" type="datetimeFigureOut">
              <a:rPr lang="zh-TW" altLang="en-US" sz="1200" kern="1200">
                <a:solidFill>
                  <a:prstClr val="black">
                    <a:tint val="75000"/>
                  </a:prstClr>
                </a:solidFill>
                <a:latin typeface="Calibri"/>
                <a:ea typeface="新細明體"/>
                <a:cs typeface="+mn-cs"/>
              </a:rPr>
              <a:pPr algn="l" rtl="0"/>
              <a:t>2009/4/21</a:t>
            </a:fld>
            <a:endParaRPr lang="zh-TW" altLang="en-US" sz="1200" kern="1200">
              <a:solidFill>
                <a:prstClr val="black">
                  <a:tint val="75000"/>
                </a:prstClr>
              </a:solidFill>
              <a:latin typeface="Calibri"/>
              <a:ea typeface="新細明體"/>
              <a:cs typeface="+mn-cs"/>
            </a:endParaRPr>
          </a:p>
        </p:txBody>
      </p:sp>
      <p:sp>
        <p:nvSpPr>
          <p:cNvPr id="5" name="頁尾版面配置區 4"/>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6" name="投影片編號版面配置區 5"/>
          <p:cNvSpPr>
            <a:spLocks noGrp="1"/>
          </p:cNvSpPr>
          <p:nvPr>
            <p:ph type="sldNum" sz="quarter" idx="12"/>
          </p:nvPr>
        </p:nvSpPr>
        <p:spPr/>
        <p:txBody>
          <a:bodyPr/>
          <a:lstStyle/>
          <a:p>
            <a:pPr algn="r" rtl="0"/>
            <a:fld id="{6557C68D-5C60-4AEB-8147-79C5CD60B500}"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idx="1"/>
          </p:nvPr>
        </p:nvSpPr>
        <p:spPr/>
        <p:txBody>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pPr algn="l" rtl="0"/>
            <a:fld id="{48BCE800-5C14-465F-8859-DFD9A3DCDFB8}" type="datetimeFigureOut">
              <a:rPr lang="zh-TW" altLang="en-US" sz="1200" kern="1200">
                <a:solidFill>
                  <a:prstClr val="black">
                    <a:tint val="75000"/>
                  </a:prstClr>
                </a:solidFill>
                <a:latin typeface="Calibri"/>
                <a:ea typeface="新細明體"/>
                <a:cs typeface="+mn-cs"/>
              </a:rPr>
              <a:pPr algn="l" rtl="0"/>
              <a:t>2009/4/21</a:t>
            </a:fld>
            <a:endParaRPr lang="zh-TW" altLang="en-US" sz="1200" kern="1200">
              <a:solidFill>
                <a:prstClr val="black">
                  <a:tint val="75000"/>
                </a:prstClr>
              </a:solidFill>
              <a:latin typeface="Calibri"/>
              <a:ea typeface="新細明體"/>
              <a:cs typeface="+mn-cs"/>
            </a:endParaRPr>
          </a:p>
        </p:txBody>
      </p:sp>
      <p:sp>
        <p:nvSpPr>
          <p:cNvPr id="5" name="頁尾版面配置區 4"/>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6" name="投影片編號版面配置區 5"/>
          <p:cNvSpPr>
            <a:spLocks noGrp="1"/>
          </p:cNvSpPr>
          <p:nvPr>
            <p:ph type="sldNum" sz="quarter" idx="12"/>
          </p:nvPr>
        </p:nvSpPr>
        <p:spPr/>
        <p:txBody>
          <a:bodyPr/>
          <a:lstStyle/>
          <a:p>
            <a:pPr algn="r" rtl="0"/>
            <a:fld id="{6557C68D-5C60-4AEB-8147-79C5CD60B500}"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showMasterSp="0" type="secHead" preserve="1">
  <p:cSld name="區段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smtClean="0"/>
              <a:t>按一下以編輯母片文字樣式</a:t>
            </a:r>
          </a:p>
        </p:txBody>
      </p:sp>
      <p:sp>
        <p:nvSpPr>
          <p:cNvPr id="4" name="日期版面配置區 3"/>
          <p:cNvSpPr>
            <a:spLocks noGrp="1"/>
          </p:cNvSpPr>
          <p:nvPr>
            <p:ph type="dt" sz="half" idx="10"/>
          </p:nvPr>
        </p:nvSpPr>
        <p:spPr/>
        <p:txBody>
          <a:bodyPr/>
          <a:lstStyle/>
          <a:p>
            <a:pPr algn="l" rtl="0"/>
            <a:fld id="{48BCE800-5C14-465F-8859-DFD9A3DCDFB8}" type="datetimeFigureOut">
              <a:rPr lang="zh-TW" altLang="en-US" sz="1200" kern="1200">
                <a:solidFill>
                  <a:prstClr val="black">
                    <a:tint val="75000"/>
                  </a:prstClr>
                </a:solidFill>
                <a:latin typeface="Calibri"/>
                <a:ea typeface="新細明體"/>
                <a:cs typeface="+mn-cs"/>
              </a:rPr>
              <a:pPr algn="l" rtl="0"/>
              <a:t>2009/4/21</a:t>
            </a:fld>
            <a:endParaRPr lang="zh-TW" altLang="en-US" sz="1200" kern="1200">
              <a:solidFill>
                <a:prstClr val="black">
                  <a:tint val="75000"/>
                </a:prstClr>
              </a:solidFill>
              <a:latin typeface="Calibri"/>
              <a:ea typeface="新細明體"/>
              <a:cs typeface="+mn-cs"/>
            </a:endParaRPr>
          </a:p>
        </p:txBody>
      </p:sp>
      <p:sp>
        <p:nvSpPr>
          <p:cNvPr id="5" name="頁尾版面配置區 4"/>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6" name="投影片編號版面配置區 5"/>
          <p:cNvSpPr>
            <a:spLocks noGrp="1"/>
          </p:cNvSpPr>
          <p:nvPr>
            <p:ph type="sldNum" sz="quarter" idx="12"/>
          </p:nvPr>
        </p:nvSpPr>
        <p:spPr/>
        <p:txBody>
          <a:bodyPr/>
          <a:lstStyle/>
          <a:p>
            <a:pPr algn="r" rtl="0"/>
            <a:fld id="{6557C68D-5C60-4AEB-8147-79C5CD60B500}"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日期版面配置區 4"/>
          <p:cNvSpPr>
            <a:spLocks noGrp="1"/>
          </p:cNvSpPr>
          <p:nvPr>
            <p:ph type="dt" sz="half" idx="10"/>
          </p:nvPr>
        </p:nvSpPr>
        <p:spPr/>
        <p:txBody>
          <a:bodyPr/>
          <a:lstStyle/>
          <a:p>
            <a:pPr algn="l" rtl="0"/>
            <a:fld id="{48BCE800-5C14-465F-8859-DFD9A3DCDFB8}" type="datetimeFigureOut">
              <a:rPr lang="zh-TW" altLang="en-US" sz="1200" kern="1200">
                <a:solidFill>
                  <a:prstClr val="black">
                    <a:tint val="75000"/>
                  </a:prstClr>
                </a:solidFill>
                <a:latin typeface="Calibri"/>
                <a:ea typeface="新細明體"/>
                <a:cs typeface="+mn-cs"/>
              </a:rPr>
              <a:pPr algn="l" rtl="0"/>
              <a:t>2009/4/21</a:t>
            </a:fld>
            <a:endParaRPr lang="zh-TW" altLang="en-US" sz="1200" kern="1200">
              <a:solidFill>
                <a:prstClr val="black">
                  <a:tint val="75000"/>
                </a:prstClr>
              </a:solidFill>
              <a:latin typeface="Calibri"/>
              <a:ea typeface="新細明體"/>
              <a:cs typeface="+mn-cs"/>
            </a:endParaRPr>
          </a:p>
        </p:txBody>
      </p:sp>
      <p:sp>
        <p:nvSpPr>
          <p:cNvPr id="6" name="頁尾版面配置區 5"/>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7" name="投影片編號版面配置區 6"/>
          <p:cNvSpPr>
            <a:spLocks noGrp="1"/>
          </p:cNvSpPr>
          <p:nvPr>
            <p:ph type="sldNum" sz="quarter" idx="12"/>
          </p:nvPr>
        </p:nvSpPr>
        <p:spPr/>
        <p:txBody>
          <a:bodyPr/>
          <a:lstStyle/>
          <a:p>
            <a:pPr algn="r" rtl="0"/>
            <a:fld id="{6557C68D-5C60-4AEB-8147-79C5CD60B500}"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7" name="日期版面配置區 6"/>
          <p:cNvSpPr>
            <a:spLocks noGrp="1"/>
          </p:cNvSpPr>
          <p:nvPr>
            <p:ph type="dt" sz="half" idx="10"/>
          </p:nvPr>
        </p:nvSpPr>
        <p:spPr/>
        <p:txBody>
          <a:bodyPr/>
          <a:lstStyle/>
          <a:p>
            <a:pPr algn="l" rtl="0"/>
            <a:fld id="{48BCE800-5C14-465F-8859-DFD9A3DCDFB8}" type="datetimeFigureOut">
              <a:rPr lang="zh-TW" altLang="en-US" sz="1200" kern="1200">
                <a:solidFill>
                  <a:prstClr val="black">
                    <a:tint val="75000"/>
                  </a:prstClr>
                </a:solidFill>
                <a:latin typeface="Calibri"/>
                <a:ea typeface="新細明體"/>
                <a:cs typeface="+mn-cs"/>
              </a:rPr>
              <a:pPr algn="l" rtl="0"/>
              <a:t>2009/4/21</a:t>
            </a:fld>
            <a:endParaRPr lang="zh-TW" altLang="en-US" sz="1200" kern="1200">
              <a:solidFill>
                <a:prstClr val="black">
                  <a:tint val="75000"/>
                </a:prstClr>
              </a:solidFill>
              <a:latin typeface="Calibri"/>
              <a:ea typeface="新細明體"/>
              <a:cs typeface="+mn-cs"/>
            </a:endParaRPr>
          </a:p>
        </p:txBody>
      </p:sp>
      <p:sp>
        <p:nvSpPr>
          <p:cNvPr id="8" name="頁尾版面配置區 7"/>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9" name="投影片編號版面配置區 8"/>
          <p:cNvSpPr>
            <a:spLocks noGrp="1"/>
          </p:cNvSpPr>
          <p:nvPr>
            <p:ph type="sldNum" sz="quarter" idx="12"/>
          </p:nvPr>
        </p:nvSpPr>
        <p:spPr/>
        <p:txBody>
          <a:bodyPr/>
          <a:lstStyle/>
          <a:p>
            <a:pPr algn="r" rtl="0"/>
            <a:fld id="{6557C68D-5C60-4AEB-8147-79C5CD60B500}"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日期版面配置區 2"/>
          <p:cNvSpPr>
            <a:spLocks noGrp="1"/>
          </p:cNvSpPr>
          <p:nvPr>
            <p:ph type="dt" sz="half" idx="10"/>
          </p:nvPr>
        </p:nvSpPr>
        <p:spPr/>
        <p:txBody>
          <a:bodyPr/>
          <a:lstStyle/>
          <a:p>
            <a:pPr algn="l" rtl="0"/>
            <a:fld id="{48BCE800-5C14-465F-8859-DFD9A3DCDFB8}" type="datetimeFigureOut">
              <a:rPr lang="zh-TW" altLang="en-US" sz="1200" kern="1200">
                <a:solidFill>
                  <a:prstClr val="black">
                    <a:tint val="75000"/>
                  </a:prstClr>
                </a:solidFill>
                <a:latin typeface="Calibri"/>
                <a:ea typeface="新細明體"/>
                <a:cs typeface="+mn-cs"/>
              </a:rPr>
              <a:pPr algn="l" rtl="0"/>
              <a:t>2009/4/21</a:t>
            </a:fld>
            <a:endParaRPr lang="zh-TW" altLang="en-US" sz="1200" kern="1200">
              <a:solidFill>
                <a:prstClr val="black">
                  <a:tint val="75000"/>
                </a:prstClr>
              </a:solidFill>
              <a:latin typeface="Calibri"/>
              <a:ea typeface="新細明體"/>
              <a:cs typeface="+mn-cs"/>
            </a:endParaRPr>
          </a:p>
        </p:txBody>
      </p:sp>
      <p:sp>
        <p:nvSpPr>
          <p:cNvPr id="4" name="頁尾版面配置區 3"/>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5" name="投影片編號版面配置區 4"/>
          <p:cNvSpPr>
            <a:spLocks noGrp="1"/>
          </p:cNvSpPr>
          <p:nvPr>
            <p:ph type="sldNum" sz="quarter" idx="12"/>
          </p:nvPr>
        </p:nvSpPr>
        <p:spPr/>
        <p:txBody>
          <a:bodyPr/>
          <a:lstStyle/>
          <a:p>
            <a:pPr algn="r" rtl="0"/>
            <a:fld id="{6557C68D-5C60-4AEB-8147-79C5CD60B500}"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pPr algn="l" rtl="0"/>
            <a:fld id="{48BCE800-5C14-465F-8859-DFD9A3DCDFB8}" type="datetimeFigureOut">
              <a:rPr lang="zh-TW" altLang="en-US" sz="1200" kern="1200">
                <a:solidFill>
                  <a:prstClr val="black">
                    <a:tint val="75000"/>
                  </a:prstClr>
                </a:solidFill>
                <a:latin typeface="Calibri"/>
                <a:ea typeface="新細明體"/>
                <a:cs typeface="+mn-cs"/>
              </a:rPr>
              <a:pPr algn="l" rtl="0"/>
              <a:t>2009/4/21</a:t>
            </a:fld>
            <a:endParaRPr lang="zh-TW" altLang="en-US" sz="1200" kern="1200">
              <a:solidFill>
                <a:prstClr val="black">
                  <a:tint val="75000"/>
                </a:prstClr>
              </a:solidFill>
              <a:latin typeface="Calibri"/>
              <a:ea typeface="新細明體"/>
              <a:cs typeface="+mn-cs"/>
            </a:endParaRPr>
          </a:p>
        </p:txBody>
      </p:sp>
      <p:sp>
        <p:nvSpPr>
          <p:cNvPr id="3" name="頁尾版面配置區 2"/>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4" name="投影片編號版面配置區 3"/>
          <p:cNvSpPr>
            <a:spLocks noGrp="1"/>
          </p:cNvSpPr>
          <p:nvPr>
            <p:ph type="sldNum" sz="quarter" idx="12"/>
          </p:nvPr>
        </p:nvSpPr>
        <p:spPr/>
        <p:txBody>
          <a:bodyPr/>
          <a:lstStyle/>
          <a:p>
            <a:pPr algn="r" rtl="0"/>
            <a:fld id="{6557C68D-5C60-4AEB-8147-79C5CD60B500}"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showMasterSp="0"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smtClean="0"/>
              <a:t>按一下以編輯母片標題樣式</a:t>
            </a:r>
            <a:endParaRPr lang="zh-TW" altLang="en-US"/>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pPr algn="l" rtl="0"/>
            <a:fld id="{48BCE800-5C14-465F-8859-DFD9A3DCDFB8}" type="datetimeFigureOut">
              <a:rPr lang="zh-TW" altLang="en-US" sz="1200" kern="1200">
                <a:solidFill>
                  <a:prstClr val="black">
                    <a:tint val="75000"/>
                  </a:prstClr>
                </a:solidFill>
                <a:latin typeface="Calibri"/>
                <a:ea typeface="新細明體"/>
                <a:cs typeface="+mn-cs"/>
              </a:rPr>
              <a:pPr algn="l" rtl="0"/>
              <a:t>2009/4/21</a:t>
            </a:fld>
            <a:endParaRPr lang="zh-TW" altLang="en-US" sz="1200" kern="1200">
              <a:solidFill>
                <a:prstClr val="black">
                  <a:tint val="75000"/>
                </a:prstClr>
              </a:solidFill>
              <a:latin typeface="Calibri"/>
              <a:ea typeface="新細明體"/>
              <a:cs typeface="+mn-cs"/>
            </a:endParaRPr>
          </a:p>
        </p:txBody>
      </p:sp>
      <p:sp>
        <p:nvSpPr>
          <p:cNvPr id="6" name="頁尾版面配置區 5"/>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7" name="投影片編號版面配置區 6"/>
          <p:cNvSpPr>
            <a:spLocks noGrp="1"/>
          </p:cNvSpPr>
          <p:nvPr>
            <p:ph type="sldNum" sz="quarter" idx="12"/>
          </p:nvPr>
        </p:nvSpPr>
        <p:spPr/>
        <p:txBody>
          <a:bodyPr/>
          <a:lstStyle/>
          <a:p>
            <a:pPr algn="r" rtl="0"/>
            <a:fld id="{6557C68D-5C60-4AEB-8147-79C5CD60B500}"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showMasterSp="0"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smtClean="0"/>
              <a:t>按一下以編輯母片標題樣式</a:t>
            </a:r>
            <a:endParaRPr lang="zh-TW" altLang="en-US"/>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smtClean="0"/>
              <a:t>按一下以編輯母片文字樣式</a:t>
            </a:r>
          </a:p>
        </p:txBody>
      </p:sp>
      <p:sp>
        <p:nvSpPr>
          <p:cNvPr id="5" name="日期版面配置區 4"/>
          <p:cNvSpPr>
            <a:spLocks noGrp="1"/>
          </p:cNvSpPr>
          <p:nvPr>
            <p:ph type="dt" sz="half" idx="10"/>
          </p:nvPr>
        </p:nvSpPr>
        <p:spPr/>
        <p:txBody>
          <a:bodyPr/>
          <a:lstStyle/>
          <a:p>
            <a:pPr algn="l" rtl="0"/>
            <a:fld id="{48BCE800-5C14-465F-8859-DFD9A3DCDFB8}" type="datetimeFigureOut">
              <a:rPr lang="zh-TW" altLang="en-US" sz="1200" kern="1200">
                <a:solidFill>
                  <a:prstClr val="black">
                    <a:tint val="75000"/>
                  </a:prstClr>
                </a:solidFill>
                <a:latin typeface="Calibri"/>
                <a:ea typeface="新細明體"/>
                <a:cs typeface="+mn-cs"/>
              </a:rPr>
              <a:pPr algn="l" rtl="0"/>
              <a:t>2009/4/21</a:t>
            </a:fld>
            <a:endParaRPr lang="zh-TW" altLang="en-US" sz="1200" kern="1200">
              <a:solidFill>
                <a:prstClr val="black">
                  <a:tint val="75000"/>
                </a:prstClr>
              </a:solidFill>
              <a:latin typeface="Calibri"/>
              <a:ea typeface="新細明體"/>
              <a:cs typeface="+mn-cs"/>
            </a:endParaRPr>
          </a:p>
        </p:txBody>
      </p:sp>
      <p:sp>
        <p:nvSpPr>
          <p:cNvPr id="6" name="頁尾版面配置區 5"/>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7" name="投影片編號版面配置區 6"/>
          <p:cNvSpPr>
            <a:spLocks noGrp="1"/>
          </p:cNvSpPr>
          <p:nvPr>
            <p:ph type="sldNum" sz="quarter" idx="12"/>
          </p:nvPr>
        </p:nvSpPr>
        <p:spPr/>
        <p:txBody>
          <a:bodyPr/>
          <a:lstStyle/>
          <a:p>
            <a:pPr algn="r" rtl="0"/>
            <a:fld id="{6557C68D-5C60-4AEB-8147-79C5CD60B500}"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showMasterSp="0"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pPr algn="l" rtl="0"/>
            <a:fld id="{48BCE800-5C14-465F-8859-DFD9A3DCDFB8}" type="datetimeFigureOut">
              <a:rPr lang="zh-TW" altLang="en-US" sz="1200" kern="1200">
                <a:solidFill>
                  <a:prstClr val="black">
                    <a:tint val="75000"/>
                  </a:prstClr>
                </a:solidFill>
                <a:latin typeface="Calibri"/>
                <a:ea typeface="新細明體"/>
                <a:cs typeface="+mn-cs"/>
              </a:rPr>
              <a:pPr algn="l" rtl="0"/>
              <a:t>2009/4/21</a:t>
            </a:fld>
            <a:endParaRPr lang="zh-TW" altLang="en-US" sz="1200" kern="1200">
              <a:solidFill>
                <a:prstClr val="black">
                  <a:tint val="75000"/>
                </a:prstClr>
              </a:solidFill>
              <a:latin typeface="Calibri"/>
              <a:ea typeface="新細明體"/>
              <a:cs typeface="+mn-cs"/>
            </a:endParaRPr>
          </a:p>
        </p:txBody>
      </p:sp>
      <p:sp>
        <p:nvSpPr>
          <p:cNvPr id="5" name="頁尾版面配置區 4"/>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6" name="投影片編號版面配置區 5"/>
          <p:cNvSpPr>
            <a:spLocks noGrp="1"/>
          </p:cNvSpPr>
          <p:nvPr>
            <p:ph type="sldNum" sz="quarter" idx="12"/>
          </p:nvPr>
        </p:nvSpPr>
        <p:spPr/>
        <p:txBody>
          <a:bodyPr/>
          <a:lstStyle/>
          <a:p>
            <a:pPr algn="r" rtl="0"/>
            <a:fld id="{6557C68D-5C60-4AEB-8147-79C5CD60B500}"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showMasterSp="0"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smtClean="0"/>
              <a:t>按一下以編輯母片標題樣式</a:t>
            </a:r>
            <a:endParaRPr lang="zh-TW" altLang="en-US"/>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10"/>
          </p:nvPr>
        </p:nvSpPr>
        <p:spPr/>
        <p:txBody>
          <a:bodyPr/>
          <a:lstStyle/>
          <a:p>
            <a:pPr algn="l" rtl="0"/>
            <a:fld id="{48BCE800-5C14-465F-8859-DFD9A3DCDFB8}" type="datetimeFigureOut">
              <a:rPr lang="zh-TW" altLang="en-US" sz="1200" kern="1200">
                <a:solidFill>
                  <a:prstClr val="black">
                    <a:tint val="75000"/>
                  </a:prstClr>
                </a:solidFill>
                <a:latin typeface="Calibri"/>
                <a:ea typeface="新細明體"/>
                <a:cs typeface="+mn-cs"/>
              </a:rPr>
              <a:pPr algn="l" rtl="0"/>
              <a:t>2009/4/21</a:t>
            </a:fld>
            <a:endParaRPr lang="zh-TW" altLang="en-US" sz="1200" kern="1200">
              <a:solidFill>
                <a:prstClr val="black">
                  <a:tint val="75000"/>
                </a:prstClr>
              </a:solidFill>
              <a:latin typeface="Calibri"/>
              <a:ea typeface="新細明體"/>
              <a:cs typeface="+mn-cs"/>
            </a:endParaRPr>
          </a:p>
        </p:txBody>
      </p:sp>
      <p:sp>
        <p:nvSpPr>
          <p:cNvPr id="5" name="頁尾版面配置區 4"/>
          <p:cNvSpPr>
            <a:spLocks noGrp="1"/>
          </p:cNvSpPr>
          <p:nvPr>
            <p:ph type="ftr" sz="quarter" idx="11"/>
          </p:nvPr>
        </p:nvSpPr>
        <p:spPr/>
        <p:txBody>
          <a:bodyPr/>
          <a:lstStyle/>
          <a:p>
            <a:pPr algn="ctr" rtl="0"/>
            <a:endParaRPr lang="zh-TW" altLang="en-US" sz="1200" kern="1200">
              <a:solidFill>
                <a:prstClr val="black">
                  <a:tint val="75000"/>
                </a:prstClr>
              </a:solidFill>
              <a:latin typeface="Calibri"/>
              <a:ea typeface="新細明體"/>
              <a:cs typeface="+mn-cs"/>
            </a:endParaRPr>
          </a:p>
        </p:txBody>
      </p:sp>
      <p:sp>
        <p:nvSpPr>
          <p:cNvPr id="6" name="投影片編號版面配置區 5"/>
          <p:cNvSpPr>
            <a:spLocks noGrp="1"/>
          </p:cNvSpPr>
          <p:nvPr>
            <p:ph type="sldNum" sz="quarter" idx="12"/>
          </p:nvPr>
        </p:nvSpPr>
        <p:spPr/>
        <p:txBody>
          <a:bodyPr/>
          <a:lstStyle/>
          <a:p>
            <a:pPr algn="r" rtl="0"/>
            <a:fld id="{6557C68D-5C60-4AEB-8147-79C5CD60B500}" type="slidenum">
              <a:rPr lang="zh-TW" altLang="en-US" sz="1200" kern="1200">
                <a:solidFill>
                  <a:prstClr val="black">
                    <a:tint val="75000"/>
                  </a:prstClr>
                </a:solidFill>
                <a:latin typeface="Calibri"/>
                <a:ea typeface="新細明體"/>
                <a:cs typeface="+mn-cs"/>
              </a:rPr>
              <a:pPr algn="r" rtl="0"/>
              <a:t>‹#›</a:t>
            </a:fld>
            <a:endParaRPr lang="zh-TW" altLang="en-US" sz="1200" kern="1200">
              <a:solidFill>
                <a:prstClr val="black">
                  <a:tint val="75000"/>
                </a:prstClr>
              </a:solidFill>
              <a:latin typeface="Calibri"/>
              <a:ea typeface="新細明體"/>
              <a:cs typeface="+mn-cs"/>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slideLayout" Target="../slideLayouts/slideLayout35.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slideLayout" Target="../slideLayouts/slideLayout34.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 Id="rId14" Type="http://schemas.openxmlformats.org/officeDocument/2006/relationships/theme" Target="../theme/theme3.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3.xml"/><Relationship Id="rId3" Type="http://schemas.openxmlformats.org/officeDocument/2006/relationships/slideLayout" Target="../slideLayouts/slideLayout38.xml"/><Relationship Id="rId7" Type="http://schemas.openxmlformats.org/officeDocument/2006/relationships/slideLayout" Target="../slideLayouts/slideLayout42.xml"/><Relationship Id="rId12" Type="http://schemas.openxmlformats.org/officeDocument/2006/relationships/theme" Target="../theme/theme4.xml"/><Relationship Id="rId2" Type="http://schemas.openxmlformats.org/officeDocument/2006/relationships/slideLayout" Target="../slideLayouts/slideLayout37.xml"/><Relationship Id="rId1" Type="http://schemas.openxmlformats.org/officeDocument/2006/relationships/slideLayout" Target="../slideLayouts/slideLayout36.xml"/><Relationship Id="rId6" Type="http://schemas.openxmlformats.org/officeDocument/2006/relationships/slideLayout" Target="../slideLayouts/slideLayout41.xml"/><Relationship Id="rId11" Type="http://schemas.openxmlformats.org/officeDocument/2006/relationships/slideLayout" Target="../slideLayouts/slideLayout46.xml"/><Relationship Id="rId5" Type="http://schemas.openxmlformats.org/officeDocument/2006/relationships/slideLayout" Target="../slideLayouts/slideLayout40.xml"/><Relationship Id="rId10" Type="http://schemas.openxmlformats.org/officeDocument/2006/relationships/slideLayout" Target="../slideLayouts/slideLayout45.xml"/><Relationship Id="rId4" Type="http://schemas.openxmlformats.org/officeDocument/2006/relationships/slideLayout" Target="../slideLayouts/slideLayout39.xml"/><Relationship Id="rId9" Type="http://schemas.openxmlformats.org/officeDocument/2006/relationships/slideLayout" Target="../slideLayouts/slideLayout44.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4.xml"/><Relationship Id="rId3" Type="http://schemas.openxmlformats.org/officeDocument/2006/relationships/slideLayout" Target="../slideLayouts/slideLayout49.xml"/><Relationship Id="rId7" Type="http://schemas.openxmlformats.org/officeDocument/2006/relationships/slideLayout" Target="../slideLayouts/slideLayout53.xml"/><Relationship Id="rId12" Type="http://schemas.openxmlformats.org/officeDocument/2006/relationships/theme" Target="../theme/theme5.xml"/><Relationship Id="rId2" Type="http://schemas.openxmlformats.org/officeDocument/2006/relationships/slideLayout" Target="../slideLayouts/slideLayout48.xml"/><Relationship Id="rId1" Type="http://schemas.openxmlformats.org/officeDocument/2006/relationships/slideLayout" Target="../slideLayouts/slideLayout47.xml"/><Relationship Id="rId6" Type="http://schemas.openxmlformats.org/officeDocument/2006/relationships/slideLayout" Target="../slideLayouts/slideLayout52.xml"/><Relationship Id="rId11" Type="http://schemas.openxmlformats.org/officeDocument/2006/relationships/slideLayout" Target="../slideLayouts/slideLayout57.xml"/><Relationship Id="rId5" Type="http://schemas.openxmlformats.org/officeDocument/2006/relationships/slideLayout" Target="../slideLayouts/slideLayout51.xml"/><Relationship Id="rId10" Type="http://schemas.openxmlformats.org/officeDocument/2006/relationships/slideLayout" Target="../slideLayouts/slideLayout56.xml"/><Relationship Id="rId4" Type="http://schemas.openxmlformats.org/officeDocument/2006/relationships/slideLayout" Target="../slideLayouts/slideLayout50.xml"/><Relationship Id="rId9" Type="http://schemas.openxmlformats.org/officeDocument/2006/relationships/slideLayout" Target="../slideLayouts/slideLayout55.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5.xml"/><Relationship Id="rId3" Type="http://schemas.openxmlformats.org/officeDocument/2006/relationships/slideLayout" Target="../slideLayouts/slideLayout60.xml"/><Relationship Id="rId7" Type="http://schemas.openxmlformats.org/officeDocument/2006/relationships/slideLayout" Target="../slideLayouts/slideLayout64.xml"/><Relationship Id="rId12" Type="http://schemas.openxmlformats.org/officeDocument/2006/relationships/theme" Target="../theme/theme6.xml"/><Relationship Id="rId2" Type="http://schemas.openxmlformats.org/officeDocument/2006/relationships/slideLayout" Target="../slideLayouts/slideLayout59.xml"/><Relationship Id="rId1" Type="http://schemas.openxmlformats.org/officeDocument/2006/relationships/slideLayout" Target="../slideLayouts/slideLayout58.xml"/><Relationship Id="rId6" Type="http://schemas.openxmlformats.org/officeDocument/2006/relationships/slideLayout" Target="../slideLayouts/slideLayout63.xml"/><Relationship Id="rId11" Type="http://schemas.openxmlformats.org/officeDocument/2006/relationships/slideLayout" Target="../slideLayouts/slideLayout68.xml"/><Relationship Id="rId5" Type="http://schemas.openxmlformats.org/officeDocument/2006/relationships/slideLayout" Target="../slideLayouts/slideLayout62.xml"/><Relationship Id="rId10" Type="http://schemas.openxmlformats.org/officeDocument/2006/relationships/slideLayout" Target="../slideLayouts/slideLayout67.xml"/><Relationship Id="rId4" Type="http://schemas.openxmlformats.org/officeDocument/2006/relationships/slideLayout" Target="../slideLayouts/slideLayout61.xml"/><Relationship Id="rId9" Type="http://schemas.openxmlformats.org/officeDocument/2006/relationships/slideLayout" Target="../slideLayouts/slideLayout66.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6.xml"/><Relationship Id="rId3" Type="http://schemas.openxmlformats.org/officeDocument/2006/relationships/slideLayout" Target="../slideLayouts/slideLayout71.xml"/><Relationship Id="rId7" Type="http://schemas.openxmlformats.org/officeDocument/2006/relationships/slideLayout" Target="../slideLayouts/slideLayout75.xml"/><Relationship Id="rId12" Type="http://schemas.openxmlformats.org/officeDocument/2006/relationships/theme" Target="../theme/theme7.xml"/><Relationship Id="rId2" Type="http://schemas.openxmlformats.org/officeDocument/2006/relationships/slideLayout" Target="../slideLayouts/slideLayout70.xml"/><Relationship Id="rId1" Type="http://schemas.openxmlformats.org/officeDocument/2006/relationships/slideLayout" Target="../slideLayouts/slideLayout69.xml"/><Relationship Id="rId6" Type="http://schemas.openxmlformats.org/officeDocument/2006/relationships/slideLayout" Target="../slideLayouts/slideLayout74.xml"/><Relationship Id="rId11" Type="http://schemas.openxmlformats.org/officeDocument/2006/relationships/slideLayout" Target="../slideLayouts/slideLayout79.xml"/><Relationship Id="rId5" Type="http://schemas.openxmlformats.org/officeDocument/2006/relationships/slideLayout" Target="../slideLayouts/slideLayout73.xml"/><Relationship Id="rId10" Type="http://schemas.openxmlformats.org/officeDocument/2006/relationships/slideLayout" Target="../slideLayouts/slideLayout78.xml"/><Relationship Id="rId4" Type="http://schemas.openxmlformats.org/officeDocument/2006/relationships/slideLayout" Target="../slideLayouts/slideLayout72.xml"/><Relationship Id="rId9" Type="http://schemas.openxmlformats.org/officeDocument/2006/relationships/slideLayout" Target="../slideLayouts/slideLayout7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DA6E5BF-A00F-4F64-8A86-122D374B824E}" type="datetimeFigureOut">
              <a:rPr lang="zh-TW" altLang="en-US" smtClean="0"/>
              <a:pPr/>
              <a:t>2009/4/21</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55073B1-8170-4FDD-8C70-0CD8B247DCEF}" type="slidenum">
              <a:rPr lang="zh-TW" altLang="en-US" smtClean="0"/>
              <a:pPr/>
              <a:t>‹#›</a:t>
            </a:fld>
            <a:endParaRPr lang="zh-TW" alt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rtl="0"/>
            <a:fld id="{48BCE800-5C14-465F-8859-DFD9A3DCDFB8}" type="datetimeFigureOut">
              <a:rPr lang="zh-TW" altLang="en-US" kern="1200" smtClean="0">
                <a:solidFill>
                  <a:prstClr val="black">
                    <a:tint val="75000"/>
                  </a:prstClr>
                </a:solidFill>
                <a:latin typeface="Calibri"/>
                <a:ea typeface="新細明體"/>
                <a:cs typeface="+mn-cs"/>
              </a:rPr>
              <a:pPr rtl="0"/>
              <a:t>2009/4/21</a:t>
            </a:fld>
            <a:endParaRPr lang="zh-TW" altLang="en-US" kern="1200">
              <a:solidFill>
                <a:prstClr val="black">
                  <a:tint val="75000"/>
                </a:prstClr>
              </a:solidFill>
              <a:latin typeface="Calibri"/>
              <a:ea typeface="新細明體"/>
              <a:cs typeface="+mn-cs"/>
            </a:endParaRPr>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rtl="0"/>
            <a:endParaRPr lang="zh-TW" altLang="en-US" kern="1200">
              <a:solidFill>
                <a:prstClr val="black">
                  <a:tint val="75000"/>
                </a:prstClr>
              </a:solidFill>
              <a:latin typeface="Calibri"/>
              <a:ea typeface="新細明體"/>
              <a:cs typeface="+mn-cs"/>
            </a:endParaRPr>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rtl="0"/>
            <a:fld id="{6557C68D-5C60-4AEB-8147-79C5CD60B500}" type="slidenum">
              <a:rPr lang="zh-TW" altLang="en-US" kern="1200" smtClean="0">
                <a:solidFill>
                  <a:prstClr val="black">
                    <a:tint val="75000"/>
                  </a:prstClr>
                </a:solidFill>
                <a:latin typeface="Calibri"/>
                <a:ea typeface="新細明體"/>
                <a:cs typeface="+mn-cs"/>
              </a:rPr>
              <a:pPr rtl="0"/>
              <a:t>‹#›</a:t>
            </a:fld>
            <a:endParaRPr lang="zh-TW" altLang="en-US" kern="1200">
              <a:solidFill>
                <a:prstClr val="black">
                  <a:tint val="75000"/>
                </a:prstClr>
              </a:solidFill>
              <a:latin typeface="Calibri"/>
              <a:ea typeface="新細明體"/>
              <a:cs typeface="+mn-cs"/>
            </a:endParaRPr>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zh-TW" altLang="en-US" smtClean="0"/>
              <a:t>按一下以編輯母片標題樣式</a:t>
            </a:r>
          </a:p>
        </p:txBody>
      </p:sp>
      <p:sp>
        <p:nvSpPr>
          <p:cNvPr id="8195"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zh-TW" altLang="en-US" smtClean="0"/>
              <a:t>按一下以編輯母片</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400" b="0" smtClean="0"/>
            </a:lvl1pPr>
          </a:lstStyle>
          <a:p>
            <a:pPr rtl="0">
              <a:defRPr/>
            </a:pPr>
            <a:endParaRPr lang="en-US" altLang="zh-TW" kern="1200">
              <a:solidFill>
                <a:srgbClr val="000000"/>
              </a:solidFill>
              <a:latin typeface="Arial"/>
              <a:ea typeface="新細明體"/>
              <a:cs typeface="+mn-cs"/>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b="0" smtClean="0"/>
            </a:lvl1pPr>
          </a:lstStyle>
          <a:p>
            <a:pPr algn="l" rtl="0">
              <a:defRPr/>
            </a:pPr>
            <a:endParaRPr lang="en-US" altLang="zh-TW" kern="1200">
              <a:solidFill>
                <a:srgbClr val="000000"/>
              </a:solidFill>
              <a:latin typeface="Arial"/>
              <a:ea typeface="新細明體"/>
              <a:cs typeface="+mn-cs"/>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b="0" smtClean="0"/>
            </a:lvl1pPr>
          </a:lstStyle>
          <a:p>
            <a:pPr rtl="0">
              <a:defRPr/>
            </a:pPr>
            <a:fld id="{ECE4FD4F-305A-44C4-9C6B-CE9DBED8B76F}" type="slidenum">
              <a:rPr lang="en-US" altLang="zh-TW" kern="1200">
                <a:solidFill>
                  <a:srgbClr val="000000"/>
                </a:solidFill>
                <a:latin typeface="Arial"/>
                <a:ea typeface="新細明體"/>
                <a:cs typeface="+mn-cs"/>
              </a:rPr>
              <a:pPr rtl="0">
                <a:defRPr/>
              </a:pPr>
              <a:t>‹#›</a:t>
            </a:fld>
            <a:endParaRPr lang="en-US" altLang="zh-TW" kern="1200">
              <a:solidFill>
                <a:srgbClr val="000000"/>
              </a:solidFill>
              <a:latin typeface="Arial"/>
              <a:ea typeface="新細明體"/>
              <a:cs typeface="+mn-cs"/>
            </a:endParaRPr>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 id="2147483697" r:id="rId13"/>
  </p:sldLayoutIdLst>
  <p:txStyles>
    <p:title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Arial" pitchFamily="34" charset="0"/>
          <a:ea typeface="新細明體" pitchFamily="18" charset="-120"/>
        </a:defRPr>
      </a:lvl2pPr>
      <a:lvl3pPr algn="ctr" rtl="0" eaLnBrk="0" fontAlgn="base" hangingPunct="0">
        <a:spcBef>
          <a:spcPct val="0"/>
        </a:spcBef>
        <a:spcAft>
          <a:spcPct val="0"/>
        </a:spcAft>
        <a:defRPr kumimoji="1" sz="4400">
          <a:solidFill>
            <a:schemeClr val="tx2"/>
          </a:solidFill>
          <a:latin typeface="Arial" pitchFamily="34" charset="0"/>
          <a:ea typeface="新細明體" pitchFamily="18" charset="-120"/>
        </a:defRPr>
      </a:lvl3pPr>
      <a:lvl4pPr algn="ctr" rtl="0" eaLnBrk="0" fontAlgn="base" hangingPunct="0">
        <a:spcBef>
          <a:spcPct val="0"/>
        </a:spcBef>
        <a:spcAft>
          <a:spcPct val="0"/>
        </a:spcAft>
        <a:defRPr kumimoji="1" sz="4400">
          <a:solidFill>
            <a:schemeClr val="tx2"/>
          </a:solidFill>
          <a:latin typeface="Arial" pitchFamily="34" charset="0"/>
          <a:ea typeface="新細明體" pitchFamily="18" charset="-120"/>
        </a:defRPr>
      </a:lvl4pPr>
      <a:lvl5pPr algn="ctr" rtl="0" eaLnBrk="0" fontAlgn="base" hangingPunct="0">
        <a:spcBef>
          <a:spcPct val="0"/>
        </a:spcBef>
        <a:spcAft>
          <a:spcPct val="0"/>
        </a:spcAft>
        <a:defRPr kumimoji="1" sz="4400">
          <a:solidFill>
            <a:schemeClr val="tx2"/>
          </a:solidFill>
          <a:latin typeface="Arial" pitchFamily="34" charset="0"/>
          <a:ea typeface="新細明體" pitchFamily="18" charset="-120"/>
        </a:defRPr>
      </a:lvl5pPr>
      <a:lvl6pPr marL="457200" algn="ctr" rtl="0" fontAlgn="base">
        <a:spcBef>
          <a:spcPct val="0"/>
        </a:spcBef>
        <a:spcAft>
          <a:spcPct val="0"/>
        </a:spcAft>
        <a:defRPr kumimoji="1" sz="4400">
          <a:solidFill>
            <a:schemeClr val="tx2"/>
          </a:solidFill>
          <a:latin typeface="Arial" pitchFamily="34" charset="0"/>
          <a:ea typeface="新細明體" pitchFamily="18" charset="-120"/>
        </a:defRPr>
      </a:lvl6pPr>
      <a:lvl7pPr marL="914400" algn="ctr" rtl="0" fontAlgn="base">
        <a:spcBef>
          <a:spcPct val="0"/>
        </a:spcBef>
        <a:spcAft>
          <a:spcPct val="0"/>
        </a:spcAft>
        <a:defRPr kumimoji="1" sz="4400">
          <a:solidFill>
            <a:schemeClr val="tx2"/>
          </a:solidFill>
          <a:latin typeface="Arial" pitchFamily="34" charset="0"/>
          <a:ea typeface="新細明體" pitchFamily="18" charset="-120"/>
        </a:defRPr>
      </a:lvl7pPr>
      <a:lvl8pPr marL="1371600" algn="ctr" rtl="0" fontAlgn="base">
        <a:spcBef>
          <a:spcPct val="0"/>
        </a:spcBef>
        <a:spcAft>
          <a:spcPct val="0"/>
        </a:spcAft>
        <a:defRPr kumimoji="1" sz="4400">
          <a:solidFill>
            <a:schemeClr val="tx2"/>
          </a:solidFill>
          <a:latin typeface="Arial" pitchFamily="34" charset="0"/>
          <a:ea typeface="新細明體" pitchFamily="18" charset="-120"/>
        </a:defRPr>
      </a:lvl8pPr>
      <a:lvl9pPr marL="1828800" algn="ctr" rtl="0" fontAlgn="base">
        <a:spcBef>
          <a:spcPct val="0"/>
        </a:spcBef>
        <a:spcAft>
          <a:spcPct val="0"/>
        </a:spcAft>
        <a:defRPr kumimoji="1" sz="4400">
          <a:solidFill>
            <a:schemeClr val="tx2"/>
          </a:solidFill>
          <a:latin typeface="Arial" pitchFamily="34" charset="0"/>
          <a:ea typeface="新細明體" pitchFamily="18" charset="-120"/>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rtl="0"/>
            <a:fld id="{48BCE800-5C14-465F-8859-DFD9A3DCDFB8}" type="datetimeFigureOut">
              <a:rPr lang="zh-TW" altLang="en-US" kern="1200" smtClean="0">
                <a:solidFill>
                  <a:prstClr val="black">
                    <a:tint val="75000"/>
                  </a:prstClr>
                </a:solidFill>
                <a:latin typeface="Calibri"/>
                <a:ea typeface="新細明體"/>
                <a:cs typeface="+mn-cs"/>
              </a:rPr>
              <a:pPr rtl="0"/>
              <a:t>2009/4/21</a:t>
            </a:fld>
            <a:endParaRPr lang="zh-TW" altLang="en-US" kern="1200">
              <a:solidFill>
                <a:prstClr val="black">
                  <a:tint val="75000"/>
                </a:prstClr>
              </a:solidFill>
              <a:latin typeface="Calibri"/>
              <a:ea typeface="新細明體"/>
              <a:cs typeface="+mn-cs"/>
            </a:endParaRPr>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rtl="0"/>
            <a:endParaRPr lang="zh-TW" altLang="en-US" kern="1200">
              <a:solidFill>
                <a:prstClr val="black">
                  <a:tint val="75000"/>
                </a:prstClr>
              </a:solidFill>
              <a:latin typeface="Calibri"/>
              <a:ea typeface="新細明體"/>
              <a:cs typeface="+mn-cs"/>
            </a:endParaRPr>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rtl="0"/>
            <a:fld id="{6557C68D-5C60-4AEB-8147-79C5CD60B500}" type="slidenum">
              <a:rPr lang="zh-TW" altLang="en-US" kern="1200" smtClean="0">
                <a:solidFill>
                  <a:prstClr val="black">
                    <a:tint val="75000"/>
                  </a:prstClr>
                </a:solidFill>
                <a:latin typeface="Calibri"/>
                <a:ea typeface="新細明體"/>
                <a:cs typeface="+mn-cs"/>
              </a:rPr>
              <a:pPr rtl="0"/>
              <a:t>‹#›</a:t>
            </a:fld>
            <a:endParaRPr lang="zh-TW" altLang="en-US" kern="1200">
              <a:solidFill>
                <a:prstClr val="black">
                  <a:tint val="75000"/>
                </a:prstClr>
              </a:solidFill>
              <a:latin typeface="Calibri"/>
              <a:ea typeface="新細明體"/>
              <a:cs typeface="+mn-cs"/>
            </a:endParaRPr>
          </a:p>
        </p:txBody>
      </p:sp>
    </p:spTree>
  </p:cSld>
  <p:clrMap bg1="lt1" tx1="dk1" bg2="lt2" tx2="dk2" accent1="accent1" accent2="accent2" accent3="accent3" accent4="accent4" accent5="accent5" accent6="accent6" hlink="hlink" folHlink="folHlink"/>
  <p:sldLayoutIdLst>
    <p:sldLayoutId id="2147483699" r:id="rId1"/>
    <p:sldLayoutId id="2147483700"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rtl="0"/>
            <a:fld id="{48BCE800-5C14-465F-8859-DFD9A3DCDFB8}" type="datetimeFigureOut">
              <a:rPr lang="zh-TW" altLang="en-US" kern="1200" smtClean="0">
                <a:solidFill>
                  <a:prstClr val="black">
                    <a:tint val="75000"/>
                  </a:prstClr>
                </a:solidFill>
                <a:latin typeface="Calibri"/>
                <a:ea typeface="新細明體"/>
                <a:cs typeface="+mn-cs"/>
              </a:rPr>
              <a:pPr rtl="0"/>
              <a:t>2009/4/21</a:t>
            </a:fld>
            <a:endParaRPr lang="zh-TW" altLang="en-US" kern="1200">
              <a:solidFill>
                <a:prstClr val="black">
                  <a:tint val="75000"/>
                </a:prstClr>
              </a:solidFill>
              <a:latin typeface="Calibri"/>
              <a:ea typeface="新細明體"/>
              <a:cs typeface="+mn-cs"/>
            </a:endParaRPr>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rtl="0"/>
            <a:endParaRPr lang="zh-TW" altLang="en-US" kern="1200">
              <a:solidFill>
                <a:prstClr val="black">
                  <a:tint val="75000"/>
                </a:prstClr>
              </a:solidFill>
              <a:latin typeface="Calibri"/>
              <a:ea typeface="新細明體"/>
              <a:cs typeface="+mn-cs"/>
            </a:endParaRPr>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rtl="0"/>
            <a:fld id="{6557C68D-5C60-4AEB-8147-79C5CD60B500}" type="slidenum">
              <a:rPr lang="zh-TW" altLang="en-US" kern="1200" smtClean="0">
                <a:solidFill>
                  <a:prstClr val="black">
                    <a:tint val="75000"/>
                  </a:prstClr>
                </a:solidFill>
                <a:latin typeface="Calibri"/>
                <a:ea typeface="新細明體"/>
                <a:cs typeface="+mn-cs"/>
              </a:rPr>
              <a:pPr rtl="0"/>
              <a:t>‹#›</a:t>
            </a:fld>
            <a:endParaRPr lang="zh-TW" altLang="en-US" kern="1200">
              <a:solidFill>
                <a:prstClr val="black">
                  <a:tint val="75000"/>
                </a:prstClr>
              </a:solidFill>
              <a:latin typeface="Calibri"/>
              <a:ea typeface="新細明體"/>
              <a:cs typeface="+mn-cs"/>
            </a:endParaRPr>
          </a:p>
        </p:txBody>
      </p:sp>
    </p:spTree>
  </p:cSld>
  <p:clrMap bg1="lt1" tx1="dk1" bg2="lt2" tx2="dk2" accent1="accent1" accent2="accent2" accent3="accent3" accent4="accent4" accent5="accent5" accent6="accent6" hlink="hlink" folHlink="folHlink"/>
  <p:sldLayoutIdLst>
    <p:sldLayoutId id="2147483711" r:id="rId1"/>
    <p:sldLayoutId id="2147483712" r:id="rId2"/>
    <p:sldLayoutId id="2147483713" r:id="rId3"/>
    <p:sldLayoutId id="2147483714" r:id="rId4"/>
    <p:sldLayoutId id="2147483715" r:id="rId5"/>
    <p:sldLayoutId id="2147483716" r:id="rId6"/>
    <p:sldLayoutId id="2147483717" r:id="rId7"/>
    <p:sldLayoutId id="2147483718" r:id="rId8"/>
    <p:sldLayoutId id="2147483719" r:id="rId9"/>
    <p:sldLayoutId id="2147483720" r:id="rId10"/>
    <p:sldLayoutId id="214748372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rtl="0"/>
            <a:fld id="{48BCE800-5C14-465F-8859-DFD9A3DCDFB8}" type="datetimeFigureOut">
              <a:rPr lang="zh-TW" altLang="en-US" kern="1200" smtClean="0">
                <a:solidFill>
                  <a:prstClr val="black">
                    <a:tint val="75000"/>
                  </a:prstClr>
                </a:solidFill>
                <a:latin typeface="Calibri"/>
                <a:ea typeface="新細明體"/>
                <a:cs typeface="+mn-cs"/>
              </a:rPr>
              <a:pPr rtl="0"/>
              <a:t>2009/4/21</a:t>
            </a:fld>
            <a:endParaRPr lang="zh-TW" altLang="en-US" kern="1200">
              <a:solidFill>
                <a:prstClr val="black">
                  <a:tint val="75000"/>
                </a:prstClr>
              </a:solidFill>
              <a:latin typeface="Calibri"/>
              <a:ea typeface="新細明體"/>
              <a:cs typeface="+mn-cs"/>
            </a:endParaRPr>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rtl="0"/>
            <a:endParaRPr lang="zh-TW" altLang="en-US" kern="1200">
              <a:solidFill>
                <a:prstClr val="black">
                  <a:tint val="75000"/>
                </a:prstClr>
              </a:solidFill>
              <a:latin typeface="Calibri"/>
              <a:ea typeface="新細明體"/>
              <a:cs typeface="+mn-cs"/>
            </a:endParaRPr>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rtl="0"/>
            <a:fld id="{6557C68D-5C60-4AEB-8147-79C5CD60B500}" type="slidenum">
              <a:rPr lang="zh-TW" altLang="en-US" kern="1200" smtClean="0">
                <a:solidFill>
                  <a:prstClr val="black">
                    <a:tint val="75000"/>
                  </a:prstClr>
                </a:solidFill>
                <a:latin typeface="Calibri"/>
                <a:ea typeface="新細明體"/>
                <a:cs typeface="+mn-cs"/>
              </a:rPr>
              <a:pPr rtl="0"/>
              <a:t>‹#›</a:t>
            </a:fld>
            <a:endParaRPr lang="zh-TW" altLang="en-US" kern="1200">
              <a:solidFill>
                <a:prstClr val="black">
                  <a:tint val="75000"/>
                </a:prstClr>
              </a:solidFill>
              <a:latin typeface="Calibri"/>
              <a:ea typeface="新細明體"/>
              <a:cs typeface="+mn-cs"/>
            </a:endParaRPr>
          </a:p>
        </p:txBody>
      </p:sp>
    </p:spTree>
  </p:cSld>
  <p:clrMap bg1="lt1" tx1="dk1" bg2="lt2" tx2="dk2" accent1="accent1" accent2="accent2" accent3="accent3" accent4="accent4" accent5="accent5" accent6="accent6" hlink="hlink" folHlink="folHlink"/>
  <p:sldLayoutIdLst>
    <p:sldLayoutId id="2147483723" r:id="rId1"/>
    <p:sldLayoutId id="2147483724" r:id="rId2"/>
    <p:sldLayoutId id="2147483725" r:id="rId3"/>
    <p:sldLayoutId id="2147483726" r:id="rId4"/>
    <p:sldLayoutId id="2147483727" r:id="rId5"/>
    <p:sldLayoutId id="2147483728" r:id="rId6"/>
    <p:sldLayoutId id="2147483729" r:id="rId7"/>
    <p:sldLayoutId id="2147483730" r:id="rId8"/>
    <p:sldLayoutId id="2147483731" r:id="rId9"/>
    <p:sldLayoutId id="2147483732" r:id="rId10"/>
    <p:sldLayoutId id="214748373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rtl="0"/>
            <a:fld id="{48BCE800-5C14-465F-8859-DFD9A3DCDFB8}" type="datetimeFigureOut">
              <a:rPr lang="zh-TW" altLang="en-US" kern="1200" smtClean="0">
                <a:solidFill>
                  <a:prstClr val="black">
                    <a:tint val="75000"/>
                  </a:prstClr>
                </a:solidFill>
                <a:latin typeface="Calibri"/>
                <a:ea typeface="新細明體"/>
                <a:cs typeface="+mn-cs"/>
              </a:rPr>
              <a:pPr rtl="0"/>
              <a:t>2009/4/21</a:t>
            </a:fld>
            <a:endParaRPr lang="zh-TW" altLang="en-US" kern="1200">
              <a:solidFill>
                <a:prstClr val="black">
                  <a:tint val="75000"/>
                </a:prstClr>
              </a:solidFill>
              <a:latin typeface="Calibri"/>
              <a:ea typeface="新細明體"/>
              <a:cs typeface="+mn-cs"/>
            </a:endParaRPr>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rtl="0"/>
            <a:endParaRPr lang="zh-TW" altLang="en-US" kern="1200">
              <a:solidFill>
                <a:prstClr val="black">
                  <a:tint val="75000"/>
                </a:prstClr>
              </a:solidFill>
              <a:latin typeface="Calibri"/>
              <a:ea typeface="新細明體"/>
              <a:cs typeface="+mn-cs"/>
            </a:endParaRPr>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rtl="0"/>
            <a:fld id="{6557C68D-5C60-4AEB-8147-79C5CD60B500}" type="slidenum">
              <a:rPr lang="zh-TW" altLang="en-US" kern="1200" smtClean="0">
                <a:solidFill>
                  <a:prstClr val="black">
                    <a:tint val="75000"/>
                  </a:prstClr>
                </a:solidFill>
                <a:latin typeface="Calibri"/>
                <a:ea typeface="新細明體"/>
                <a:cs typeface="+mn-cs"/>
              </a:rPr>
              <a:pPr rtl="0"/>
              <a:t>‹#›</a:t>
            </a:fld>
            <a:endParaRPr lang="zh-TW" altLang="en-US" kern="1200">
              <a:solidFill>
                <a:prstClr val="black">
                  <a:tint val="75000"/>
                </a:prstClr>
              </a:solidFill>
              <a:latin typeface="Calibri"/>
              <a:ea typeface="新細明體"/>
              <a:cs typeface="+mn-cs"/>
            </a:endParaRPr>
          </a:p>
        </p:txBody>
      </p:sp>
    </p:spTree>
  </p:cSld>
  <p:clrMap bg1="lt1" tx1="dk1" bg2="lt2" tx2="dk2" accent1="accent1" accent2="accent2" accent3="accent3" accent4="accent4" accent5="accent5" accent6="accent6" hlink="hlink" folHlink="folHlink"/>
  <p:sldLayoutIdLst>
    <p:sldLayoutId id="2147483735" r:id="rId1"/>
    <p:sldLayoutId id="2147483736" r:id="rId2"/>
    <p:sldLayoutId id="2147483737" r:id="rId3"/>
    <p:sldLayoutId id="2147483738" r:id="rId4"/>
    <p:sldLayoutId id="2147483739" r:id="rId5"/>
    <p:sldLayoutId id="2147483740" r:id="rId6"/>
    <p:sldLayoutId id="2147483741" r:id="rId7"/>
    <p:sldLayoutId id="2147483742" r:id="rId8"/>
    <p:sldLayoutId id="2147483743" r:id="rId9"/>
    <p:sldLayoutId id="2147483744" r:id="rId10"/>
    <p:sldLayoutId id="2147483745"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18.xml"/><Relationship Id="rId5" Type="http://schemas.openxmlformats.org/officeDocument/2006/relationships/image" Target="../media/image4.jpeg"/><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7.gif"/></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9.gif"/></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9.xml"/><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3.png"/><Relationship Id="rId7" Type="http://schemas.openxmlformats.org/officeDocument/2006/relationships/image" Target="../media/image17.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15.png"/><Relationship Id="rId10" Type="http://schemas.openxmlformats.org/officeDocument/2006/relationships/image" Target="../media/image20.png"/><Relationship Id="rId4" Type="http://schemas.openxmlformats.org/officeDocument/2006/relationships/image" Target="../media/image14.png"/><Relationship Id="rId9" Type="http://schemas.openxmlformats.org/officeDocument/2006/relationships/image" Target="../media/image19.png"/></Relationships>
</file>

<file path=ppt/slides/_rels/slide1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1.xml"/><Relationship Id="rId1" Type="http://schemas.openxmlformats.org/officeDocument/2006/relationships/slideLayout" Target="../slideLayouts/slideLayout42.xml"/><Relationship Id="rId5" Type="http://schemas.openxmlformats.org/officeDocument/2006/relationships/image" Target="../media/image23.png"/><Relationship Id="rId4" Type="http://schemas.openxmlformats.org/officeDocument/2006/relationships/image" Target="../media/image22.png"/></Relationships>
</file>

<file path=ppt/slides/_rels/slide1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2.xml"/><Relationship Id="rId1" Type="http://schemas.openxmlformats.org/officeDocument/2006/relationships/slideLayout" Target="../slideLayouts/slideLayout42.xml"/><Relationship Id="rId4" Type="http://schemas.openxmlformats.org/officeDocument/2006/relationships/image" Target="../media/image25.png"/></Relationships>
</file>

<file path=ppt/slides/_rels/slide1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3.xml"/><Relationship Id="rId1" Type="http://schemas.openxmlformats.org/officeDocument/2006/relationships/slideLayout" Target="../slideLayouts/slideLayout42.xml"/></Relationships>
</file>

<file path=ppt/slides/_rels/slide1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4.xml"/><Relationship Id="rId1" Type="http://schemas.openxmlformats.org/officeDocument/2006/relationships/slideLayout" Target="../slideLayouts/slideLayout42.xml"/></Relationships>
</file>

<file path=ppt/slides/_rels/slide1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5.xml"/><Relationship Id="rId1" Type="http://schemas.openxmlformats.org/officeDocument/2006/relationships/slideLayout" Target="../slideLayouts/slideLayout42.xml"/></Relationships>
</file>

<file path=ppt/slides/_rels/slide16.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8" Type="http://schemas.openxmlformats.org/officeDocument/2006/relationships/image" Target="../media/image36.gif"/><Relationship Id="rId3" Type="http://schemas.openxmlformats.org/officeDocument/2006/relationships/image" Target="../media/image31.jpeg"/><Relationship Id="rId7" Type="http://schemas.openxmlformats.org/officeDocument/2006/relationships/image" Target="../media/image35.jpe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34.jpeg"/><Relationship Id="rId5" Type="http://schemas.openxmlformats.org/officeDocument/2006/relationships/image" Target="../media/image33.gif"/><Relationship Id="rId4" Type="http://schemas.openxmlformats.org/officeDocument/2006/relationships/image" Target="../media/image32.jpeg"/><Relationship Id="rId9" Type="http://schemas.openxmlformats.org/officeDocument/2006/relationships/image" Target="../media/image37.jpeg"/></Relationships>
</file>

<file path=ppt/slides/_rels/slide19.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20.xml"/><Relationship Id="rId1" Type="http://schemas.openxmlformats.org/officeDocument/2006/relationships/slideLayout" Target="../slideLayouts/slideLayout7.xml"/><Relationship Id="rId4" Type="http://schemas.openxmlformats.org/officeDocument/2006/relationships/image" Target="../media/image40.png"/></Relationships>
</file>

<file path=ppt/slides/_rels/slide21.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8" Type="http://schemas.openxmlformats.org/officeDocument/2006/relationships/image" Target="../media/image47.png"/><Relationship Id="rId3" Type="http://schemas.openxmlformats.org/officeDocument/2006/relationships/image" Target="../media/image42.jpeg"/><Relationship Id="rId7" Type="http://schemas.openxmlformats.org/officeDocument/2006/relationships/image" Target="../media/image46.jpeg"/><Relationship Id="rId12" Type="http://schemas.openxmlformats.org/officeDocument/2006/relationships/image" Target="../media/image51.png"/><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45.png"/><Relationship Id="rId11" Type="http://schemas.openxmlformats.org/officeDocument/2006/relationships/image" Target="../media/image50.png"/><Relationship Id="rId5" Type="http://schemas.openxmlformats.org/officeDocument/2006/relationships/image" Target="../media/image44.png"/><Relationship Id="rId10" Type="http://schemas.openxmlformats.org/officeDocument/2006/relationships/image" Target="../media/image49.png"/><Relationship Id="rId4" Type="http://schemas.openxmlformats.org/officeDocument/2006/relationships/image" Target="../media/image43.png"/><Relationship Id="rId9" Type="http://schemas.openxmlformats.org/officeDocument/2006/relationships/image" Target="../media/image48.jpeg"/></Relationships>
</file>

<file path=ppt/slides/_rels/slide23.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notesSlide" Target="../notesSlides/notesSlide24.xml"/><Relationship Id="rId1" Type="http://schemas.openxmlformats.org/officeDocument/2006/relationships/slideLayout" Target="../slideLayouts/slideLayout7.xml"/><Relationship Id="rId4" Type="http://schemas.openxmlformats.org/officeDocument/2006/relationships/image" Target="../media/image54.png"/></Relationships>
</file>

<file path=ppt/slides/_rels/slide25.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notesSlide" Target="../notesSlides/notesSlide25.xml"/><Relationship Id="rId1" Type="http://schemas.openxmlformats.org/officeDocument/2006/relationships/slideLayout" Target="../slideLayouts/slideLayout7.xml"/><Relationship Id="rId5" Type="http://schemas.openxmlformats.org/officeDocument/2006/relationships/image" Target="../media/image57.png"/><Relationship Id="rId4" Type="http://schemas.openxmlformats.org/officeDocument/2006/relationships/image" Target="../media/image56.png"/></Relationships>
</file>

<file path=ppt/slides/_rels/slide26.xml.rels><?xml version="1.0" encoding="UTF-8" standalone="yes"?>
<Relationships xmlns="http://schemas.openxmlformats.org/package/2006/relationships"><Relationship Id="rId8" Type="http://schemas.openxmlformats.org/officeDocument/2006/relationships/image" Target="../media/image63.jpeg"/><Relationship Id="rId3" Type="http://schemas.openxmlformats.org/officeDocument/2006/relationships/image" Target="../media/image58.jpeg"/><Relationship Id="rId7" Type="http://schemas.openxmlformats.org/officeDocument/2006/relationships/image" Target="../media/image62.jpeg"/><Relationship Id="rId2" Type="http://schemas.openxmlformats.org/officeDocument/2006/relationships/notesSlide" Target="../notesSlides/notesSlide26.xml"/><Relationship Id="rId1" Type="http://schemas.openxmlformats.org/officeDocument/2006/relationships/slideLayout" Target="../slideLayouts/slideLayout28.xml"/><Relationship Id="rId6" Type="http://schemas.openxmlformats.org/officeDocument/2006/relationships/image" Target="../media/image61.jpeg"/><Relationship Id="rId11" Type="http://schemas.openxmlformats.org/officeDocument/2006/relationships/image" Target="../media/image66.jpeg"/><Relationship Id="rId5" Type="http://schemas.openxmlformats.org/officeDocument/2006/relationships/image" Target="../media/image60.jpeg"/><Relationship Id="rId10" Type="http://schemas.openxmlformats.org/officeDocument/2006/relationships/image" Target="../media/image65.jpeg"/><Relationship Id="rId4" Type="http://schemas.openxmlformats.org/officeDocument/2006/relationships/image" Target="../media/image59.jpeg"/><Relationship Id="rId9" Type="http://schemas.openxmlformats.org/officeDocument/2006/relationships/image" Target="../media/image64.jpeg"/></Relationships>
</file>

<file path=ppt/slides/_rels/slide27.xml.rels><?xml version="1.0" encoding="UTF-8" standalone="yes"?>
<Relationships xmlns="http://schemas.openxmlformats.org/package/2006/relationships"><Relationship Id="rId3" Type="http://schemas.openxmlformats.org/officeDocument/2006/relationships/image" Target="../media/image67.emf"/><Relationship Id="rId7" Type="http://schemas.openxmlformats.org/officeDocument/2006/relationships/image" Target="../media/image71.jpeg"/><Relationship Id="rId2" Type="http://schemas.openxmlformats.org/officeDocument/2006/relationships/notesSlide" Target="../notesSlides/notesSlide27.xml"/><Relationship Id="rId1" Type="http://schemas.openxmlformats.org/officeDocument/2006/relationships/slideLayout" Target="../slideLayouts/slideLayout7.xml"/><Relationship Id="rId6" Type="http://schemas.openxmlformats.org/officeDocument/2006/relationships/image" Target="../media/image70.emf"/><Relationship Id="rId5" Type="http://schemas.openxmlformats.org/officeDocument/2006/relationships/image" Target="../media/image69.jpeg"/><Relationship Id="rId4" Type="http://schemas.openxmlformats.org/officeDocument/2006/relationships/image" Target="../media/image68.emf"/></Relationships>
</file>

<file path=ppt/slides/_rels/slide28.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notesSlide" Target="../notesSlides/notesSlide28.xml"/><Relationship Id="rId1" Type="http://schemas.openxmlformats.org/officeDocument/2006/relationships/slideLayout" Target="../slideLayouts/slideLayout64.xml"/></Relationships>
</file>

<file path=ppt/slides/_rels/slide29.xml.rels><?xml version="1.0" encoding="UTF-8" standalone="yes"?>
<Relationships xmlns="http://schemas.openxmlformats.org/package/2006/relationships"><Relationship Id="rId3" Type="http://schemas.openxmlformats.org/officeDocument/2006/relationships/image" Target="../media/image73.jpe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74.jpeg"/><Relationship Id="rId2" Type="http://schemas.openxmlformats.org/officeDocument/2006/relationships/notesSlide" Target="../notesSlides/notesSlide30.xml"/><Relationship Id="rId1" Type="http://schemas.openxmlformats.org/officeDocument/2006/relationships/slideLayout" Target="../slideLayouts/slideLayout53.xml"/><Relationship Id="rId4" Type="http://schemas.openxmlformats.org/officeDocument/2006/relationships/image" Target="../media/image75.png"/></Relationships>
</file>

<file path=ppt/slides/_rels/slide31.xml.rels><?xml version="1.0" encoding="UTF-8" standalone="yes"?>
<Relationships xmlns="http://schemas.openxmlformats.org/package/2006/relationships"><Relationship Id="rId3" Type="http://schemas.openxmlformats.org/officeDocument/2006/relationships/image" Target="../media/image76.gif"/><Relationship Id="rId2" Type="http://schemas.openxmlformats.org/officeDocument/2006/relationships/notesSlide" Target="../notesSlides/notesSlide31.xml"/><Relationship Id="rId1" Type="http://schemas.openxmlformats.org/officeDocument/2006/relationships/slideLayout" Target="../slideLayouts/slideLayout7.xml"/><Relationship Id="rId4" Type="http://schemas.openxmlformats.org/officeDocument/2006/relationships/image" Target="../media/image77.png"/></Relationships>
</file>

<file path=ppt/slides/_rels/slide32.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notesSlide" Target="../notesSlides/notesSlide32.xml"/><Relationship Id="rId1" Type="http://schemas.openxmlformats.org/officeDocument/2006/relationships/slideLayout" Target="../slideLayouts/slideLayout7.xml"/><Relationship Id="rId5" Type="http://schemas.openxmlformats.org/officeDocument/2006/relationships/image" Target="../media/image57.png"/><Relationship Id="rId4" Type="http://schemas.openxmlformats.org/officeDocument/2006/relationships/image" Target="../media/image56.png"/></Relationships>
</file>

<file path=ppt/slides/_rels/slide33.xml.rels><?xml version="1.0" encoding="UTF-8" standalone="yes"?>
<Relationships xmlns="http://schemas.openxmlformats.org/package/2006/relationships"><Relationship Id="rId3" Type="http://schemas.openxmlformats.org/officeDocument/2006/relationships/image" Target="../media/image78.gif"/><Relationship Id="rId2" Type="http://schemas.openxmlformats.org/officeDocument/2006/relationships/notesSlide" Target="../notesSlides/notesSlide33.xml"/><Relationship Id="rId1" Type="http://schemas.openxmlformats.org/officeDocument/2006/relationships/slideLayout" Target="../slideLayouts/slideLayout7.xml"/><Relationship Id="rId5" Type="http://schemas.openxmlformats.org/officeDocument/2006/relationships/image" Target="../media/image80.jpeg"/><Relationship Id="rId4" Type="http://schemas.openxmlformats.org/officeDocument/2006/relationships/image" Target="../media/image79.gif"/></Relationships>
</file>

<file path=ppt/slides/_rels/slide34.xml.rels><?xml version="1.0" encoding="UTF-8" standalone="yes"?>
<Relationships xmlns="http://schemas.openxmlformats.org/package/2006/relationships"><Relationship Id="rId3" Type="http://schemas.openxmlformats.org/officeDocument/2006/relationships/image" Target="../media/image81.jpeg"/><Relationship Id="rId2" Type="http://schemas.openxmlformats.org/officeDocument/2006/relationships/notesSlide" Target="../notesSlides/notesSlide34.xml"/><Relationship Id="rId1" Type="http://schemas.openxmlformats.org/officeDocument/2006/relationships/slideLayout" Target="../slideLayouts/slideLayout7.xml"/><Relationship Id="rId4" Type="http://schemas.openxmlformats.org/officeDocument/2006/relationships/image" Target="../media/image82.gif"/></Relationships>
</file>

<file path=ppt/slides/_rels/slide35.xml.rels><?xml version="1.0" encoding="UTF-8" standalone="yes"?>
<Relationships xmlns="http://schemas.openxmlformats.org/package/2006/relationships"><Relationship Id="rId3" Type="http://schemas.openxmlformats.org/officeDocument/2006/relationships/image" Target="../media/image83.jpeg"/><Relationship Id="rId2" Type="http://schemas.openxmlformats.org/officeDocument/2006/relationships/notesSlide" Target="../notesSlides/notesSlide35.xml"/><Relationship Id="rId1" Type="http://schemas.openxmlformats.org/officeDocument/2006/relationships/slideLayout" Target="../slideLayouts/slideLayout7.xml"/><Relationship Id="rId4" Type="http://schemas.openxmlformats.org/officeDocument/2006/relationships/image" Target="../media/image84.jpeg"/></Relationships>
</file>

<file path=ppt/slides/_rels/slide36.xml.rels><?xml version="1.0" encoding="UTF-8" standalone="yes"?>
<Relationships xmlns="http://schemas.openxmlformats.org/package/2006/relationships"><Relationship Id="rId3" Type="http://schemas.openxmlformats.org/officeDocument/2006/relationships/image" Target="../media/image85.png"/><Relationship Id="rId2" Type="http://schemas.openxmlformats.org/officeDocument/2006/relationships/notesSlide" Target="../notesSlides/notesSlide36.xml"/><Relationship Id="rId1" Type="http://schemas.openxmlformats.org/officeDocument/2006/relationships/slideLayout" Target="../slideLayouts/slideLayout7.xml"/><Relationship Id="rId4" Type="http://schemas.openxmlformats.org/officeDocument/2006/relationships/image" Target="../media/image86.png"/></Relationships>
</file>

<file path=ppt/slides/_rels/slide37.xml.rels><?xml version="1.0" encoding="UTF-8" standalone="yes"?>
<Relationships xmlns="http://schemas.openxmlformats.org/package/2006/relationships"><Relationship Id="rId3" Type="http://schemas.openxmlformats.org/officeDocument/2006/relationships/image" Target="../media/image87.jpeg"/><Relationship Id="rId2" Type="http://schemas.openxmlformats.org/officeDocument/2006/relationships/notesSlide" Target="../notesSlides/notesSlide37.xml"/><Relationship Id="rId1" Type="http://schemas.openxmlformats.org/officeDocument/2006/relationships/slideLayout" Target="../slideLayouts/slideLayout7.xml"/><Relationship Id="rId5" Type="http://schemas.openxmlformats.org/officeDocument/2006/relationships/image" Target="../media/image89.gif"/><Relationship Id="rId4" Type="http://schemas.openxmlformats.org/officeDocument/2006/relationships/image" Target="../media/image88.jpeg"/></Relationships>
</file>

<file path=ppt/slides/_rels/slide38.xml.rels><?xml version="1.0" encoding="UTF-8" standalone="yes"?>
<Relationships xmlns="http://schemas.openxmlformats.org/package/2006/relationships"><Relationship Id="rId3" Type="http://schemas.openxmlformats.org/officeDocument/2006/relationships/image" Target="../media/image90.jpeg"/><Relationship Id="rId2" Type="http://schemas.openxmlformats.org/officeDocument/2006/relationships/notesSlide" Target="../notesSlides/notesSlide38.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91.png"/><Relationship Id="rId2" Type="http://schemas.openxmlformats.org/officeDocument/2006/relationships/notesSlide" Target="../notesSlides/notesSlide39.xml"/><Relationship Id="rId1" Type="http://schemas.openxmlformats.org/officeDocument/2006/relationships/slideLayout" Target="../slideLayouts/slideLayout7.xml"/><Relationship Id="rId5" Type="http://schemas.openxmlformats.org/officeDocument/2006/relationships/image" Target="../media/image93.png"/><Relationship Id="rId4" Type="http://schemas.openxmlformats.org/officeDocument/2006/relationships/image" Target="../media/image92.png"/></Relationships>
</file>

<file path=ppt/slides/_rels/slide40.xml.rels><?xml version="1.0" encoding="UTF-8" standalone="yes"?>
<Relationships xmlns="http://schemas.openxmlformats.org/package/2006/relationships"><Relationship Id="rId3" Type="http://schemas.openxmlformats.org/officeDocument/2006/relationships/image" Target="../media/image94.jpeg"/><Relationship Id="rId2" Type="http://schemas.openxmlformats.org/officeDocument/2006/relationships/notesSlide" Target="../notesSlides/notesSlide40.xml"/><Relationship Id="rId1" Type="http://schemas.openxmlformats.org/officeDocument/2006/relationships/slideLayout" Target="../slideLayouts/slideLayout7.xml"/><Relationship Id="rId6" Type="http://schemas.openxmlformats.org/officeDocument/2006/relationships/image" Target="../media/image97.png"/><Relationship Id="rId5" Type="http://schemas.openxmlformats.org/officeDocument/2006/relationships/image" Target="../media/image96.jpeg"/><Relationship Id="rId4" Type="http://schemas.openxmlformats.org/officeDocument/2006/relationships/image" Target="../media/image95.jpeg"/></Relationships>
</file>

<file path=ppt/slides/_rels/slide41.xml.rels><?xml version="1.0" encoding="UTF-8" standalone="yes"?>
<Relationships xmlns="http://schemas.openxmlformats.org/package/2006/relationships"><Relationship Id="rId8" Type="http://schemas.openxmlformats.org/officeDocument/2006/relationships/image" Target="../media/image103.png"/><Relationship Id="rId3" Type="http://schemas.openxmlformats.org/officeDocument/2006/relationships/image" Target="../media/image98.jpeg"/><Relationship Id="rId7" Type="http://schemas.openxmlformats.org/officeDocument/2006/relationships/image" Target="../media/image102.png"/><Relationship Id="rId2" Type="http://schemas.openxmlformats.org/officeDocument/2006/relationships/notesSlide" Target="../notesSlides/notesSlide41.xml"/><Relationship Id="rId1" Type="http://schemas.openxmlformats.org/officeDocument/2006/relationships/slideLayout" Target="../slideLayouts/slideLayout7.xml"/><Relationship Id="rId6" Type="http://schemas.openxmlformats.org/officeDocument/2006/relationships/image" Target="../media/image101.jpeg"/><Relationship Id="rId11" Type="http://schemas.openxmlformats.org/officeDocument/2006/relationships/image" Target="../media/image106.jpeg"/><Relationship Id="rId5" Type="http://schemas.openxmlformats.org/officeDocument/2006/relationships/image" Target="../media/image100.jpeg"/><Relationship Id="rId10" Type="http://schemas.openxmlformats.org/officeDocument/2006/relationships/image" Target="../media/image105.jpeg"/><Relationship Id="rId4" Type="http://schemas.openxmlformats.org/officeDocument/2006/relationships/image" Target="../media/image99.jpeg"/><Relationship Id="rId9" Type="http://schemas.openxmlformats.org/officeDocument/2006/relationships/image" Target="../media/image104.jpeg"/></Relationships>
</file>

<file path=ppt/slides/_rels/slide42.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110.jpeg"/><Relationship Id="rId2" Type="http://schemas.openxmlformats.org/officeDocument/2006/relationships/control" Target="../activeX/activeX1.xml"/><Relationship Id="rId1" Type="http://schemas.openxmlformats.org/officeDocument/2006/relationships/vmlDrawing" Target="../drawings/vmlDrawing1.vml"/><Relationship Id="rId6" Type="http://schemas.openxmlformats.org/officeDocument/2006/relationships/image" Target="../media/image109.jpeg"/><Relationship Id="rId5" Type="http://schemas.openxmlformats.org/officeDocument/2006/relationships/image" Target="../media/image108.png"/><Relationship Id="rId4" Type="http://schemas.openxmlformats.org/officeDocument/2006/relationships/notesSlide" Target="../notesSlides/notesSlide42.xml"/></Relationships>
</file>

<file path=ppt/slides/_rels/slide43.xml.rels><?xml version="1.0" encoding="UTF-8" standalone="yes"?>
<Relationships xmlns="http://schemas.openxmlformats.org/package/2006/relationships"><Relationship Id="rId3" Type="http://schemas.openxmlformats.org/officeDocument/2006/relationships/image" Target="../media/image111.jpeg"/><Relationship Id="rId2" Type="http://schemas.openxmlformats.org/officeDocument/2006/relationships/notesSlide" Target="../notesSlides/notesSlide43.xml"/><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notesSlide" Target="../notesSlides/notesSlide44.xml"/><Relationship Id="rId2" Type="http://schemas.openxmlformats.org/officeDocument/2006/relationships/slideLayout" Target="../slideLayouts/slideLayout7.xml"/><Relationship Id="rId1" Type="http://schemas.openxmlformats.org/officeDocument/2006/relationships/video" Target="file:///F:\&#12304;&#25945;&#23416;&#12305;\&#25104;&#21151;&#22823;&#23416;&#12304;&#30284;&#30151;&#37291;&#23416;&#12305;\20090421_Cancer%20biology_Microarray\microarray.wmv" TargetMode="External"/><Relationship Id="rId4" Type="http://schemas.openxmlformats.org/officeDocument/2006/relationships/image" Target="../media/image112.png"/></Relationships>
</file>

<file path=ppt/slides/_rels/slide45.xml.rels><?xml version="1.0" encoding="UTF-8" standalone="yes"?>
<Relationships xmlns="http://schemas.openxmlformats.org/package/2006/relationships"><Relationship Id="rId8" Type="http://schemas.openxmlformats.org/officeDocument/2006/relationships/image" Target="../media/image118.jpeg"/><Relationship Id="rId3" Type="http://schemas.openxmlformats.org/officeDocument/2006/relationships/image" Target="../media/image113.png"/><Relationship Id="rId7" Type="http://schemas.openxmlformats.org/officeDocument/2006/relationships/image" Target="../media/image117.jpeg"/><Relationship Id="rId2" Type="http://schemas.openxmlformats.org/officeDocument/2006/relationships/notesSlide" Target="../notesSlides/notesSlide45.xml"/><Relationship Id="rId1" Type="http://schemas.openxmlformats.org/officeDocument/2006/relationships/slideLayout" Target="../slideLayouts/slideLayout7.xml"/><Relationship Id="rId6" Type="http://schemas.openxmlformats.org/officeDocument/2006/relationships/image" Target="../media/image116.gif"/><Relationship Id="rId11" Type="http://schemas.openxmlformats.org/officeDocument/2006/relationships/image" Target="../media/image120.jpeg"/><Relationship Id="rId5" Type="http://schemas.openxmlformats.org/officeDocument/2006/relationships/image" Target="../media/image115.jpeg"/><Relationship Id="rId10" Type="http://schemas.openxmlformats.org/officeDocument/2006/relationships/image" Target="../media/image119.jpeg"/><Relationship Id="rId4" Type="http://schemas.openxmlformats.org/officeDocument/2006/relationships/image" Target="../media/image114.jpeg"/><Relationship Id="rId9" Type="http://schemas.openxmlformats.org/officeDocument/2006/relationships/image" Target="../media/image33.gif"/></Relationships>
</file>

<file path=ppt/slides/_rels/slide46.xml.rels><?xml version="1.0" encoding="UTF-8" standalone="yes"?>
<Relationships xmlns="http://schemas.openxmlformats.org/package/2006/relationships"><Relationship Id="rId8" Type="http://schemas.openxmlformats.org/officeDocument/2006/relationships/image" Target="../media/image126.jpeg"/><Relationship Id="rId13" Type="http://schemas.openxmlformats.org/officeDocument/2006/relationships/image" Target="../media/image131.jpeg"/><Relationship Id="rId18" Type="http://schemas.openxmlformats.org/officeDocument/2006/relationships/image" Target="../media/image136.png"/><Relationship Id="rId3" Type="http://schemas.openxmlformats.org/officeDocument/2006/relationships/image" Target="../media/image121.jpeg"/><Relationship Id="rId7" Type="http://schemas.openxmlformats.org/officeDocument/2006/relationships/image" Target="../media/image125.jpeg"/><Relationship Id="rId12" Type="http://schemas.openxmlformats.org/officeDocument/2006/relationships/image" Target="../media/image130.jpeg"/><Relationship Id="rId17" Type="http://schemas.openxmlformats.org/officeDocument/2006/relationships/image" Target="../media/image135.jpeg"/><Relationship Id="rId2" Type="http://schemas.openxmlformats.org/officeDocument/2006/relationships/notesSlide" Target="../notesSlides/notesSlide46.xml"/><Relationship Id="rId16" Type="http://schemas.openxmlformats.org/officeDocument/2006/relationships/image" Target="../media/image134.jpeg"/><Relationship Id="rId1" Type="http://schemas.openxmlformats.org/officeDocument/2006/relationships/slideLayout" Target="../slideLayouts/slideLayout7.xml"/><Relationship Id="rId6" Type="http://schemas.openxmlformats.org/officeDocument/2006/relationships/image" Target="../media/image124.jpeg"/><Relationship Id="rId11" Type="http://schemas.openxmlformats.org/officeDocument/2006/relationships/image" Target="../media/image129.jpeg"/><Relationship Id="rId5" Type="http://schemas.openxmlformats.org/officeDocument/2006/relationships/image" Target="../media/image123.jpeg"/><Relationship Id="rId15" Type="http://schemas.openxmlformats.org/officeDocument/2006/relationships/image" Target="../media/image133.jpeg"/><Relationship Id="rId10" Type="http://schemas.openxmlformats.org/officeDocument/2006/relationships/image" Target="../media/image128.jpeg"/><Relationship Id="rId4" Type="http://schemas.openxmlformats.org/officeDocument/2006/relationships/image" Target="../media/image122.jpeg"/><Relationship Id="rId9" Type="http://schemas.openxmlformats.org/officeDocument/2006/relationships/image" Target="../media/image127.jpeg"/><Relationship Id="rId14" Type="http://schemas.openxmlformats.org/officeDocument/2006/relationships/image" Target="../media/image132.jpeg"/></Relationships>
</file>

<file path=ppt/slides/_rels/slide47.xml.rels><?xml version="1.0" encoding="UTF-8" standalone="yes"?>
<Relationships xmlns="http://schemas.openxmlformats.org/package/2006/relationships"><Relationship Id="rId3" Type="http://schemas.openxmlformats.org/officeDocument/2006/relationships/image" Target="../media/image137.png"/><Relationship Id="rId2" Type="http://schemas.openxmlformats.org/officeDocument/2006/relationships/notesSlide" Target="../notesSlides/notesSlide47.xml"/><Relationship Id="rId1" Type="http://schemas.openxmlformats.org/officeDocument/2006/relationships/slideLayout" Target="../slideLayouts/slideLayout7.xml"/><Relationship Id="rId4" Type="http://schemas.openxmlformats.org/officeDocument/2006/relationships/image" Target="../media/image138.png"/></Relationships>
</file>

<file path=ppt/slides/_rels/slide48.xml.rels><?xml version="1.0" encoding="UTF-8" standalone="yes"?>
<Relationships xmlns="http://schemas.openxmlformats.org/package/2006/relationships"><Relationship Id="rId8" Type="http://schemas.openxmlformats.org/officeDocument/2006/relationships/image" Target="../media/image143.png"/><Relationship Id="rId3" Type="http://schemas.openxmlformats.org/officeDocument/2006/relationships/image" Target="../media/image139.jpeg"/><Relationship Id="rId7" Type="http://schemas.openxmlformats.org/officeDocument/2006/relationships/image" Target="../media/image142.png"/><Relationship Id="rId2" Type="http://schemas.openxmlformats.org/officeDocument/2006/relationships/notesSlide" Target="../notesSlides/notesSlide48.xml"/><Relationship Id="rId1" Type="http://schemas.openxmlformats.org/officeDocument/2006/relationships/slideLayout" Target="../slideLayouts/slideLayout75.xml"/><Relationship Id="rId6" Type="http://schemas.openxmlformats.org/officeDocument/2006/relationships/image" Target="../media/image141.jpeg"/><Relationship Id="rId5" Type="http://schemas.openxmlformats.org/officeDocument/2006/relationships/image" Target="../media/image140.jpeg"/><Relationship Id="rId4" Type="http://schemas.openxmlformats.org/officeDocument/2006/relationships/image" Target="../media/image69.jpeg"/><Relationship Id="rId9" Type="http://schemas.openxmlformats.org/officeDocument/2006/relationships/image" Target="../media/image144.gif"/></Relationships>
</file>

<file path=ppt/slides/_rels/slide49.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49.xml"/><Relationship Id="rId1" Type="http://schemas.openxmlformats.org/officeDocument/2006/relationships/slideLayout" Target="../slideLayouts/slideLayout75.xml"/><Relationship Id="rId4" Type="http://schemas.openxmlformats.org/officeDocument/2006/relationships/image" Target="../media/image40.png"/></Relationships>
</file>

<file path=ppt/slides/_rels/slide50.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50.xml"/><Relationship Id="rId1" Type="http://schemas.openxmlformats.org/officeDocument/2006/relationships/slideLayout" Target="../slideLayouts/slideLayout75.xml"/></Relationships>
</file>

<file path=ppt/slides/_rels/slide51.xml.rels><?xml version="1.0" encoding="UTF-8" standalone="yes"?>
<Relationships xmlns="http://schemas.openxmlformats.org/package/2006/relationships"><Relationship Id="rId3" Type="http://schemas.openxmlformats.org/officeDocument/2006/relationships/slideLayout" Target="../slideLayouts/slideLayout75.xml"/><Relationship Id="rId2" Type="http://schemas.openxmlformats.org/officeDocument/2006/relationships/control" Target="../activeX/activeX2.xml"/><Relationship Id="rId1" Type="http://schemas.openxmlformats.org/officeDocument/2006/relationships/vmlDrawing" Target="../drawings/vmlDrawing2.vml"/><Relationship Id="rId4" Type="http://schemas.openxmlformats.org/officeDocument/2006/relationships/notesSlide" Target="../notesSlides/notesSlide51.xml"/></Relationships>
</file>

<file path=ppt/slides/_rels/slide52.xml.rels><?xml version="1.0" encoding="UTF-8" standalone="yes"?>
<Relationships xmlns="http://schemas.openxmlformats.org/package/2006/relationships"><Relationship Id="rId3" Type="http://schemas.openxmlformats.org/officeDocument/2006/relationships/slideLayout" Target="../slideLayouts/slideLayout75.xml"/><Relationship Id="rId2" Type="http://schemas.openxmlformats.org/officeDocument/2006/relationships/control" Target="../activeX/activeX3.xml"/><Relationship Id="rId1" Type="http://schemas.openxmlformats.org/officeDocument/2006/relationships/vmlDrawing" Target="../drawings/vmlDrawing3.vml"/><Relationship Id="rId4" Type="http://schemas.openxmlformats.org/officeDocument/2006/relationships/notesSlide" Target="../notesSlides/notesSlide52.xml"/></Relationships>
</file>

<file path=ppt/slides/_rels/slide5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3.xml"/><Relationship Id="rId1" Type="http://schemas.openxmlformats.org/officeDocument/2006/relationships/slideLayout" Target="../slideLayouts/slideLayout75.xml"/><Relationship Id="rId5" Type="http://schemas.openxmlformats.org/officeDocument/2006/relationships/image" Target="../media/image147.png"/><Relationship Id="rId4" Type="http://schemas.openxmlformats.org/officeDocument/2006/relationships/image" Target="../media/image9.gif"/></Relationships>
</file>

<file path=ppt/slides/_rels/slide54.xml.rels><?xml version="1.0" encoding="UTF-8" standalone="yes"?>
<Relationships xmlns="http://schemas.openxmlformats.org/package/2006/relationships"><Relationship Id="rId3" Type="http://schemas.openxmlformats.org/officeDocument/2006/relationships/slideLayout" Target="../slideLayouts/slideLayout75.xml"/><Relationship Id="rId2" Type="http://schemas.openxmlformats.org/officeDocument/2006/relationships/control" Target="../activeX/activeX4.xml"/><Relationship Id="rId1" Type="http://schemas.openxmlformats.org/officeDocument/2006/relationships/vmlDrawing" Target="../drawings/vmlDrawing4.vml"/><Relationship Id="rId4" Type="http://schemas.openxmlformats.org/officeDocument/2006/relationships/notesSlide" Target="../notesSlides/notesSlide54.xml"/></Relationships>
</file>

<file path=ppt/slides/_rels/slide55.xml.rels><?xml version="1.0" encoding="UTF-8" standalone="yes"?>
<Relationships xmlns="http://schemas.openxmlformats.org/package/2006/relationships"><Relationship Id="rId3" Type="http://schemas.openxmlformats.org/officeDocument/2006/relationships/slideLayout" Target="../slideLayouts/slideLayout75.xml"/><Relationship Id="rId2" Type="http://schemas.openxmlformats.org/officeDocument/2006/relationships/control" Target="../activeX/activeX5.xml"/><Relationship Id="rId1" Type="http://schemas.openxmlformats.org/officeDocument/2006/relationships/vmlDrawing" Target="../drawings/vmlDrawing5.vml"/><Relationship Id="rId4" Type="http://schemas.openxmlformats.org/officeDocument/2006/relationships/notesSlide" Target="../notesSlides/notesSlide55.xml"/></Relationships>
</file>

<file path=ppt/slides/_rels/slide56.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56.xml"/><Relationship Id="rId1" Type="http://schemas.openxmlformats.org/officeDocument/2006/relationships/slideLayout" Target="../slideLayouts/slideLayout75.xml"/></Relationships>
</file>

<file path=ppt/slides/_rels/slide57.xml.rels><?xml version="1.0" encoding="UTF-8" standalone="yes"?>
<Relationships xmlns="http://schemas.openxmlformats.org/package/2006/relationships"><Relationship Id="rId8" Type="http://schemas.openxmlformats.org/officeDocument/2006/relationships/image" Target="../media/image47.png"/><Relationship Id="rId3" Type="http://schemas.openxmlformats.org/officeDocument/2006/relationships/image" Target="../media/image42.jpeg"/><Relationship Id="rId7" Type="http://schemas.openxmlformats.org/officeDocument/2006/relationships/image" Target="../media/image46.jpeg"/><Relationship Id="rId12" Type="http://schemas.openxmlformats.org/officeDocument/2006/relationships/image" Target="../media/image51.png"/><Relationship Id="rId2" Type="http://schemas.openxmlformats.org/officeDocument/2006/relationships/notesSlide" Target="../notesSlides/notesSlide57.xml"/><Relationship Id="rId1" Type="http://schemas.openxmlformats.org/officeDocument/2006/relationships/slideLayout" Target="../slideLayouts/slideLayout75.xml"/><Relationship Id="rId6" Type="http://schemas.openxmlformats.org/officeDocument/2006/relationships/image" Target="../media/image45.png"/><Relationship Id="rId11" Type="http://schemas.openxmlformats.org/officeDocument/2006/relationships/image" Target="../media/image50.png"/><Relationship Id="rId5" Type="http://schemas.openxmlformats.org/officeDocument/2006/relationships/image" Target="../media/image44.png"/><Relationship Id="rId10" Type="http://schemas.openxmlformats.org/officeDocument/2006/relationships/image" Target="../media/image49.png"/><Relationship Id="rId4" Type="http://schemas.openxmlformats.org/officeDocument/2006/relationships/image" Target="../media/image43.png"/><Relationship Id="rId9" Type="http://schemas.openxmlformats.org/officeDocument/2006/relationships/image" Target="../media/image48.jpeg"/></Relationships>
</file>

<file path=ppt/slides/_rels/slide58.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58.xml"/><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image" Target="../media/image150.png"/><Relationship Id="rId2" Type="http://schemas.openxmlformats.org/officeDocument/2006/relationships/notesSlide" Target="../notesSlides/notesSlide59.xml"/><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image" Target="../media/image151.jpeg"/><Relationship Id="rId7" Type="http://schemas.openxmlformats.org/officeDocument/2006/relationships/image" Target="../media/image155.jpeg"/><Relationship Id="rId2" Type="http://schemas.openxmlformats.org/officeDocument/2006/relationships/notesSlide" Target="../notesSlides/notesSlide60.xml"/><Relationship Id="rId1" Type="http://schemas.openxmlformats.org/officeDocument/2006/relationships/slideLayout" Target="../slideLayouts/slideLayout7.xml"/><Relationship Id="rId6" Type="http://schemas.openxmlformats.org/officeDocument/2006/relationships/image" Target="../media/image154.jpeg"/><Relationship Id="rId5" Type="http://schemas.openxmlformats.org/officeDocument/2006/relationships/image" Target="../media/image153.jpeg"/><Relationship Id="rId4" Type="http://schemas.openxmlformats.org/officeDocument/2006/relationships/image" Target="../media/image152.png"/></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3" Type="http://schemas.openxmlformats.org/officeDocument/2006/relationships/image" Target="../media/image156.png"/><Relationship Id="rId2" Type="http://schemas.openxmlformats.org/officeDocument/2006/relationships/notesSlide" Target="../notesSlides/notesSlide63.xml"/><Relationship Id="rId1" Type="http://schemas.openxmlformats.org/officeDocument/2006/relationships/slideLayout" Target="../slideLayouts/slideLayout7.xml"/><Relationship Id="rId4" Type="http://schemas.openxmlformats.org/officeDocument/2006/relationships/image" Target="../media/image157.png"/></Relationships>
</file>

<file path=ppt/slides/_rels/slide64.xml.rels><?xml version="1.0" encoding="UTF-8" standalone="yes"?>
<Relationships xmlns="http://schemas.openxmlformats.org/package/2006/relationships"><Relationship Id="rId3" Type="http://schemas.openxmlformats.org/officeDocument/2006/relationships/image" Target="../media/image158.png"/><Relationship Id="rId2" Type="http://schemas.openxmlformats.org/officeDocument/2006/relationships/notesSlide" Target="../notesSlides/notesSlide64.xml"/><Relationship Id="rId1" Type="http://schemas.openxmlformats.org/officeDocument/2006/relationships/slideLayout" Target="../slideLayouts/slideLayout7.xml"/><Relationship Id="rId4" Type="http://schemas.openxmlformats.org/officeDocument/2006/relationships/image" Target="../media/image159.png"/></Relationships>
</file>

<file path=ppt/slides/_rels/slide6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control" Target="../activeX/activeX6.xml"/><Relationship Id="rId1" Type="http://schemas.openxmlformats.org/officeDocument/2006/relationships/vmlDrawing" Target="../drawings/vmlDrawing6.vml"/><Relationship Id="rId4" Type="http://schemas.openxmlformats.org/officeDocument/2006/relationships/notesSlide" Target="../notesSlides/notesSlide65.xml"/></Relationships>
</file>

<file path=ppt/slides/_rels/slide66.xml.rels><?xml version="1.0" encoding="UTF-8" standalone="yes"?>
<Relationships xmlns="http://schemas.openxmlformats.org/package/2006/relationships"><Relationship Id="rId3" Type="http://schemas.openxmlformats.org/officeDocument/2006/relationships/image" Target="../media/image161.png"/><Relationship Id="rId2" Type="http://schemas.openxmlformats.org/officeDocument/2006/relationships/notesSlide" Target="../notesSlides/notesSlide66.xml"/><Relationship Id="rId1" Type="http://schemas.openxmlformats.org/officeDocument/2006/relationships/slideLayout" Target="../slideLayouts/slideLayout7.xml"/><Relationship Id="rId4" Type="http://schemas.openxmlformats.org/officeDocument/2006/relationships/image" Target="../media/image162.png"/></Relationships>
</file>

<file path=ppt/slides/_rels/slide67.xml.rels><?xml version="1.0" encoding="UTF-8" standalone="yes"?>
<Relationships xmlns="http://schemas.openxmlformats.org/package/2006/relationships"><Relationship Id="rId3" Type="http://schemas.openxmlformats.org/officeDocument/2006/relationships/image" Target="../media/image163.png"/><Relationship Id="rId2" Type="http://schemas.openxmlformats.org/officeDocument/2006/relationships/notesSlide" Target="../notesSlides/notesSlide67.xml"/><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3" Type="http://schemas.openxmlformats.org/officeDocument/2006/relationships/image" Target="../media/image67.emf"/><Relationship Id="rId7" Type="http://schemas.openxmlformats.org/officeDocument/2006/relationships/image" Target="../media/image164.png"/><Relationship Id="rId2" Type="http://schemas.openxmlformats.org/officeDocument/2006/relationships/notesSlide" Target="../notesSlides/notesSlide68.xml"/><Relationship Id="rId1" Type="http://schemas.openxmlformats.org/officeDocument/2006/relationships/slideLayout" Target="../slideLayouts/slideLayout7.xml"/><Relationship Id="rId6" Type="http://schemas.openxmlformats.org/officeDocument/2006/relationships/image" Target="../media/image70.emf"/><Relationship Id="rId5" Type="http://schemas.openxmlformats.org/officeDocument/2006/relationships/image" Target="../media/image69.jpeg"/><Relationship Id="rId4" Type="http://schemas.openxmlformats.org/officeDocument/2006/relationships/image" Target="../media/image68.emf"/></Relationships>
</file>

<file path=ppt/slides/_rels/slide69.xml.rels><?xml version="1.0" encoding="UTF-8" standalone="yes"?>
<Relationships xmlns="http://schemas.openxmlformats.org/package/2006/relationships"><Relationship Id="rId3" Type="http://schemas.openxmlformats.org/officeDocument/2006/relationships/image" Target="../media/image165.jpeg"/><Relationship Id="rId2" Type="http://schemas.openxmlformats.org/officeDocument/2006/relationships/notesSlide" Target="../notesSlides/notesSlide69.xml"/><Relationship Id="rId1" Type="http://schemas.openxmlformats.org/officeDocument/2006/relationships/slideLayout" Target="../slideLayouts/slideLayout7.xml"/><Relationship Id="rId6" Type="http://schemas.openxmlformats.org/officeDocument/2006/relationships/image" Target="../media/image168.png"/><Relationship Id="rId5" Type="http://schemas.openxmlformats.org/officeDocument/2006/relationships/image" Target="../media/image167.jpeg"/><Relationship Id="rId4" Type="http://schemas.openxmlformats.org/officeDocument/2006/relationships/image" Target="../media/image166.jpeg"/></Relationships>
</file>

<file path=ppt/slides/_rels/slide70.xml.rels><?xml version="1.0" encoding="UTF-8" standalone="yes"?>
<Relationships xmlns="http://schemas.openxmlformats.org/package/2006/relationships"><Relationship Id="rId3" Type="http://schemas.openxmlformats.org/officeDocument/2006/relationships/image" Target="../media/image169.png"/><Relationship Id="rId2" Type="http://schemas.openxmlformats.org/officeDocument/2006/relationships/notesSlide" Target="../notesSlides/notesSlide70.xml"/><Relationship Id="rId1" Type="http://schemas.openxmlformats.org/officeDocument/2006/relationships/slideLayout" Target="../slideLayouts/slideLayout7.xml"/><Relationship Id="rId4" Type="http://schemas.openxmlformats.org/officeDocument/2006/relationships/image" Target="../media/image170.png"/></Relationships>
</file>

<file path=ppt/slides/_rels/slide71.xml.rels><?xml version="1.0" encoding="UTF-8" standalone="yes"?>
<Relationships xmlns="http://schemas.openxmlformats.org/package/2006/relationships"><Relationship Id="rId3" Type="http://schemas.openxmlformats.org/officeDocument/2006/relationships/image" Target="../media/image171.png"/><Relationship Id="rId2" Type="http://schemas.openxmlformats.org/officeDocument/2006/relationships/notesSlide" Target="../notesSlides/notesSlide71.xml"/><Relationship Id="rId1" Type="http://schemas.openxmlformats.org/officeDocument/2006/relationships/slideLayout" Target="../slideLayouts/slideLayout7.xml"/><Relationship Id="rId4" Type="http://schemas.openxmlformats.org/officeDocument/2006/relationships/image" Target="../media/image172.jpeg"/></Relationships>
</file>

<file path=ppt/slides/_rels/slide72.xml.rels><?xml version="1.0" encoding="UTF-8" standalone="yes"?>
<Relationships xmlns="http://schemas.openxmlformats.org/package/2006/relationships"><Relationship Id="rId3" Type="http://schemas.openxmlformats.org/officeDocument/2006/relationships/image" Target="../media/image173.png"/><Relationship Id="rId2" Type="http://schemas.openxmlformats.org/officeDocument/2006/relationships/notesSlide" Target="../notesSlides/notesSlide72.xml"/><Relationship Id="rId1" Type="http://schemas.openxmlformats.org/officeDocument/2006/relationships/slideLayout" Target="../slideLayouts/slideLayout7.xml"/><Relationship Id="rId5" Type="http://schemas.openxmlformats.org/officeDocument/2006/relationships/image" Target="../media/image175.jpeg"/><Relationship Id="rId4" Type="http://schemas.openxmlformats.org/officeDocument/2006/relationships/image" Target="../media/image174.png"/></Relationships>
</file>

<file path=ppt/slides/_rels/slide73.xml.rels><?xml version="1.0" encoding="UTF-8" standalone="yes"?>
<Relationships xmlns="http://schemas.openxmlformats.org/package/2006/relationships"><Relationship Id="rId3" Type="http://schemas.openxmlformats.org/officeDocument/2006/relationships/image" Target="../media/image176.emf"/><Relationship Id="rId7" Type="http://schemas.openxmlformats.org/officeDocument/2006/relationships/image" Target="../media/image180.png"/><Relationship Id="rId2" Type="http://schemas.openxmlformats.org/officeDocument/2006/relationships/notesSlide" Target="../notesSlides/notesSlide73.xml"/><Relationship Id="rId1" Type="http://schemas.openxmlformats.org/officeDocument/2006/relationships/slideLayout" Target="../slideLayouts/slideLayout7.xml"/><Relationship Id="rId6" Type="http://schemas.openxmlformats.org/officeDocument/2006/relationships/image" Target="../media/image179.png"/><Relationship Id="rId5" Type="http://schemas.openxmlformats.org/officeDocument/2006/relationships/image" Target="../media/image178.png"/><Relationship Id="rId4" Type="http://schemas.openxmlformats.org/officeDocument/2006/relationships/image" Target="../media/image177.png"/></Relationships>
</file>

<file path=ppt/slides/_rels/slide74.xml.rels><?xml version="1.0" encoding="UTF-8" standalone="yes"?>
<Relationships xmlns="http://schemas.openxmlformats.org/package/2006/relationships"><Relationship Id="rId2" Type="http://schemas.openxmlformats.org/officeDocument/2006/relationships/notesSlide" Target="../notesSlides/notesSlide74.xml"/><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3" Type="http://schemas.openxmlformats.org/officeDocument/2006/relationships/image" Target="../media/image181.png"/><Relationship Id="rId2" Type="http://schemas.openxmlformats.org/officeDocument/2006/relationships/notesSlide" Target="../notesSlides/notesSlide75.xml"/><Relationship Id="rId1" Type="http://schemas.openxmlformats.org/officeDocument/2006/relationships/slideLayout" Target="../slideLayouts/slideLayout7.xml"/><Relationship Id="rId4" Type="http://schemas.openxmlformats.org/officeDocument/2006/relationships/image" Target="../media/image182.png"/></Relationships>
</file>

<file path=ppt/slides/_rels/slide76.xml.rels><?xml version="1.0" encoding="UTF-8" standalone="yes"?>
<Relationships xmlns="http://schemas.openxmlformats.org/package/2006/relationships"><Relationship Id="rId3" Type="http://schemas.openxmlformats.org/officeDocument/2006/relationships/notesSlide" Target="../notesSlides/notesSlide76.xml"/><Relationship Id="rId2" Type="http://schemas.openxmlformats.org/officeDocument/2006/relationships/slideLayout" Target="../slideLayouts/slideLayout7.xml"/><Relationship Id="rId1" Type="http://schemas.openxmlformats.org/officeDocument/2006/relationships/vmlDrawing" Target="../drawings/vmlDrawing7.vml"/><Relationship Id="rId6" Type="http://schemas.openxmlformats.org/officeDocument/2006/relationships/oleObject" Target="../embeddings/oleObject2.bin"/><Relationship Id="rId5" Type="http://schemas.openxmlformats.org/officeDocument/2006/relationships/oleObject" Target="../embeddings/oleObject1.bin"/><Relationship Id="rId4" Type="http://schemas.openxmlformats.org/officeDocument/2006/relationships/image" Target="../media/image185.png"/></Relationships>
</file>

<file path=ppt/slides/_rels/slide77.xml.rels><?xml version="1.0" encoding="UTF-8" standalone="yes"?>
<Relationships xmlns="http://schemas.openxmlformats.org/package/2006/relationships"><Relationship Id="rId3" Type="http://schemas.openxmlformats.org/officeDocument/2006/relationships/image" Target="../media/image186.png"/><Relationship Id="rId2" Type="http://schemas.openxmlformats.org/officeDocument/2006/relationships/notesSlide" Target="../notesSlides/notesSlide77.xml"/><Relationship Id="rId1" Type="http://schemas.openxmlformats.org/officeDocument/2006/relationships/slideLayout" Target="../slideLayouts/slideLayout7.xml"/><Relationship Id="rId5" Type="http://schemas.openxmlformats.org/officeDocument/2006/relationships/image" Target="../media/image188.jpeg"/><Relationship Id="rId4" Type="http://schemas.openxmlformats.org/officeDocument/2006/relationships/image" Target="../media/image187.jpeg"/></Relationships>
</file>

<file path=ppt/slides/_rels/slide78.xml.rels><?xml version="1.0" encoding="UTF-8" standalone="yes"?>
<Relationships xmlns="http://schemas.openxmlformats.org/package/2006/relationships"><Relationship Id="rId3" Type="http://schemas.openxmlformats.org/officeDocument/2006/relationships/image" Target="../media/image175.jpeg"/><Relationship Id="rId7" Type="http://schemas.openxmlformats.org/officeDocument/2006/relationships/image" Target="../media/image192.emf"/><Relationship Id="rId2" Type="http://schemas.openxmlformats.org/officeDocument/2006/relationships/notesSlide" Target="../notesSlides/notesSlide78.xml"/><Relationship Id="rId1" Type="http://schemas.openxmlformats.org/officeDocument/2006/relationships/slideLayout" Target="../slideLayouts/slideLayout7.xml"/><Relationship Id="rId6" Type="http://schemas.openxmlformats.org/officeDocument/2006/relationships/image" Target="../media/image191.png"/><Relationship Id="rId5" Type="http://schemas.openxmlformats.org/officeDocument/2006/relationships/image" Target="../media/image190.png"/><Relationship Id="rId4" Type="http://schemas.openxmlformats.org/officeDocument/2006/relationships/image" Target="../media/image189.png"/></Relationships>
</file>

<file path=ppt/slides/_rels/slide79.xml.rels><?xml version="1.0" encoding="UTF-8" standalone="yes"?>
<Relationships xmlns="http://schemas.openxmlformats.org/package/2006/relationships"><Relationship Id="rId3" Type="http://schemas.openxmlformats.org/officeDocument/2006/relationships/image" Target="../media/image174.png"/><Relationship Id="rId2" Type="http://schemas.openxmlformats.org/officeDocument/2006/relationships/notesSlide" Target="../notesSlides/notesSlide79.xml"/><Relationship Id="rId1" Type="http://schemas.openxmlformats.org/officeDocument/2006/relationships/slideLayout" Target="../slideLayouts/slideLayout7.xml"/><Relationship Id="rId4" Type="http://schemas.openxmlformats.org/officeDocument/2006/relationships/image" Target="../media/image193.png"/></Relationships>
</file>

<file path=ppt/slides/_rels/slide80.xml.rels><?xml version="1.0" encoding="UTF-8" standalone="yes"?>
<Relationships xmlns="http://schemas.openxmlformats.org/package/2006/relationships"><Relationship Id="rId3" Type="http://schemas.openxmlformats.org/officeDocument/2006/relationships/image" Target="../media/image193.png"/><Relationship Id="rId2" Type="http://schemas.openxmlformats.org/officeDocument/2006/relationships/notesSlide" Target="../notesSlides/notesSlide80.xml"/><Relationship Id="rId1" Type="http://schemas.openxmlformats.org/officeDocument/2006/relationships/slideLayout" Target="../slideLayouts/slideLayout7.xml"/><Relationship Id="rId4" Type="http://schemas.openxmlformats.org/officeDocument/2006/relationships/image" Target="../media/image194.png"/></Relationships>
</file>

<file path=ppt/slides/_rels/slide81.xml.rels><?xml version="1.0" encoding="UTF-8" standalone="yes"?>
<Relationships xmlns="http://schemas.openxmlformats.org/package/2006/relationships"><Relationship Id="rId3" Type="http://schemas.openxmlformats.org/officeDocument/2006/relationships/image" Target="../media/image195.jpeg"/><Relationship Id="rId2" Type="http://schemas.openxmlformats.org/officeDocument/2006/relationships/notesSlide" Target="../notesSlides/notesSlide81.xml"/><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3" Type="http://schemas.openxmlformats.org/officeDocument/2006/relationships/image" Target="../media/image196.png"/><Relationship Id="rId2" Type="http://schemas.openxmlformats.org/officeDocument/2006/relationships/notesSlide" Target="../notesSlides/notesSlide82.xml"/><Relationship Id="rId1" Type="http://schemas.openxmlformats.org/officeDocument/2006/relationships/slideLayout" Target="../slideLayouts/slideLayout6.xml"/><Relationship Id="rId6" Type="http://schemas.openxmlformats.org/officeDocument/2006/relationships/image" Target="../media/image199.png"/><Relationship Id="rId5" Type="http://schemas.openxmlformats.org/officeDocument/2006/relationships/image" Target="../media/image198.png"/><Relationship Id="rId4" Type="http://schemas.openxmlformats.org/officeDocument/2006/relationships/image" Target="../media/image197.png"/></Relationships>
</file>

<file path=ppt/slides/_rels/slide8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control" Target="../activeX/activeX7.xml"/><Relationship Id="rId1" Type="http://schemas.openxmlformats.org/officeDocument/2006/relationships/vmlDrawing" Target="../drawings/vmlDrawing8.vml"/><Relationship Id="rId4" Type="http://schemas.openxmlformats.org/officeDocument/2006/relationships/notesSlide" Target="../notesSlides/notesSlide83.xml"/></Relationships>
</file>

<file path=ppt/slides/_rels/slide84.xml.rels><?xml version="1.0" encoding="UTF-8" standalone="yes"?>
<Relationships xmlns="http://schemas.openxmlformats.org/package/2006/relationships"><Relationship Id="rId3" Type="http://schemas.openxmlformats.org/officeDocument/2006/relationships/image" Target="../media/image201.jpeg"/><Relationship Id="rId2" Type="http://schemas.openxmlformats.org/officeDocument/2006/relationships/notesSlide" Target="../notesSlides/notesSlide84.xml"/><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3" Type="http://schemas.openxmlformats.org/officeDocument/2006/relationships/image" Target="../media/image202.png"/><Relationship Id="rId2" Type="http://schemas.openxmlformats.org/officeDocument/2006/relationships/notesSlide" Target="../notesSlides/notesSlide85.xml"/><Relationship Id="rId1" Type="http://schemas.openxmlformats.org/officeDocument/2006/relationships/slideLayout" Target="../slideLayouts/slideLayout7.xml"/><Relationship Id="rId4" Type="http://schemas.openxmlformats.org/officeDocument/2006/relationships/image" Target="../media/image203.png"/></Relationships>
</file>

<file path=ppt/slides/_rels/slide86.xml.rels><?xml version="1.0" encoding="UTF-8" standalone="yes"?>
<Relationships xmlns="http://schemas.openxmlformats.org/package/2006/relationships"><Relationship Id="rId3" Type="http://schemas.openxmlformats.org/officeDocument/2006/relationships/image" Target="../media/image204.png"/><Relationship Id="rId2" Type="http://schemas.openxmlformats.org/officeDocument/2006/relationships/notesSlide" Target="../notesSlides/notesSlide86.xml"/><Relationship Id="rId1" Type="http://schemas.openxmlformats.org/officeDocument/2006/relationships/slideLayout" Target="../slideLayouts/slideLayout7.xml"/><Relationship Id="rId4" Type="http://schemas.openxmlformats.org/officeDocument/2006/relationships/image" Target="../media/image205.png"/></Relationships>
</file>

<file path=ppt/slides/_rels/slide87.xml.rels><?xml version="1.0" encoding="UTF-8" standalone="yes"?>
<Relationships xmlns="http://schemas.openxmlformats.org/package/2006/relationships"><Relationship Id="rId3" Type="http://schemas.openxmlformats.org/officeDocument/2006/relationships/image" Target="../media/image206.emf"/><Relationship Id="rId2" Type="http://schemas.openxmlformats.org/officeDocument/2006/relationships/notesSlide" Target="../notesSlides/notesSlide87.xml"/><Relationship Id="rId1" Type="http://schemas.openxmlformats.org/officeDocument/2006/relationships/slideLayout" Target="../slideLayouts/slideLayout7.xml"/><Relationship Id="rId4" Type="http://schemas.openxmlformats.org/officeDocument/2006/relationships/hyperlink" Target="http://www.mged.org/Workgroups/MIAME/miame_1.1.html" TargetMode="External"/></Relationships>
</file>

<file path=ppt/slides/_rels/slide88.xml.rels><?xml version="1.0" encoding="UTF-8" standalone="yes"?>
<Relationships xmlns="http://schemas.openxmlformats.org/package/2006/relationships"><Relationship Id="rId2" Type="http://schemas.openxmlformats.org/officeDocument/2006/relationships/notesSlide" Target="../notesSlides/notesSlide88.xml"/><Relationship Id="rId1" Type="http://schemas.openxmlformats.org/officeDocument/2006/relationships/slideLayout" Target="../slideLayouts/slideLayout7.xml"/></Relationships>
</file>

<file path=ppt/slides/_rels/slide89.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7.xml"/></Relationships>
</file>

<file path=ppt/slides/_rels/slide90.xml.rels><?xml version="1.0" encoding="UTF-8" standalone="yes"?>
<Relationships xmlns="http://schemas.openxmlformats.org/package/2006/relationships"><Relationship Id="rId3" Type="http://schemas.openxmlformats.org/officeDocument/2006/relationships/image" Target="../media/image207.jpeg"/><Relationship Id="rId2" Type="http://schemas.openxmlformats.org/officeDocument/2006/relationships/notesSlide" Target="../notesSlides/notesSlide9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群組 4"/>
          <p:cNvGrpSpPr/>
          <p:nvPr/>
        </p:nvGrpSpPr>
        <p:grpSpPr>
          <a:xfrm>
            <a:off x="2857488" y="1201151"/>
            <a:ext cx="5691194" cy="5299683"/>
            <a:chOff x="2881334" y="928670"/>
            <a:chExt cx="5691194" cy="5299683"/>
          </a:xfrm>
        </p:grpSpPr>
        <p:pic>
          <p:nvPicPr>
            <p:cNvPr id="6" name="Picture 4"/>
            <p:cNvPicPr>
              <a:picLocks noChangeAspect="1" noChangeArrowheads="1"/>
            </p:cNvPicPr>
            <p:nvPr/>
          </p:nvPicPr>
          <p:blipFill>
            <a:blip r:embed="rId3"/>
            <a:srcRect/>
            <a:stretch>
              <a:fillRect/>
            </a:stretch>
          </p:blipFill>
          <p:spPr bwMode="auto">
            <a:xfrm>
              <a:off x="2881334" y="928670"/>
              <a:ext cx="4762500" cy="5153025"/>
            </a:xfrm>
            <a:prstGeom prst="rect">
              <a:avLst/>
            </a:prstGeom>
            <a:noFill/>
            <a:ln w="9525">
              <a:noFill/>
              <a:miter lim="800000"/>
              <a:headEnd/>
              <a:tailEnd/>
            </a:ln>
            <a:effectLst/>
          </p:spPr>
        </p:pic>
        <p:sp>
          <p:nvSpPr>
            <p:cNvPr id="7" name="文字方塊 6"/>
            <p:cNvSpPr txBox="1"/>
            <p:nvPr/>
          </p:nvSpPr>
          <p:spPr>
            <a:xfrm>
              <a:off x="5500694" y="5643578"/>
              <a:ext cx="3071834" cy="584775"/>
            </a:xfrm>
            <a:prstGeom prst="rect">
              <a:avLst/>
            </a:prstGeom>
            <a:noFill/>
          </p:spPr>
          <p:txBody>
            <a:bodyPr wrap="square" rtlCol="0">
              <a:spAutoFit/>
            </a:bodyPr>
            <a:lstStyle/>
            <a:p>
              <a:r>
                <a:rPr lang="en-US" sz="800" dirty="0" smtClean="0">
                  <a:solidFill>
                    <a:schemeClr val="bg1">
                      <a:lumMod val="50000"/>
                    </a:schemeClr>
                  </a:solidFill>
                </a:rPr>
                <a:t>“I think you should be more explicit here in step two.“ Modified with permission from a cartoon by Sidney Harris and  from an image provided by Patrick Brown. Leung </a:t>
              </a:r>
              <a:r>
                <a:rPr lang="en-US" sz="800" i="1" dirty="0" smtClean="0">
                  <a:solidFill>
                    <a:schemeClr val="bg1">
                      <a:lumMod val="50000"/>
                    </a:schemeClr>
                  </a:solidFill>
                </a:rPr>
                <a:t>et al. Genome Biology</a:t>
              </a:r>
              <a:r>
                <a:rPr lang="en-US" sz="800" dirty="0" smtClean="0">
                  <a:solidFill>
                    <a:schemeClr val="bg1">
                      <a:lumMod val="50000"/>
                    </a:schemeClr>
                  </a:solidFill>
                </a:rPr>
                <a:t> 2001 </a:t>
              </a:r>
              <a:r>
                <a:rPr lang="en-US" sz="800" b="1" dirty="0" smtClean="0">
                  <a:solidFill>
                    <a:schemeClr val="bg1">
                      <a:lumMod val="50000"/>
                    </a:schemeClr>
                  </a:solidFill>
                </a:rPr>
                <a:t>2</a:t>
              </a:r>
              <a:r>
                <a:rPr lang="en-US" sz="800" dirty="0" smtClean="0">
                  <a:solidFill>
                    <a:schemeClr val="bg1">
                      <a:lumMod val="50000"/>
                    </a:schemeClr>
                  </a:solidFill>
                </a:rPr>
                <a:t>:reports4021.1   doi:10.1186/gb-2001-2-9-reports4021</a:t>
              </a:r>
              <a:endParaRPr lang="zh-TW" altLang="en-US" sz="800" dirty="0">
                <a:solidFill>
                  <a:schemeClr val="bg1">
                    <a:lumMod val="50000"/>
                  </a:schemeClr>
                </a:solidFill>
              </a:endParaRPr>
            </a:p>
          </p:txBody>
        </p:sp>
      </p:grpSp>
      <p:sp>
        <p:nvSpPr>
          <p:cNvPr id="4" name="文字方塊 3"/>
          <p:cNvSpPr txBox="1"/>
          <p:nvPr/>
        </p:nvSpPr>
        <p:spPr>
          <a:xfrm>
            <a:off x="611188" y="549275"/>
            <a:ext cx="6746894" cy="738664"/>
          </a:xfrm>
          <a:prstGeom prst="rect">
            <a:avLst/>
          </a:prstGeom>
          <a:noFill/>
        </p:spPr>
        <p:txBody>
          <a:bodyPr wrap="square" rtlCol="0">
            <a:spAutoFit/>
          </a:bodyPr>
          <a:lstStyle/>
          <a:p>
            <a:r>
              <a:rPr lang="en-US" altLang="zh-TW" sz="2400" b="1" dirty="0" smtClean="0">
                <a:solidFill>
                  <a:srgbClr val="7030A0"/>
                </a:solidFill>
                <a:ea typeface="微軟正黑體" pitchFamily="34" charset="-120"/>
              </a:rPr>
              <a:t>MICROARRAYS: </a:t>
            </a:r>
          </a:p>
          <a:p>
            <a:r>
              <a:rPr lang="en-US" altLang="zh-TW" b="1" dirty="0" smtClean="0">
                <a:solidFill>
                  <a:schemeClr val="accent6">
                    <a:lumMod val="75000"/>
                  </a:schemeClr>
                </a:solidFill>
                <a:ea typeface="微軟正黑體" pitchFamily="34" charset="-120"/>
              </a:rPr>
              <a:t>Chipping Away at the Mysteries of Science and Medicine</a:t>
            </a:r>
            <a:endParaRPr lang="zh-TW" altLang="en-US" b="1" dirty="0">
              <a:solidFill>
                <a:schemeClr val="accent6">
                  <a:lumMod val="75000"/>
                </a:schemeClr>
              </a:solidFill>
              <a:ea typeface="微軟正黑體" pitchFamily="34" charset="-12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2" name="群組 11"/>
          <p:cNvGrpSpPr/>
          <p:nvPr/>
        </p:nvGrpSpPr>
        <p:grpSpPr>
          <a:xfrm>
            <a:off x="358860" y="615440"/>
            <a:ext cx="8426280" cy="5580213"/>
            <a:chOff x="358860" y="357166"/>
            <a:chExt cx="8426280" cy="5580213"/>
          </a:xfrm>
        </p:grpSpPr>
        <p:grpSp>
          <p:nvGrpSpPr>
            <p:cNvPr id="6" name="群組 4"/>
            <p:cNvGrpSpPr/>
            <p:nvPr/>
          </p:nvGrpSpPr>
          <p:grpSpPr>
            <a:xfrm>
              <a:off x="358860" y="920621"/>
              <a:ext cx="8426280" cy="5016758"/>
              <a:chOff x="432000" y="1043731"/>
              <a:chExt cx="8426280" cy="5016758"/>
            </a:xfrm>
          </p:grpSpPr>
          <p:sp>
            <p:nvSpPr>
              <p:cNvPr id="3" name="文字方塊 2"/>
              <p:cNvSpPr txBox="1"/>
              <p:nvPr/>
            </p:nvSpPr>
            <p:spPr>
              <a:xfrm>
                <a:off x="432000" y="1043731"/>
                <a:ext cx="4140000" cy="5016758"/>
              </a:xfrm>
              <a:prstGeom prst="rect">
                <a:avLst/>
              </a:prstGeom>
              <a:noFill/>
            </p:spPr>
            <p:txBody>
              <a:bodyPr wrap="square" rtlCol="0">
                <a:spAutoFit/>
              </a:bodyPr>
              <a:lstStyle/>
              <a:p>
                <a:pPr algn="just" rtl="0"/>
                <a:r>
                  <a:rPr lang="zh-TW" altLang="en-US" kern="1200" dirty="0">
                    <a:solidFill>
                      <a:srgbClr val="7030A0"/>
                    </a:solidFill>
                    <a:latin typeface="微軟正黑體" pitchFamily="34" charset="-120"/>
                    <a:ea typeface="微軟正黑體" pitchFamily="34" charset="-120"/>
                  </a:rPr>
                  <a:t>陣列</a:t>
                </a:r>
                <a:endParaRPr lang="en-US" altLang="zh-TW" kern="1200" dirty="0">
                  <a:solidFill>
                    <a:srgbClr val="7030A0"/>
                  </a:solidFill>
                  <a:latin typeface="微軟正黑體" pitchFamily="34" charset="-120"/>
                  <a:ea typeface="微軟正黑體" pitchFamily="34" charset="-120"/>
                </a:endParaRPr>
              </a:p>
              <a:p>
                <a:pPr algn="just" rtl="0"/>
                <a:r>
                  <a:rPr lang="en-US" altLang="zh-TW" sz="1600" kern="1200" dirty="0">
                    <a:solidFill>
                      <a:srgbClr val="0070C0"/>
                    </a:solidFill>
                    <a:latin typeface="Arial Narrow" pitchFamily="34" charset="0"/>
                    <a:ea typeface="新細明體"/>
                    <a:cs typeface="+mn-cs"/>
                  </a:rPr>
                  <a:t>In computer science an </a:t>
                </a:r>
                <a:r>
                  <a:rPr lang="en-US" altLang="zh-TW" sz="1600" b="1" kern="1200" dirty="0">
                    <a:solidFill>
                      <a:srgbClr val="0070C0"/>
                    </a:solidFill>
                    <a:latin typeface="Arial Narrow" pitchFamily="34" charset="0"/>
                    <a:ea typeface="新細明體"/>
                    <a:cs typeface="+mn-cs"/>
                  </a:rPr>
                  <a:t>array</a:t>
                </a:r>
                <a:r>
                  <a:rPr lang="en-US" altLang="zh-TW" sz="1600" kern="1200" dirty="0">
                    <a:solidFill>
                      <a:srgbClr val="0070C0"/>
                    </a:solidFill>
                    <a:latin typeface="Arial Narrow" pitchFamily="34" charset="0"/>
                    <a:ea typeface="新細明體"/>
                    <a:cs typeface="+mn-cs"/>
                  </a:rPr>
                  <a:t> is </a:t>
                </a:r>
                <a:r>
                  <a:rPr lang="en-US" altLang="zh-TW" sz="1600" kern="1200" dirty="0">
                    <a:solidFill>
                      <a:srgbClr val="C00000"/>
                    </a:solidFill>
                    <a:latin typeface="Arial Narrow" pitchFamily="34" charset="0"/>
                    <a:ea typeface="新細明體"/>
                    <a:cs typeface="+mn-cs"/>
                  </a:rPr>
                  <a:t>a data </a:t>
                </a:r>
                <a:r>
                  <a:rPr lang="en-US" altLang="zh-TW" sz="1600" b="1" i="1" kern="1200" dirty="0">
                    <a:solidFill>
                      <a:srgbClr val="C00000"/>
                    </a:solidFill>
                    <a:latin typeface="Arial Narrow" pitchFamily="34" charset="0"/>
                    <a:ea typeface="新細明體"/>
                    <a:cs typeface="+mn-cs"/>
                  </a:rPr>
                  <a:t>structure </a:t>
                </a:r>
                <a:r>
                  <a:rPr lang="en-US" altLang="zh-TW" sz="1600" kern="1200" dirty="0">
                    <a:solidFill>
                      <a:srgbClr val="C00000"/>
                    </a:solidFill>
                    <a:latin typeface="Arial Narrow" pitchFamily="34" charset="0"/>
                    <a:ea typeface="新細明體"/>
                    <a:cs typeface="+mn-cs"/>
                  </a:rPr>
                  <a:t>consisting of a group of </a:t>
                </a:r>
                <a:r>
                  <a:rPr lang="en-US" altLang="zh-TW" sz="1600" b="1" i="1" kern="1200" dirty="0">
                    <a:solidFill>
                      <a:srgbClr val="C00000"/>
                    </a:solidFill>
                    <a:latin typeface="Arial Narrow" pitchFamily="34" charset="0"/>
                    <a:ea typeface="新細明體"/>
                    <a:cs typeface="+mn-cs"/>
                  </a:rPr>
                  <a:t>elements</a:t>
                </a:r>
                <a:r>
                  <a:rPr lang="en-US" altLang="zh-TW" sz="1600" kern="1200" dirty="0">
                    <a:solidFill>
                      <a:srgbClr val="0070C0"/>
                    </a:solidFill>
                    <a:latin typeface="Arial Narrow" pitchFamily="34" charset="0"/>
                    <a:ea typeface="新細明體"/>
                    <a:cs typeface="+mn-cs"/>
                  </a:rPr>
                  <a:t> that are accessed by indexing. In most programming languages each element has the same data type and the array occupies a contiguous area of storage. Most programming languages have a built-in array data type.</a:t>
                </a:r>
                <a:r>
                  <a:rPr lang="zh-TW" altLang="en-US" sz="1600" kern="1200" dirty="0">
                    <a:solidFill>
                      <a:srgbClr val="0070C0"/>
                    </a:solidFill>
                    <a:latin typeface="Arial Narrow" pitchFamily="34" charset="0"/>
                    <a:ea typeface="新細明體"/>
                    <a:cs typeface="+mn-cs"/>
                  </a:rPr>
                  <a:t> </a:t>
                </a:r>
                <a:endParaRPr lang="en-US" altLang="zh-TW" sz="1600" kern="1200" dirty="0">
                  <a:solidFill>
                    <a:srgbClr val="0070C0"/>
                  </a:solidFill>
                  <a:latin typeface="Arial Narrow" pitchFamily="34" charset="0"/>
                  <a:ea typeface="新細明體"/>
                  <a:cs typeface="+mn-cs"/>
                </a:endParaRPr>
              </a:p>
              <a:p>
                <a:pPr algn="just" rtl="0"/>
                <a:r>
                  <a:rPr lang="en-US" altLang="zh-TW" sz="1600" kern="1200" dirty="0">
                    <a:solidFill>
                      <a:srgbClr val="0070C0"/>
                    </a:solidFill>
                    <a:latin typeface="Arial Narrow" pitchFamily="34" charset="0"/>
                    <a:ea typeface="新細明體"/>
                    <a:cs typeface="+mn-cs"/>
                  </a:rPr>
                  <a:t>Some programming languages support array programming (e.g., APL, newer versions of Fortran) which </a:t>
                </a:r>
                <a:r>
                  <a:rPr lang="en-US" altLang="zh-TW" sz="1600" kern="1200" dirty="0" err="1">
                    <a:solidFill>
                      <a:srgbClr val="0070C0"/>
                    </a:solidFill>
                    <a:latin typeface="Arial Narrow" pitchFamily="34" charset="0"/>
                    <a:ea typeface="新細明體"/>
                    <a:cs typeface="+mn-cs"/>
                  </a:rPr>
                  <a:t>generalises</a:t>
                </a:r>
                <a:r>
                  <a:rPr lang="en-US" altLang="zh-TW" sz="1600" kern="1200" dirty="0">
                    <a:solidFill>
                      <a:srgbClr val="0070C0"/>
                    </a:solidFill>
                    <a:latin typeface="Arial Narrow" pitchFamily="34" charset="0"/>
                    <a:ea typeface="新細明體"/>
                    <a:cs typeface="+mn-cs"/>
                  </a:rPr>
                  <a:t> operations and functions to work transparently over arrays as they do with scalars, instead of requiring looping over array members.</a:t>
                </a:r>
              </a:p>
              <a:p>
                <a:pPr algn="just" rtl="0"/>
                <a:r>
                  <a:rPr lang="en-US" altLang="zh-TW" sz="1600" kern="1200" dirty="0">
                    <a:solidFill>
                      <a:srgbClr val="0070C0"/>
                    </a:solidFill>
                    <a:latin typeface="Arial Narrow" pitchFamily="34" charset="0"/>
                    <a:ea typeface="新細明體"/>
                    <a:cs typeface="+mn-cs"/>
                  </a:rPr>
                  <a:t>Multi-dimensional arrays are accessed using more than one index: one for each dimension.</a:t>
                </a:r>
              </a:p>
              <a:p>
                <a:pPr algn="just" rtl="0"/>
                <a:r>
                  <a:rPr lang="en-US" altLang="zh-TW" sz="1600" kern="1200" dirty="0">
                    <a:solidFill>
                      <a:srgbClr val="0070C0"/>
                    </a:solidFill>
                    <a:latin typeface="Arial Narrow" pitchFamily="34" charset="0"/>
                    <a:ea typeface="新細明體"/>
                    <a:cs typeface="+mn-cs"/>
                  </a:rPr>
                  <a:t>Arrays can be classified as fixed-sized arrays (sometimes known as static arrays) whose size cannot change once their storage has been allocated, or dynamic arrays, which can be resized.</a:t>
                </a:r>
              </a:p>
              <a:p>
                <a:pPr algn="just" rtl="0"/>
                <a:endParaRPr lang="zh-TW" altLang="en-US" sz="1600" kern="1200" dirty="0">
                  <a:solidFill>
                    <a:srgbClr val="0070C0"/>
                  </a:solidFill>
                  <a:latin typeface="Arial Narrow" pitchFamily="34" charset="0"/>
                  <a:ea typeface="新細明體"/>
                  <a:cs typeface="+mn-cs"/>
                </a:endParaRPr>
              </a:p>
            </p:txBody>
          </p:sp>
          <p:sp>
            <p:nvSpPr>
              <p:cNvPr id="4" name="文字方塊 3"/>
              <p:cNvSpPr txBox="1"/>
              <p:nvPr/>
            </p:nvSpPr>
            <p:spPr>
              <a:xfrm>
                <a:off x="4718280" y="1043731"/>
                <a:ext cx="4140000" cy="1107996"/>
              </a:xfrm>
              <a:prstGeom prst="rect">
                <a:avLst/>
              </a:prstGeom>
              <a:noFill/>
            </p:spPr>
            <p:txBody>
              <a:bodyPr wrap="square" rtlCol="0">
                <a:spAutoFit/>
              </a:bodyPr>
              <a:lstStyle/>
              <a:p>
                <a:pPr algn="just" rtl="0"/>
                <a:r>
                  <a:rPr lang="zh-TW" altLang="en-US" kern="1200" dirty="0">
                    <a:solidFill>
                      <a:srgbClr val="7030A0"/>
                    </a:solidFill>
                    <a:latin typeface="微軟正黑體" pitchFamily="34" charset="-120"/>
                    <a:ea typeface="微軟正黑體" pitchFamily="34" charset="-120"/>
                  </a:rPr>
                  <a:t>微</a:t>
                </a:r>
                <a:endParaRPr lang="en-US" altLang="zh-TW" sz="1600" kern="1200" dirty="0">
                  <a:solidFill>
                    <a:srgbClr val="7030A0"/>
                  </a:solidFill>
                  <a:latin typeface="微軟正黑體" pitchFamily="34" charset="-120"/>
                  <a:ea typeface="微軟正黑體" pitchFamily="34" charset="-120"/>
                </a:endParaRPr>
              </a:p>
              <a:p>
                <a:pPr algn="just" rtl="0"/>
                <a:r>
                  <a:rPr lang="en-US" altLang="zh-TW" sz="1600" b="1" kern="1200" dirty="0">
                    <a:solidFill>
                      <a:srgbClr val="0070C0"/>
                    </a:solidFill>
                    <a:latin typeface="Arial Narrow" pitchFamily="34" charset="0"/>
                    <a:ea typeface="新細明體"/>
                    <a:cs typeface="+mn-cs"/>
                  </a:rPr>
                  <a:t>Micro</a:t>
                </a:r>
                <a:r>
                  <a:rPr lang="en-US" altLang="zh-TW" sz="1600" kern="1200" dirty="0">
                    <a:solidFill>
                      <a:srgbClr val="0070C0"/>
                    </a:solidFill>
                    <a:latin typeface="Arial Narrow" pitchFamily="34" charset="0"/>
                    <a:ea typeface="新細明體"/>
                    <a:cs typeface="+mn-cs"/>
                  </a:rPr>
                  <a:t> is an English prefix of Greek origin that refers to </a:t>
                </a:r>
                <a:r>
                  <a:rPr lang="en-US" altLang="zh-TW" sz="1600" kern="1200" dirty="0">
                    <a:solidFill>
                      <a:srgbClr val="C00000"/>
                    </a:solidFill>
                    <a:latin typeface="Arial Narrow" pitchFamily="34" charset="0"/>
                    <a:ea typeface="新細明體"/>
                    <a:cs typeface="+mn-cs"/>
                  </a:rPr>
                  <a:t>an object as being </a:t>
                </a:r>
                <a:r>
                  <a:rPr lang="en-US" altLang="zh-TW" sz="1600" b="1" i="1" kern="1200" dirty="0">
                    <a:solidFill>
                      <a:srgbClr val="C00000"/>
                    </a:solidFill>
                    <a:latin typeface="Arial Narrow" pitchFamily="34" charset="0"/>
                    <a:ea typeface="新細明體"/>
                    <a:cs typeface="+mn-cs"/>
                  </a:rPr>
                  <a:t>smaller</a:t>
                </a:r>
                <a:r>
                  <a:rPr lang="en-US" altLang="zh-TW" sz="1600" kern="1200" dirty="0">
                    <a:solidFill>
                      <a:srgbClr val="C00000"/>
                    </a:solidFill>
                    <a:latin typeface="Arial Narrow" pitchFamily="34" charset="0"/>
                    <a:ea typeface="新細明體"/>
                    <a:cs typeface="+mn-cs"/>
                  </a:rPr>
                  <a:t> than an object or scale of focus</a:t>
                </a:r>
                <a:r>
                  <a:rPr lang="en-US" altLang="zh-TW" sz="1600" kern="1200" dirty="0">
                    <a:solidFill>
                      <a:srgbClr val="0070C0"/>
                    </a:solidFill>
                    <a:latin typeface="Arial Narrow" pitchFamily="34" charset="0"/>
                    <a:ea typeface="新細明體"/>
                    <a:cs typeface="+mn-cs"/>
                  </a:rPr>
                  <a:t>, in contrast with macro.</a:t>
                </a:r>
                <a:endParaRPr lang="zh-TW" altLang="en-US" sz="1600" kern="1200" dirty="0">
                  <a:solidFill>
                    <a:srgbClr val="0070C0"/>
                  </a:solidFill>
                  <a:latin typeface="Arial Narrow" pitchFamily="34" charset="0"/>
                  <a:ea typeface="新細明體"/>
                  <a:cs typeface="+mn-cs"/>
                </a:endParaRPr>
              </a:p>
            </p:txBody>
          </p:sp>
        </p:grpSp>
        <p:pic>
          <p:nvPicPr>
            <p:cNvPr id="10" name="Picture 12" descr="42-16177889"/>
            <p:cNvPicPr>
              <a:picLocks noChangeAspect="1" noChangeArrowheads="1"/>
            </p:cNvPicPr>
            <p:nvPr/>
          </p:nvPicPr>
          <p:blipFill>
            <a:blip r:embed="rId3" cstate="print"/>
            <a:srcRect l="18906" t="15425"/>
            <a:stretch>
              <a:fillRect/>
            </a:stretch>
          </p:blipFill>
          <p:spPr bwMode="auto">
            <a:xfrm>
              <a:off x="5143504" y="357166"/>
              <a:ext cx="1100418" cy="801679"/>
            </a:xfrm>
            <a:prstGeom prst="rect">
              <a:avLst/>
            </a:prstGeom>
            <a:noFill/>
          </p:spPr>
        </p:pic>
        <p:pic>
          <p:nvPicPr>
            <p:cNvPr id="11" name="Picture 14" descr="799-I-156-S4309"/>
            <p:cNvPicPr>
              <a:picLocks noChangeAspect="1" noChangeArrowheads="1"/>
            </p:cNvPicPr>
            <p:nvPr/>
          </p:nvPicPr>
          <p:blipFill>
            <a:blip r:embed="rId4" cstate="print"/>
            <a:srcRect/>
            <a:stretch>
              <a:fillRect/>
            </a:stretch>
          </p:blipFill>
          <p:spPr bwMode="auto">
            <a:xfrm>
              <a:off x="1114128" y="357166"/>
              <a:ext cx="1100418" cy="801679"/>
            </a:xfrm>
            <a:prstGeom prst="rect">
              <a:avLst/>
            </a:prstGeom>
            <a:noFill/>
          </p:spPr>
        </p:pic>
      </p:grpSp>
      <p:pic>
        <p:nvPicPr>
          <p:cNvPr id="12" name="圖片 11" descr="42-22004428.jpg"/>
          <p:cNvPicPr>
            <a:picLocks noChangeAspect="1"/>
          </p:cNvPicPr>
          <p:nvPr/>
        </p:nvPicPr>
        <p:blipFill>
          <a:blip r:embed="rId5"/>
          <a:stretch>
            <a:fillRect/>
          </a:stretch>
        </p:blipFill>
        <p:spPr>
          <a:xfrm>
            <a:off x="5214942" y="2428868"/>
            <a:ext cx="2722066" cy="3690937"/>
          </a:xfrm>
          <a:prstGeom prst="rect">
            <a:avLst/>
          </a:prstGeom>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圖片 1" descr="Biological_and_technological_scales_compared-en.png"/>
          <p:cNvPicPr>
            <a:picLocks noChangeAspect="1"/>
          </p:cNvPicPr>
          <p:nvPr/>
        </p:nvPicPr>
        <p:blipFill>
          <a:blip r:embed="rId3"/>
          <a:stretch>
            <a:fillRect/>
          </a:stretch>
        </p:blipFill>
        <p:spPr>
          <a:xfrm>
            <a:off x="612000" y="1014175"/>
            <a:ext cx="7920000" cy="5629535"/>
          </a:xfrm>
          <a:prstGeom prst="rect">
            <a:avLst/>
          </a:prstGeom>
        </p:spPr>
      </p:pic>
      <p:sp>
        <p:nvSpPr>
          <p:cNvPr id="3" name="矩形 2"/>
          <p:cNvSpPr/>
          <p:nvPr/>
        </p:nvSpPr>
        <p:spPr>
          <a:xfrm>
            <a:off x="611188" y="549275"/>
            <a:ext cx="7920000" cy="379395"/>
          </a:xfrm>
          <a:prstGeom prst="rect">
            <a:avLst/>
          </a:prstGeom>
        </p:spPr>
        <p:txBody>
          <a:bodyPr wrap="square">
            <a:spAutoFit/>
          </a:bodyPr>
          <a:lstStyle/>
          <a:p>
            <a:r>
              <a:rPr lang="en-US" b="1" dirty="0" smtClean="0">
                <a:solidFill>
                  <a:srgbClr val="C00000"/>
                </a:solidFill>
              </a:rPr>
              <a:t>Comparison of various biological assemblies and technological devices</a:t>
            </a:r>
            <a:endParaRPr lang="zh-TW" altLang="en-US" b="1" dirty="0">
              <a:solidFill>
                <a:srgbClr val="C00000"/>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字方塊 6"/>
          <p:cNvSpPr txBox="1"/>
          <p:nvPr/>
        </p:nvSpPr>
        <p:spPr>
          <a:xfrm>
            <a:off x="611189" y="549275"/>
            <a:ext cx="3675060" cy="1815882"/>
          </a:xfrm>
          <a:prstGeom prst="rect">
            <a:avLst/>
          </a:prstGeom>
          <a:noFill/>
        </p:spPr>
        <p:txBody>
          <a:bodyPr wrap="square" rtlCol="0">
            <a:spAutoFit/>
          </a:bodyPr>
          <a:lstStyle/>
          <a:p>
            <a:r>
              <a:rPr lang="en-US" sz="1600" b="1" dirty="0">
                <a:solidFill>
                  <a:srgbClr val="0070C0"/>
                </a:solidFill>
              </a:rPr>
              <a:t>Microarrays are </a:t>
            </a:r>
            <a:r>
              <a:rPr lang="en-US" sz="1600" b="1" dirty="0" smtClean="0">
                <a:solidFill>
                  <a:srgbClr val="0070C0"/>
                </a:solidFill>
              </a:rPr>
              <a:t>miniaturized </a:t>
            </a:r>
            <a:r>
              <a:rPr lang="en-US" sz="1600" b="1" dirty="0">
                <a:solidFill>
                  <a:srgbClr val="0070C0"/>
                </a:solidFill>
              </a:rPr>
              <a:t>biological devices consisting in molecules, for example </a:t>
            </a:r>
            <a:r>
              <a:rPr lang="en-US" sz="1600" b="1" dirty="0" smtClean="0">
                <a:solidFill>
                  <a:srgbClr val="0070C0"/>
                </a:solidFill>
              </a:rPr>
              <a:t>DNA </a:t>
            </a:r>
            <a:r>
              <a:rPr lang="en-US" sz="1600" b="1" dirty="0">
                <a:solidFill>
                  <a:srgbClr val="0070C0"/>
                </a:solidFill>
              </a:rPr>
              <a:t>or protein, named the "</a:t>
            </a:r>
            <a:r>
              <a:rPr lang="en-US" sz="1600" b="1" dirty="0">
                <a:solidFill>
                  <a:srgbClr val="C00000"/>
                </a:solidFill>
              </a:rPr>
              <a:t>probes</a:t>
            </a:r>
            <a:r>
              <a:rPr lang="en-US" sz="1600" b="1" dirty="0">
                <a:solidFill>
                  <a:srgbClr val="0070C0"/>
                </a:solidFill>
              </a:rPr>
              <a:t>", that are </a:t>
            </a:r>
            <a:r>
              <a:rPr lang="en-US" sz="1600" b="1" dirty="0">
                <a:solidFill>
                  <a:srgbClr val="C00000"/>
                </a:solidFill>
              </a:rPr>
              <a:t>orderly arranged </a:t>
            </a:r>
            <a:r>
              <a:rPr lang="en-US" sz="1600" b="1" dirty="0">
                <a:solidFill>
                  <a:srgbClr val="0070C0"/>
                </a:solidFill>
              </a:rPr>
              <a:t>at a </a:t>
            </a:r>
            <a:r>
              <a:rPr lang="en-US" sz="1600" b="1" dirty="0" smtClean="0">
                <a:solidFill>
                  <a:srgbClr val="C00000"/>
                </a:solidFill>
              </a:rPr>
              <a:t>microscopic </a:t>
            </a:r>
            <a:r>
              <a:rPr lang="en-US" sz="1600" b="1" dirty="0">
                <a:solidFill>
                  <a:srgbClr val="C00000"/>
                </a:solidFill>
              </a:rPr>
              <a:t>scale onto a solid support</a:t>
            </a:r>
            <a:r>
              <a:rPr lang="en-US" sz="1600" b="1" dirty="0">
                <a:solidFill>
                  <a:srgbClr val="0070C0"/>
                </a:solidFill>
              </a:rPr>
              <a:t> such as a membrane or a glass microscope slide.</a:t>
            </a:r>
            <a:endParaRPr lang="zh-TW" altLang="en-US" sz="1600" b="1" dirty="0">
              <a:solidFill>
                <a:srgbClr val="0070C0"/>
              </a:solidFill>
            </a:endParaRPr>
          </a:p>
        </p:txBody>
      </p:sp>
      <p:grpSp>
        <p:nvGrpSpPr>
          <p:cNvPr id="25" name="群組 24"/>
          <p:cNvGrpSpPr/>
          <p:nvPr/>
        </p:nvGrpSpPr>
        <p:grpSpPr>
          <a:xfrm>
            <a:off x="857224" y="549274"/>
            <a:ext cx="7675589" cy="5751512"/>
            <a:chOff x="857224" y="549274"/>
            <a:chExt cx="7675589" cy="5751512"/>
          </a:xfrm>
        </p:grpSpPr>
        <p:pic>
          <p:nvPicPr>
            <p:cNvPr id="4" name="Picture 2" descr="http://www.agilent.com/about/newsroom/lsca/imagelibrary/images/cag_43_microarray_dna.jpg"/>
            <p:cNvPicPr>
              <a:picLocks noChangeAspect="1" noChangeArrowheads="1"/>
            </p:cNvPicPr>
            <p:nvPr/>
          </p:nvPicPr>
          <p:blipFill>
            <a:blip r:embed="rId3"/>
            <a:srcRect l="11404" t="8197" r="12567"/>
            <a:stretch>
              <a:fillRect/>
            </a:stretch>
          </p:blipFill>
          <p:spPr bwMode="auto">
            <a:xfrm>
              <a:off x="4429124" y="549274"/>
              <a:ext cx="4103689" cy="5745165"/>
            </a:xfrm>
            <a:prstGeom prst="rect">
              <a:avLst/>
            </a:prstGeom>
            <a:noFill/>
          </p:spPr>
        </p:pic>
        <p:pic>
          <p:nvPicPr>
            <p:cNvPr id="36866" name="Picture 2" descr="http://lifecenter.sgst.cn/geo/images/cover.gif"/>
            <p:cNvPicPr>
              <a:picLocks noChangeAspect="1" noChangeArrowheads="1"/>
            </p:cNvPicPr>
            <p:nvPr/>
          </p:nvPicPr>
          <p:blipFill>
            <a:blip r:embed="rId4"/>
            <a:srcRect/>
            <a:stretch>
              <a:fillRect/>
            </a:stretch>
          </p:blipFill>
          <p:spPr bwMode="auto">
            <a:xfrm>
              <a:off x="857224" y="3214686"/>
              <a:ext cx="3429000" cy="3086100"/>
            </a:xfrm>
            <a:prstGeom prst="rect">
              <a:avLst/>
            </a:prstGeom>
            <a:noFill/>
          </p:spPr>
        </p:pic>
        <p:grpSp>
          <p:nvGrpSpPr>
            <p:cNvPr id="24" name="群組 23"/>
            <p:cNvGrpSpPr/>
            <p:nvPr/>
          </p:nvGrpSpPr>
          <p:grpSpPr>
            <a:xfrm>
              <a:off x="2571724" y="2071678"/>
              <a:ext cx="4643482" cy="1143008"/>
              <a:chOff x="2571724" y="2071678"/>
              <a:chExt cx="4643482" cy="1143008"/>
            </a:xfrm>
          </p:grpSpPr>
          <p:sp>
            <p:nvSpPr>
              <p:cNvPr id="5" name="矩形 4"/>
              <p:cNvSpPr/>
              <p:nvPr/>
            </p:nvSpPr>
            <p:spPr>
              <a:xfrm rot="1500000">
                <a:off x="6643702" y="2071678"/>
                <a:ext cx="571504" cy="571504"/>
              </a:xfrm>
              <a:prstGeom prst="rect">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cxnSp>
            <p:nvCxnSpPr>
              <p:cNvPr id="21" name="圖案 20"/>
              <p:cNvCxnSpPr>
                <a:endCxn id="36866" idx="0"/>
              </p:cNvCxnSpPr>
              <p:nvPr/>
            </p:nvCxnSpPr>
            <p:spPr>
              <a:xfrm rot="10800000" flipV="1">
                <a:off x="2571724" y="2285992"/>
                <a:ext cx="4071978" cy="928694"/>
              </a:xfrm>
              <a:prstGeom prst="bentConnector2">
                <a:avLst/>
              </a:prstGeom>
              <a:ln w="12700">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23" name="圖案 22"/>
              <p:cNvCxnSpPr/>
              <p:nvPr/>
            </p:nvCxnSpPr>
            <p:spPr>
              <a:xfrm rot="10800000" flipV="1">
                <a:off x="2571724" y="2285992"/>
                <a:ext cx="1857400" cy="928694"/>
              </a:xfrm>
              <a:prstGeom prst="bentConnector2">
                <a:avLst/>
              </a:prstGeom>
              <a:ln w="12700">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grpSp>
      </p:gr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群組 17"/>
          <p:cNvGrpSpPr/>
          <p:nvPr/>
        </p:nvGrpSpPr>
        <p:grpSpPr>
          <a:xfrm>
            <a:off x="958290" y="2066457"/>
            <a:ext cx="7227420" cy="4362939"/>
            <a:chOff x="987918" y="2066457"/>
            <a:chExt cx="7227420" cy="4362939"/>
          </a:xfrm>
        </p:grpSpPr>
        <p:grpSp>
          <p:nvGrpSpPr>
            <p:cNvPr id="4" name="群組 16"/>
            <p:cNvGrpSpPr>
              <a:grpSpLocks noChangeAspect="1"/>
            </p:cNvGrpSpPr>
            <p:nvPr/>
          </p:nvGrpSpPr>
          <p:grpSpPr>
            <a:xfrm>
              <a:off x="3786182" y="2066457"/>
              <a:ext cx="4429156" cy="4362939"/>
              <a:chOff x="3786182" y="1285860"/>
              <a:chExt cx="4970170" cy="4895865"/>
            </a:xfrm>
          </p:grpSpPr>
          <p:pic>
            <p:nvPicPr>
              <p:cNvPr id="13" name="Picture 2"/>
              <p:cNvPicPr>
                <a:picLocks noChangeAspect="1" noChangeArrowheads="1"/>
              </p:cNvPicPr>
              <p:nvPr/>
            </p:nvPicPr>
            <p:blipFill>
              <a:blip r:embed="rId3">
                <a:duotone>
                  <a:schemeClr val="accent6">
                    <a:shade val="45000"/>
                    <a:satMod val="135000"/>
                  </a:schemeClr>
                  <a:prstClr val="white"/>
                </a:duotone>
              </a:blip>
              <a:srcRect l="62459"/>
              <a:stretch>
                <a:fillRect/>
              </a:stretch>
            </p:blipFill>
            <p:spPr bwMode="auto">
              <a:xfrm>
                <a:off x="6890479" y="1285860"/>
                <a:ext cx="1865873" cy="4895865"/>
              </a:xfrm>
              <a:prstGeom prst="rect">
                <a:avLst/>
              </a:prstGeom>
              <a:noFill/>
              <a:ln w="9525">
                <a:noFill/>
                <a:miter lim="800000"/>
                <a:headEnd/>
                <a:tailEnd/>
              </a:ln>
              <a:effectLst/>
            </p:spPr>
          </p:pic>
          <p:pic>
            <p:nvPicPr>
              <p:cNvPr id="14" name="Picture 2"/>
              <p:cNvPicPr>
                <a:picLocks noChangeAspect="1" noChangeArrowheads="1"/>
              </p:cNvPicPr>
              <p:nvPr/>
            </p:nvPicPr>
            <p:blipFill>
              <a:blip r:embed="rId3">
                <a:grayscl/>
              </a:blip>
              <a:srcRect r="37541"/>
              <a:stretch>
                <a:fillRect/>
              </a:stretch>
            </p:blipFill>
            <p:spPr bwMode="auto">
              <a:xfrm>
                <a:off x="3786182" y="1285860"/>
                <a:ext cx="3104297" cy="4895865"/>
              </a:xfrm>
              <a:prstGeom prst="rect">
                <a:avLst/>
              </a:prstGeom>
              <a:noFill/>
              <a:ln w="9525">
                <a:noFill/>
                <a:miter lim="800000"/>
                <a:headEnd/>
                <a:tailEnd/>
              </a:ln>
              <a:effectLst/>
            </p:spPr>
          </p:pic>
        </p:grpSp>
        <p:pic>
          <p:nvPicPr>
            <p:cNvPr id="15" name="Picture 2" descr="http://www.biochem.arizona.edu/classes/bioc471/media/bb-EqDNAarray.gif"/>
            <p:cNvPicPr>
              <a:picLocks noChangeAspect="1" noChangeArrowheads="1"/>
            </p:cNvPicPr>
            <p:nvPr/>
          </p:nvPicPr>
          <p:blipFill>
            <a:blip r:embed="rId4"/>
            <a:srcRect l="24612" r="20984" b="53201"/>
            <a:stretch>
              <a:fillRect/>
            </a:stretch>
          </p:blipFill>
          <p:spPr bwMode="auto">
            <a:xfrm>
              <a:off x="987918" y="3214686"/>
              <a:ext cx="2941140" cy="3071834"/>
            </a:xfrm>
            <a:prstGeom prst="rect">
              <a:avLst/>
            </a:prstGeom>
            <a:noFill/>
          </p:spPr>
        </p:pic>
      </p:grpSp>
      <p:sp>
        <p:nvSpPr>
          <p:cNvPr id="2" name="文字方塊 1"/>
          <p:cNvSpPr txBox="1"/>
          <p:nvPr/>
        </p:nvSpPr>
        <p:spPr>
          <a:xfrm>
            <a:off x="611188" y="549275"/>
            <a:ext cx="7920000" cy="2354491"/>
          </a:xfrm>
          <a:prstGeom prst="rect">
            <a:avLst/>
          </a:prstGeom>
          <a:noFill/>
        </p:spPr>
        <p:txBody>
          <a:bodyPr wrap="square" rtlCol="0">
            <a:spAutoFit/>
          </a:bodyPr>
          <a:lstStyle/>
          <a:p>
            <a:pPr>
              <a:lnSpc>
                <a:spcPct val="150000"/>
              </a:lnSpc>
            </a:pPr>
            <a:r>
              <a:rPr lang="en-US" altLang="zh-TW" b="1" dirty="0" smtClean="0">
                <a:solidFill>
                  <a:srgbClr val="0070C0"/>
                </a:solidFill>
              </a:rPr>
              <a:t>Microarray Features</a:t>
            </a:r>
            <a:endParaRPr lang="en-US" altLang="zh-TW" b="1" dirty="0">
              <a:solidFill>
                <a:srgbClr val="0070C0"/>
              </a:solidFill>
            </a:endParaRPr>
          </a:p>
          <a:p>
            <a:pPr marL="342900" indent="-342900">
              <a:lnSpc>
                <a:spcPct val="150000"/>
              </a:lnSpc>
              <a:buFont typeface="+mj-lt"/>
              <a:buAutoNum type="arabicPeriod"/>
            </a:pPr>
            <a:r>
              <a:rPr lang="en-US" altLang="zh-TW" sz="1600" b="1" dirty="0" smtClean="0">
                <a:solidFill>
                  <a:schemeClr val="accent6"/>
                </a:solidFill>
              </a:rPr>
              <a:t>Parallelism: Thousands </a:t>
            </a:r>
            <a:r>
              <a:rPr lang="en-US" altLang="zh-TW" sz="1600" b="1" dirty="0">
                <a:solidFill>
                  <a:schemeClr val="accent6"/>
                </a:solidFill>
              </a:rPr>
              <a:t>of genes simultaneously</a:t>
            </a:r>
          </a:p>
          <a:p>
            <a:pPr marL="342900" indent="-342900">
              <a:lnSpc>
                <a:spcPct val="150000"/>
              </a:lnSpc>
              <a:buFont typeface="+mj-lt"/>
              <a:buAutoNum type="arabicPeriod"/>
            </a:pPr>
            <a:r>
              <a:rPr lang="en-US" altLang="zh-TW" sz="1600" b="1" dirty="0" smtClean="0">
                <a:solidFill>
                  <a:schemeClr val="accent6"/>
                </a:solidFill>
              </a:rPr>
              <a:t>Miniaturization: Small </a:t>
            </a:r>
            <a:r>
              <a:rPr lang="en-US" altLang="zh-TW" sz="1600" b="1" dirty="0">
                <a:solidFill>
                  <a:schemeClr val="accent6"/>
                </a:solidFill>
              </a:rPr>
              <a:t>chip size</a:t>
            </a:r>
          </a:p>
          <a:p>
            <a:pPr marL="342900" indent="-342900">
              <a:lnSpc>
                <a:spcPct val="150000"/>
              </a:lnSpc>
              <a:buFont typeface="+mj-lt"/>
              <a:buAutoNum type="arabicPeriod"/>
            </a:pPr>
            <a:r>
              <a:rPr lang="en-US" altLang="zh-TW" sz="1600" b="1" dirty="0" smtClean="0">
                <a:solidFill>
                  <a:schemeClr val="accent6"/>
                </a:solidFill>
              </a:rPr>
              <a:t>Multiplexing: Multiple </a:t>
            </a:r>
            <a:r>
              <a:rPr lang="en-US" altLang="zh-TW" sz="1600" b="1" dirty="0">
                <a:solidFill>
                  <a:schemeClr val="accent6"/>
                </a:solidFill>
              </a:rPr>
              <a:t>samples at the same time</a:t>
            </a:r>
          </a:p>
          <a:p>
            <a:pPr marL="342900" indent="-342900">
              <a:lnSpc>
                <a:spcPct val="150000"/>
              </a:lnSpc>
              <a:buFont typeface="+mj-lt"/>
              <a:buAutoNum type="arabicPeriod"/>
            </a:pPr>
            <a:r>
              <a:rPr lang="en-US" altLang="zh-TW" sz="1600" b="1" dirty="0" smtClean="0">
                <a:solidFill>
                  <a:schemeClr val="accent6"/>
                </a:solidFill>
              </a:rPr>
              <a:t>Automation: Chip manufacturing </a:t>
            </a:r>
            <a:br>
              <a:rPr lang="en-US" altLang="zh-TW" sz="1600" b="1" dirty="0" smtClean="0">
                <a:solidFill>
                  <a:schemeClr val="accent6"/>
                </a:solidFill>
              </a:rPr>
            </a:br>
            <a:r>
              <a:rPr lang="en-US" altLang="zh-TW" sz="1600" b="1" dirty="0" smtClean="0">
                <a:solidFill>
                  <a:schemeClr val="accent6"/>
                </a:solidFill>
              </a:rPr>
              <a:t>and Reagents</a:t>
            </a:r>
            <a:endParaRPr lang="zh-TW" altLang="en-US" dirty="0">
              <a:solidFill>
                <a:schemeClr val="accent6"/>
              </a:solidFil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611188" y="549275"/>
            <a:ext cx="7920000" cy="1985159"/>
          </a:xfrm>
          <a:prstGeom prst="rect">
            <a:avLst/>
          </a:prstGeom>
        </p:spPr>
        <p:txBody>
          <a:bodyPr wrap="square">
            <a:spAutoFit/>
          </a:bodyPr>
          <a:lstStyle/>
          <a:p>
            <a:pPr>
              <a:lnSpc>
                <a:spcPct val="150000"/>
              </a:lnSpc>
            </a:pPr>
            <a:r>
              <a:rPr lang="en-US" altLang="zh-TW" b="1" dirty="0">
                <a:solidFill>
                  <a:srgbClr val="0070C0"/>
                </a:solidFill>
              </a:rPr>
              <a:t>What circumstances </a:t>
            </a:r>
            <a:r>
              <a:rPr lang="en-US" altLang="zh-TW" b="1" dirty="0" smtClean="0">
                <a:solidFill>
                  <a:srgbClr val="0070C0"/>
                </a:solidFill>
              </a:rPr>
              <a:t>brought out </a:t>
            </a:r>
            <a:r>
              <a:rPr lang="en-US" altLang="zh-TW" b="1" dirty="0">
                <a:solidFill>
                  <a:srgbClr val="0070C0"/>
                </a:solidFill>
              </a:rPr>
              <a:t>this technology?</a:t>
            </a:r>
          </a:p>
          <a:p>
            <a:pPr marL="342900" indent="-342900">
              <a:lnSpc>
                <a:spcPct val="150000"/>
              </a:lnSpc>
              <a:buFont typeface="+mj-lt"/>
              <a:buAutoNum type="arabicPeriod"/>
            </a:pPr>
            <a:r>
              <a:rPr lang="en-US" altLang="zh-TW" sz="1600" b="1" dirty="0" smtClean="0">
                <a:solidFill>
                  <a:schemeClr val="accent6"/>
                </a:solidFill>
              </a:rPr>
              <a:t>Fact</a:t>
            </a:r>
            <a:r>
              <a:rPr lang="en-US" altLang="zh-TW" sz="1600" b="1" dirty="0">
                <a:solidFill>
                  <a:schemeClr val="accent6"/>
                </a:solidFill>
              </a:rPr>
              <a:t>: biological processes </a:t>
            </a:r>
            <a:r>
              <a:rPr lang="en-US" altLang="zh-TW" sz="1600" b="1" dirty="0" smtClean="0">
                <a:solidFill>
                  <a:schemeClr val="accent6"/>
                </a:solidFill>
              </a:rPr>
              <a:t>are complicated </a:t>
            </a:r>
            <a:r>
              <a:rPr lang="en-US" altLang="zh-TW" sz="1600" b="1" dirty="0">
                <a:solidFill>
                  <a:schemeClr val="accent6"/>
                </a:solidFill>
              </a:rPr>
              <a:t>with many </a:t>
            </a:r>
            <a:r>
              <a:rPr lang="en-US" altLang="zh-TW" sz="1600" b="1" dirty="0" smtClean="0">
                <a:solidFill>
                  <a:schemeClr val="accent6"/>
                </a:solidFill>
              </a:rPr>
              <a:t>molecules working together</a:t>
            </a:r>
            <a:r>
              <a:rPr lang="en-US" altLang="zh-TW" sz="1600" b="1" dirty="0">
                <a:solidFill>
                  <a:schemeClr val="accent6"/>
                </a:solidFill>
              </a:rPr>
              <a:t>. Biologists are </a:t>
            </a:r>
            <a:r>
              <a:rPr lang="en-US" altLang="zh-TW" sz="1600" b="1" dirty="0" smtClean="0">
                <a:solidFill>
                  <a:schemeClr val="accent6"/>
                </a:solidFill>
              </a:rPr>
              <a:t>eager to </a:t>
            </a:r>
            <a:r>
              <a:rPr lang="en-US" altLang="zh-TW" sz="1600" b="1" dirty="0">
                <a:solidFill>
                  <a:schemeClr val="accent6"/>
                </a:solidFill>
              </a:rPr>
              <a:t>obtain the “</a:t>
            </a:r>
            <a:r>
              <a:rPr lang="en-US" altLang="zh-TW" sz="1600" b="1" dirty="0">
                <a:solidFill>
                  <a:srgbClr val="C00000"/>
                </a:solidFill>
              </a:rPr>
              <a:t>whole picture</a:t>
            </a:r>
            <a:r>
              <a:rPr lang="en-US" altLang="zh-TW" sz="1600" b="1" dirty="0">
                <a:solidFill>
                  <a:schemeClr val="accent6"/>
                </a:solidFill>
              </a:rPr>
              <a:t>”</a:t>
            </a:r>
          </a:p>
          <a:p>
            <a:pPr marL="342900" indent="-342900">
              <a:lnSpc>
                <a:spcPct val="150000"/>
              </a:lnSpc>
              <a:buFont typeface="+mj-lt"/>
              <a:buAutoNum type="arabicPeriod"/>
            </a:pPr>
            <a:r>
              <a:rPr lang="en-US" altLang="zh-TW" sz="1600" b="1" dirty="0" smtClean="0">
                <a:solidFill>
                  <a:schemeClr val="accent6"/>
                </a:solidFill>
              </a:rPr>
              <a:t>Genome </a:t>
            </a:r>
            <a:r>
              <a:rPr lang="en-US" altLang="zh-TW" sz="1600" b="1" dirty="0">
                <a:solidFill>
                  <a:schemeClr val="accent6"/>
                </a:solidFill>
              </a:rPr>
              <a:t>sequences availability</a:t>
            </a:r>
          </a:p>
          <a:p>
            <a:pPr marL="342900" indent="-342900">
              <a:lnSpc>
                <a:spcPct val="150000"/>
              </a:lnSpc>
              <a:buFont typeface="+mj-lt"/>
              <a:buAutoNum type="arabicPeriod"/>
            </a:pPr>
            <a:r>
              <a:rPr lang="en-US" altLang="zh-TW" sz="1600" b="1" dirty="0" smtClean="0">
                <a:solidFill>
                  <a:schemeClr val="accent6"/>
                </a:solidFill>
              </a:rPr>
              <a:t>Computer </a:t>
            </a:r>
            <a:r>
              <a:rPr lang="en-US" altLang="zh-TW" sz="1600" b="1" dirty="0">
                <a:solidFill>
                  <a:schemeClr val="accent6"/>
                </a:solidFill>
              </a:rPr>
              <a:t>aids</a:t>
            </a:r>
            <a:endParaRPr lang="zh-TW" altLang="en-US" sz="1600" b="1" dirty="0">
              <a:solidFill>
                <a:schemeClr val="accent6"/>
              </a:solidFill>
            </a:endParaRPr>
          </a:p>
        </p:txBody>
      </p:sp>
      <p:pic>
        <p:nvPicPr>
          <p:cNvPr id="15362" name="Picture 2" descr="http://lh3.ggpht.com/_0yuXVRYkzbc/Rs57SnruQHI/AAAAAAAAAHQ/isTym8V-cqA/4.jpg"/>
          <p:cNvPicPr>
            <a:picLocks noChangeAspect="1" noChangeArrowheads="1"/>
          </p:cNvPicPr>
          <p:nvPr/>
        </p:nvPicPr>
        <p:blipFill>
          <a:blip r:embed="rId3"/>
          <a:srcRect/>
          <a:stretch>
            <a:fillRect/>
          </a:stretch>
        </p:blipFill>
        <p:spPr bwMode="auto">
          <a:xfrm>
            <a:off x="4500562" y="2000240"/>
            <a:ext cx="2743200" cy="4114801"/>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611188" y="549275"/>
            <a:ext cx="3460746" cy="4201150"/>
          </a:xfrm>
          <a:prstGeom prst="rect">
            <a:avLst/>
          </a:prstGeom>
        </p:spPr>
        <p:txBody>
          <a:bodyPr wrap="square">
            <a:spAutoFit/>
          </a:bodyPr>
          <a:lstStyle/>
          <a:p>
            <a:pPr>
              <a:lnSpc>
                <a:spcPct val="150000"/>
              </a:lnSpc>
            </a:pPr>
            <a:r>
              <a:rPr lang="en-US" altLang="zh-TW" b="1" dirty="0">
                <a:solidFill>
                  <a:srgbClr val="0070C0"/>
                </a:solidFill>
              </a:rPr>
              <a:t>What problems can it solve?</a:t>
            </a:r>
          </a:p>
          <a:p>
            <a:pPr marL="342900" indent="-342900">
              <a:lnSpc>
                <a:spcPct val="150000"/>
              </a:lnSpc>
              <a:buFont typeface="+mj-lt"/>
              <a:buAutoNum type="arabicPeriod"/>
            </a:pPr>
            <a:r>
              <a:rPr lang="en-US" altLang="zh-TW" sz="1600" b="1" dirty="0" smtClean="0">
                <a:solidFill>
                  <a:schemeClr val="accent6"/>
                </a:solidFill>
              </a:rPr>
              <a:t>Differing </a:t>
            </a:r>
            <a:r>
              <a:rPr lang="en-US" altLang="zh-TW" sz="1600" b="1" dirty="0">
                <a:solidFill>
                  <a:schemeClr val="accent6"/>
                </a:solidFill>
              </a:rPr>
              <a:t>expression of genes </a:t>
            </a:r>
            <a:r>
              <a:rPr lang="en-US" altLang="zh-TW" sz="1600" b="1" dirty="0" smtClean="0">
                <a:solidFill>
                  <a:schemeClr val="accent6"/>
                </a:solidFill>
              </a:rPr>
              <a:t>over time</a:t>
            </a:r>
            <a:r>
              <a:rPr lang="en-US" altLang="zh-TW" sz="1600" b="1" dirty="0">
                <a:solidFill>
                  <a:schemeClr val="accent6"/>
                </a:solidFill>
              </a:rPr>
              <a:t>, between tissues, and </a:t>
            </a:r>
            <a:r>
              <a:rPr lang="en-US" altLang="zh-TW" sz="1600" b="1" dirty="0" smtClean="0">
                <a:solidFill>
                  <a:schemeClr val="accent6"/>
                </a:solidFill>
              </a:rPr>
              <a:t>disease states</a:t>
            </a:r>
            <a:endParaRPr lang="en-US" altLang="zh-TW" sz="1600" b="1" dirty="0">
              <a:solidFill>
                <a:schemeClr val="accent6"/>
              </a:solidFill>
            </a:endParaRPr>
          </a:p>
          <a:p>
            <a:pPr marL="342900" indent="-342900">
              <a:lnSpc>
                <a:spcPct val="150000"/>
              </a:lnSpc>
              <a:buFont typeface="+mj-lt"/>
              <a:buAutoNum type="arabicPeriod"/>
            </a:pPr>
            <a:r>
              <a:rPr lang="en-US" altLang="zh-TW" sz="1600" b="1" dirty="0" smtClean="0">
                <a:solidFill>
                  <a:schemeClr val="accent6"/>
                </a:solidFill>
              </a:rPr>
              <a:t>Identification </a:t>
            </a:r>
            <a:r>
              <a:rPr lang="en-US" altLang="zh-TW" sz="1600" b="1" dirty="0">
                <a:solidFill>
                  <a:schemeClr val="accent6"/>
                </a:solidFill>
              </a:rPr>
              <a:t>of complex </a:t>
            </a:r>
            <a:r>
              <a:rPr lang="en-US" altLang="zh-TW" sz="1600" b="1" dirty="0" smtClean="0">
                <a:solidFill>
                  <a:schemeClr val="accent6"/>
                </a:solidFill>
              </a:rPr>
              <a:t>genetic diseases</a:t>
            </a:r>
            <a:endParaRPr lang="en-US" altLang="zh-TW" sz="1600" b="1" dirty="0">
              <a:solidFill>
                <a:schemeClr val="accent6"/>
              </a:solidFill>
            </a:endParaRPr>
          </a:p>
          <a:p>
            <a:pPr marL="342900" indent="-342900">
              <a:lnSpc>
                <a:spcPct val="150000"/>
              </a:lnSpc>
              <a:buFont typeface="+mj-lt"/>
              <a:buAutoNum type="arabicPeriod"/>
            </a:pPr>
            <a:r>
              <a:rPr lang="en-US" altLang="zh-TW" sz="1600" b="1" dirty="0" smtClean="0">
                <a:solidFill>
                  <a:schemeClr val="accent6"/>
                </a:solidFill>
              </a:rPr>
              <a:t>Drug </a:t>
            </a:r>
            <a:r>
              <a:rPr lang="en-US" altLang="zh-TW" sz="1600" b="1" dirty="0">
                <a:solidFill>
                  <a:schemeClr val="accent6"/>
                </a:solidFill>
              </a:rPr>
              <a:t>discovery and toxicology studies</a:t>
            </a:r>
          </a:p>
          <a:p>
            <a:pPr marL="342900" indent="-342900">
              <a:lnSpc>
                <a:spcPct val="150000"/>
              </a:lnSpc>
              <a:buFont typeface="+mj-lt"/>
              <a:buAutoNum type="arabicPeriod"/>
            </a:pPr>
            <a:r>
              <a:rPr lang="en-US" altLang="zh-TW" sz="1600" b="1" dirty="0" smtClean="0">
                <a:solidFill>
                  <a:schemeClr val="accent6"/>
                </a:solidFill>
              </a:rPr>
              <a:t>Mutation/polymorphism detection (</a:t>
            </a:r>
            <a:r>
              <a:rPr lang="en-US" altLang="zh-TW" sz="1600" b="1" dirty="0">
                <a:solidFill>
                  <a:schemeClr val="accent6"/>
                </a:solidFill>
              </a:rPr>
              <a:t>SNP’s)</a:t>
            </a:r>
          </a:p>
          <a:p>
            <a:pPr marL="342900" indent="-342900">
              <a:lnSpc>
                <a:spcPct val="150000"/>
              </a:lnSpc>
              <a:buFont typeface="+mj-lt"/>
              <a:buAutoNum type="arabicPeriod"/>
            </a:pPr>
            <a:r>
              <a:rPr lang="en-US" altLang="zh-TW" sz="1600" b="1" dirty="0" smtClean="0">
                <a:solidFill>
                  <a:schemeClr val="accent6"/>
                </a:solidFill>
              </a:rPr>
              <a:t>Pathogen </a:t>
            </a:r>
            <a:r>
              <a:rPr lang="en-US" altLang="zh-TW" sz="1600" b="1" dirty="0">
                <a:solidFill>
                  <a:schemeClr val="accent6"/>
                </a:solidFill>
              </a:rPr>
              <a:t>analysis</a:t>
            </a:r>
            <a:endParaRPr lang="zh-TW" altLang="en-US" sz="1600" dirty="0">
              <a:solidFill>
                <a:schemeClr val="accent6"/>
              </a:solidFill>
            </a:endParaRPr>
          </a:p>
        </p:txBody>
      </p:sp>
      <p:pic>
        <p:nvPicPr>
          <p:cNvPr id="14340" name="Picture 4" descr="http://lh5.ggpht.com/_0yuXVRYkzbc/Rs57SHruQEI/AAAAAAAAAG4/lsdQ1vsm4_Y/1.jpg"/>
          <p:cNvPicPr>
            <a:picLocks noChangeAspect="1" noChangeArrowheads="1"/>
          </p:cNvPicPr>
          <p:nvPr/>
        </p:nvPicPr>
        <p:blipFill>
          <a:blip r:embed="rId3"/>
          <a:srcRect/>
          <a:stretch>
            <a:fillRect/>
          </a:stretch>
        </p:blipFill>
        <p:spPr bwMode="auto">
          <a:xfrm>
            <a:off x="4143372" y="685800"/>
            <a:ext cx="4391025" cy="5486400"/>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611188" y="549275"/>
            <a:ext cx="7747026" cy="4532266"/>
          </a:xfrm>
          <a:prstGeom prst="rect">
            <a:avLst/>
          </a:prstGeom>
        </p:spPr>
        <p:txBody>
          <a:bodyPr wrap="square">
            <a:spAutoFit/>
          </a:bodyPr>
          <a:lstStyle/>
          <a:p>
            <a:pPr>
              <a:lnSpc>
                <a:spcPct val="150000"/>
              </a:lnSpc>
            </a:pPr>
            <a:r>
              <a:rPr lang="en-US" altLang="zh-TW" b="1" dirty="0">
                <a:solidFill>
                  <a:srgbClr val="0070C0"/>
                </a:solidFill>
              </a:rPr>
              <a:t>What is its </a:t>
            </a:r>
            <a:r>
              <a:rPr lang="en-US" altLang="zh-TW" b="1" dirty="0" smtClean="0">
                <a:solidFill>
                  <a:srgbClr val="C00000"/>
                </a:solidFill>
              </a:rPr>
              <a:t>PITFALL</a:t>
            </a:r>
            <a:r>
              <a:rPr lang="en-US" altLang="zh-TW" b="1" dirty="0" smtClean="0">
                <a:solidFill>
                  <a:srgbClr val="0070C0"/>
                </a:solidFill>
              </a:rPr>
              <a:t>?</a:t>
            </a:r>
            <a:endParaRPr lang="en-US" altLang="zh-TW" b="1" dirty="0">
              <a:solidFill>
                <a:srgbClr val="0070C0"/>
              </a:solidFill>
            </a:endParaRPr>
          </a:p>
          <a:p>
            <a:pPr marL="342900" indent="-342900">
              <a:lnSpc>
                <a:spcPct val="150000"/>
              </a:lnSpc>
              <a:buFont typeface="+mj-lt"/>
              <a:buAutoNum type="arabicPeriod"/>
            </a:pPr>
            <a:r>
              <a:rPr lang="en-US" altLang="zh-TW" sz="1600" b="1" dirty="0" smtClean="0">
                <a:solidFill>
                  <a:schemeClr val="accent6"/>
                </a:solidFill>
              </a:rPr>
              <a:t>Detect </a:t>
            </a:r>
            <a:r>
              <a:rPr lang="en-US" altLang="zh-TW" sz="1600" b="1" dirty="0">
                <a:solidFill>
                  <a:schemeClr val="accent6"/>
                </a:solidFill>
              </a:rPr>
              <a:t>transcription mRNA level, not </a:t>
            </a:r>
            <a:r>
              <a:rPr lang="en-US" altLang="zh-TW" sz="1600" b="1" dirty="0" smtClean="0">
                <a:solidFill>
                  <a:schemeClr val="accent6"/>
                </a:solidFill>
              </a:rPr>
              <a:t>translation protein </a:t>
            </a:r>
            <a:r>
              <a:rPr lang="en-US" altLang="zh-TW" sz="1600" b="1" dirty="0">
                <a:solidFill>
                  <a:schemeClr val="accent6"/>
                </a:solidFill>
              </a:rPr>
              <a:t>level</a:t>
            </a:r>
          </a:p>
          <a:p>
            <a:pPr marL="342900" indent="-342900">
              <a:lnSpc>
                <a:spcPct val="150000"/>
              </a:lnSpc>
              <a:buFont typeface="+mj-lt"/>
              <a:buAutoNum type="arabicPeriod"/>
            </a:pPr>
            <a:r>
              <a:rPr lang="en-US" altLang="zh-TW" sz="1600" b="1" dirty="0" smtClean="0">
                <a:solidFill>
                  <a:schemeClr val="accent6"/>
                </a:solidFill>
              </a:rPr>
              <a:t>Many </a:t>
            </a:r>
            <a:r>
              <a:rPr lang="en-US" altLang="zh-TW" sz="1600" b="1" dirty="0">
                <a:solidFill>
                  <a:schemeClr val="accent6"/>
                </a:solidFill>
              </a:rPr>
              <a:t>factors (variations) can affect the result</a:t>
            </a:r>
          </a:p>
          <a:p>
            <a:pPr marL="720725" lvl="1" indent="-263525">
              <a:lnSpc>
                <a:spcPct val="150000"/>
              </a:lnSpc>
            </a:pPr>
            <a:r>
              <a:rPr lang="en-US" altLang="zh-TW" sz="1600" b="1" dirty="0" smtClean="0">
                <a:solidFill>
                  <a:schemeClr val="accent6"/>
                </a:solidFill>
              </a:rPr>
              <a:t>•	Chip </a:t>
            </a:r>
            <a:r>
              <a:rPr lang="en-US" altLang="zh-TW" sz="1600" b="1" dirty="0">
                <a:solidFill>
                  <a:schemeClr val="accent6"/>
                </a:solidFill>
              </a:rPr>
              <a:t>and probe design</a:t>
            </a:r>
          </a:p>
          <a:p>
            <a:pPr marL="720725" lvl="1" indent="-263525">
              <a:lnSpc>
                <a:spcPct val="150000"/>
              </a:lnSpc>
            </a:pPr>
            <a:r>
              <a:rPr lang="en-US" altLang="zh-TW" sz="1600" b="1" dirty="0" smtClean="0">
                <a:solidFill>
                  <a:schemeClr val="accent6"/>
                </a:solidFill>
              </a:rPr>
              <a:t>•	Experiment </a:t>
            </a:r>
            <a:r>
              <a:rPr lang="en-US" altLang="zh-TW" sz="1600" b="1" dirty="0">
                <a:solidFill>
                  <a:schemeClr val="accent6"/>
                </a:solidFill>
              </a:rPr>
              <a:t>design</a:t>
            </a:r>
          </a:p>
          <a:p>
            <a:pPr marL="720725" lvl="1" indent="-263525">
              <a:lnSpc>
                <a:spcPct val="150000"/>
              </a:lnSpc>
            </a:pPr>
            <a:r>
              <a:rPr lang="en-US" altLang="zh-TW" sz="1600" b="1" dirty="0" smtClean="0">
                <a:solidFill>
                  <a:schemeClr val="accent6"/>
                </a:solidFill>
              </a:rPr>
              <a:t>•	Sample </a:t>
            </a:r>
            <a:r>
              <a:rPr lang="en-US" altLang="zh-TW" sz="1600" b="1" dirty="0">
                <a:solidFill>
                  <a:schemeClr val="accent6"/>
                </a:solidFill>
              </a:rPr>
              <a:t>preparation</a:t>
            </a:r>
          </a:p>
          <a:p>
            <a:pPr marL="720725" lvl="1" indent="-263525">
              <a:lnSpc>
                <a:spcPct val="150000"/>
              </a:lnSpc>
            </a:pPr>
            <a:r>
              <a:rPr lang="en-US" altLang="zh-TW" sz="1600" b="1" dirty="0" smtClean="0">
                <a:solidFill>
                  <a:schemeClr val="accent6"/>
                </a:solidFill>
              </a:rPr>
              <a:t>•	Image </a:t>
            </a:r>
            <a:r>
              <a:rPr lang="en-US" altLang="zh-TW" sz="1600" b="1" dirty="0">
                <a:solidFill>
                  <a:schemeClr val="accent6"/>
                </a:solidFill>
              </a:rPr>
              <a:t>acquisition</a:t>
            </a:r>
          </a:p>
          <a:p>
            <a:pPr marL="720725" lvl="1" indent="-263525">
              <a:lnSpc>
                <a:spcPct val="150000"/>
              </a:lnSpc>
            </a:pPr>
            <a:r>
              <a:rPr lang="en-US" altLang="zh-TW" sz="1600" b="1" dirty="0" smtClean="0">
                <a:solidFill>
                  <a:schemeClr val="accent6"/>
                </a:solidFill>
              </a:rPr>
              <a:t>•	Data </a:t>
            </a:r>
            <a:r>
              <a:rPr lang="en-US" altLang="zh-TW" sz="1600" b="1" dirty="0">
                <a:solidFill>
                  <a:schemeClr val="accent6"/>
                </a:solidFill>
              </a:rPr>
              <a:t>normalization</a:t>
            </a:r>
          </a:p>
          <a:p>
            <a:pPr marL="720725" lvl="1" indent="-263525">
              <a:lnSpc>
                <a:spcPct val="150000"/>
              </a:lnSpc>
            </a:pPr>
            <a:r>
              <a:rPr lang="en-US" altLang="zh-TW" sz="1600" b="1" dirty="0" smtClean="0">
                <a:solidFill>
                  <a:schemeClr val="accent6"/>
                </a:solidFill>
              </a:rPr>
              <a:t>•	Data </a:t>
            </a:r>
            <a:r>
              <a:rPr lang="en-US" altLang="zh-TW" sz="1600" b="1" dirty="0">
                <a:solidFill>
                  <a:schemeClr val="accent6"/>
                </a:solidFill>
              </a:rPr>
              <a:t>analysis</a:t>
            </a:r>
          </a:p>
          <a:p>
            <a:pPr marL="720725" lvl="1" indent="-263525">
              <a:lnSpc>
                <a:spcPct val="150000"/>
              </a:lnSpc>
            </a:pPr>
            <a:r>
              <a:rPr lang="en-US" altLang="zh-TW" sz="1600" b="1" dirty="0" smtClean="0">
                <a:solidFill>
                  <a:schemeClr val="accent6"/>
                </a:solidFill>
              </a:rPr>
              <a:t>•	….</a:t>
            </a:r>
            <a:endParaRPr lang="en-US" altLang="zh-TW" sz="1600" b="1" dirty="0">
              <a:solidFill>
                <a:schemeClr val="accent6"/>
              </a:solidFill>
            </a:endParaRPr>
          </a:p>
          <a:p>
            <a:pPr marL="342900" indent="-342900">
              <a:lnSpc>
                <a:spcPct val="150000"/>
              </a:lnSpc>
              <a:buFont typeface="+mj-lt"/>
              <a:buAutoNum type="arabicPeriod"/>
            </a:pPr>
            <a:r>
              <a:rPr lang="en-US" altLang="zh-TW" sz="1600" b="1" dirty="0" smtClean="0">
                <a:solidFill>
                  <a:schemeClr val="accent6"/>
                </a:solidFill>
              </a:rPr>
              <a:t>Success </a:t>
            </a:r>
            <a:r>
              <a:rPr lang="en-US" altLang="zh-TW" sz="1600" b="1" dirty="0">
                <a:solidFill>
                  <a:schemeClr val="accent6"/>
                </a:solidFill>
              </a:rPr>
              <a:t>crucial:</a:t>
            </a:r>
          </a:p>
          <a:p>
            <a:pPr marL="720725" indent="-273050">
              <a:lnSpc>
                <a:spcPct val="150000"/>
              </a:lnSpc>
            </a:pPr>
            <a:r>
              <a:rPr lang="en-US" altLang="zh-TW" sz="1600" b="1" dirty="0" smtClean="0">
                <a:solidFill>
                  <a:schemeClr val="accent6"/>
                </a:solidFill>
              </a:rPr>
              <a:t>•	You </a:t>
            </a:r>
            <a:r>
              <a:rPr lang="en-US" altLang="zh-TW" sz="1600" b="1" dirty="0">
                <a:solidFill>
                  <a:schemeClr val="accent6"/>
                </a:solidFill>
              </a:rPr>
              <a:t>know both the </a:t>
            </a:r>
            <a:r>
              <a:rPr lang="en-US" altLang="zh-TW" sz="1600" b="1" dirty="0">
                <a:solidFill>
                  <a:srgbClr val="C00000"/>
                </a:solidFill>
              </a:rPr>
              <a:t>biology problem</a:t>
            </a:r>
            <a:r>
              <a:rPr lang="en-US" altLang="zh-TW" sz="1600" b="1" dirty="0">
                <a:solidFill>
                  <a:schemeClr val="accent6"/>
                </a:solidFill>
              </a:rPr>
              <a:t> and the </a:t>
            </a:r>
            <a:r>
              <a:rPr lang="en-US" altLang="zh-TW" sz="1600" b="1" dirty="0" smtClean="0">
                <a:solidFill>
                  <a:srgbClr val="C00000"/>
                </a:solidFill>
              </a:rPr>
              <a:t>computer aids </a:t>
            </a:r>
            <a:r>
              <a:rPr lang="en-US" altLang="zh-TW" sz="1600" b="1" dirty="0">
                <a:solidFill>
                  <a:schemeClr val="accent6"/>
                </a:solidFill>
              </a:rPr>
              <a:t>(software, statistics).</a:t>
            </a:r>
            <a:endParaRPr lang="zh-TW" altLang="en-US" sz="1600" b="1" dirty="0">
              <a:solidFill>
                <a:schemeClr val="accent6"/>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idx="4294967295"/>
          </p:nvPr>
        </p:nvSpPr>
        <p:spPr>
          <a:xfrm>
            <a:off x="611188" y="549274"/>
            <a:ext cx="5461010" cy="379395"/>
          </a:xfrm>
        </p:spPr>
        <p:txBody>
          <a:bodyPr>
            <a:normAutofit fontScale="90000"/>
          </a:bodyPr>
          <a:lstStyle/>
          <a:p>
            <a:pPr algn="l" eaLnBrk="1" hangingPunct="1"/>
            <a:r>
              <a:rPr lang="en-US" altLang="zh-TW" sz="2000" b="1" dirty="0" smtClean="0">
                <a:solidFill>
                  <a:srgbClr val="C00000"/>
                </a:solidFill>
                <a:latin typeface="+mn-lt"/>
                <a:ea typeface="新細明體" pitchFamily="18" charset="-120"/>
              </a:rPr>
              <a:t>Why Use DNA Microarrays for Expression Analysis?</a:t>
            </a:r>
          </a:p>
        </p:txBody>
      </p:sp>
      <p:sp>
        <p:nvSpPr>
          <p:cNvPr id="11267" name="Rectangle 3"/>
          <p:cNvSpPr>
            <a:spLocks noGrp="1" noChangeArrowheads="1"/>
          </p:cNvSpPr>
          <p:nvPr>
            <p:ph type="body" idx="4294967295"/>
          </p:nvPr>
        </p:nvSpPr>
        <p:spPr>
          <a:xfrm>
            <a:off x="611188" y="1000108"/>
            <a:ext cx="7920000" cy="2928958"/>
          </a:xfrm>
        </p:spPr>
        <p:txBody>
          <a:bodyPr>
            <a:noAutofit/>
          </a:bodyPr>
          <a:lstStyle/>
          <a:p>
            <a:pPr eaLnBrk="1" hangingPunct="1">
              <a:lnSpc>
                <a:spcPct val="160000"/>
              </a:lnSpc>
              <a:spcBef>
                <a:spcPts val="0"/>
              </a:spcBef>
              <a:buFont typeface="+mj-lt"/>
              <a:buAutoNum type="arabicPeriod"/>
            </a:pPr>
            <a:r>
              <a:rPr lang="en-US" altLang="zh-TW" sz="1600" b="1" dirty="0" smtClean="0">
                <a:solidFill>
                  <a:srgbClr val="0070C0"/>
                </a:solidFill>
                <a:ea typeface="新細明體" pitchFamily="18" charset="-120"/>
              </a:rPr>
              <a:t>Conventional expression analysis only allows the study of the expression of </a:t>
            </a:r>
            <a:r>
              <a:rPr lang="en-US" altLang="zh-TW" sz="1600" b="1" dirty="0" smtClean="0">
                <a:solidFill>
                  <a:schemeClr val="accent6"/>
                </a:solidFill>
                <a:ea typeface="新細明體" pitchFamily="18" charset="-120"/>
              </a:rPr>
              <a:t>a single gene in a single experiment.</a:t>
            </a:r>
          </a:p>
          <a:p>
            <a:pPr eaLnBrk="1" hangingPunct="1">
              <a:lnSpc>
                <a:spcPct val="160000"/>
              </a:lnSpc>
              <a:spcBef>
                <a:spcPts val="0"/>
              </a:spcBef>
              <a:buFont typeface="+mj-lt"/>
              <a:buAutoNum type="arabicPeriod"/>
            </a:pPr>
            <a:r>
              <a:rPr lang="en-US" altLang="zh-TW" sz="1600" b="1" dirty="0" smtClean="0">
                <a:solidFill>
                  <a:srgbClr val="0070C0"/>
                </a:solidFill>
                <a:ea typeface="新細明體" pitchFamily="18" charset="-120"/>
              </a:rPr>
              <a:t>The highly parallel nature of microarrays allows the simultaneous study of the expression of thousands or even tens of </a:t>
            </a:r>
            <a:r>
              <a:rPr lang="en-US" altLang="zh-TW" sz="1600" b="1" dirty="0" smtClean="0">
                <a:solidFill>
                  <a:schemeClr val="accent6"/>
                </a:solidFill>
                <a:ea typeface="新細明體" pitchFamily="18" charset="-120"/>
              </a:rPr>
              <a:t>thousands of different genes in a single experiment.</a:t>
            </a:r>
          </a:p>
          <a:p>
            <a:pPr eaLnBrk="1" hangingPunct="1">
              <a:lnSpc>
                <a:spcPct val="160000"/>
              </a:lnSpc>
              <a:spcBef>
                <a:spcPts val="0"/>
              </a:spcBef>
              <a:buFont typeface="+mj-lt"/>
              <a:buAutoNum type="arabicPeriod"/>
            </a:pPr>
            <a:r>
              <a:rPr lang="en-US" altLang="zh-TW" sz="1600" b="1" dirty="0" smtClean="0">
                <a:solidFill>
                  <a:srgbClr val="0070C0"/>
                </a:solidFill>
                <a:ea typeface="新細明體" pitchFamily="18" charset="-120"/>
              </a:rPr>
              <a:t>Microarrays allow researchers to undertake global expression analysis that is not feasible with conventional techniques.</a:t>
            </a:r>
          </a:p>
          <a:p>
            <a:pPr eaLnBrk="1" hangingPunct="1">
              <a:lnSpc>
                <a:spcPct val="160000"/>
              </a:lnSpc>
              <a:spcBef>
                <a:spcPts val="0"/>
              </a:spcBef>
              <a:buFont typeface="+mj-lt"/>
              <a:buAutoNum type="arabicPeriod"/>
            </a:pPr>
            <a:endParaRPr lang="en-US" altLang="zh-TW" sz="1600" b="1" dirty="0" smtClean="0">
              <a:solidFill>
                <a:srgbClr val="0070C0"/>
              </a:solidFill>
              <a:ea typeface="新細明體" pitchFamily="18" charset="-120"/>
            </a:endParaRPr>
          </a:p>
        </p:txBody>
      </p:sp>
      <p:grpSp>
        <p:nvGrpSpPr>
          <p:cNvPr id="7" name="群組 6"/>
          <p:cNvGrpSpPr/>
          <p:nvPr/>
        </p:nvGrpSpPr>
        <p:grpSpPr>
          <a:xfrm>
            <a:off x="611188" y="4071942"/>
            <a:ext cx="7920000" cy="1787080"/>
            <a:chOff x="611188" y="4071942"/>
            <a:chExt cx="7920000" cy="1787080"/>
          </a:xfrm>
        </p:grpSpPr>
        <p:pic>
          <p:nvPicPr>
            <p:cNvPr id="103427" name="Picture 3"/>
            <p:cNvPicPr>
              <a:picLocks noChangeAspect="1" noChangeArrowheads="1"/>
            </p:cNvPicPr>
            <p:nvPr/>
          </p:nvPicPr>
          <p:blipFill>
            <a:blip r:embed="rId3">
              <a:lum contrast="20000"/>
            </a:blip>
            <a:srcRect l="760" t="39287" r="58699" b="37142"/>
            <a:stretch>
              <a:fillRect/>
            </a:stretch>
          </p:blipFill>
          <p:spPr bwMode="auto">
            <a:xfrm>
              <a:off x="611188" y="4071942"/>
              <a:ext cx="7920000" cy="1633500"/>
            </a:xfrm>
            <a:prstGeom prst="rect">
              <a:avLst/>
            </a:prstGeom>
            <a:noFill/>
            <a:ln w="9525">
              <a:noFill/>
              <a:miter lim="800000"/>
              <a:headEnd/>
              <a:tailEnd/>
            </a:ln>
            <a:effectLst/>
          </p:spPr>
        </p:pic>
        <p:sp>
          <p:nvSpPr>
            <p:cNvPr id="6" name="矩形 5"/>
            <p:cNvSpPr/>
            <p:nvPr/>
          </p:nvSpPr>
          <p:spPr>
            <a:xfrm>
              <a:off x="7514563" y="5643578"/>
              <a:ext cx="1016625" cy="215444"/>
            </a:xfrm>
            <a:prstGeom prst="rect">
              <a:avLst/>
            </a:prstGeom>
          </p:spPr>
          <p:txBody>
            <a:bodyPr wrap="none">
              <a:spAutoFit/>
            </a:bodyPr>
            <a:lstStyle/>
            <a:p>
              <a:r>
                <a:rPr lang="en-US" altLang="zh-TW" sz="800" b="1" dirty="0" smtClean="0">
                  <a:solidFill>
                    <a:schemeClr val="bg1">
                      <a:lumMod val="65000"/>
                    </a:schemeClr>
                  </a:solidFill>
                </a:rPr>
                <a:t>www.reactome.org</a:t>
              </a:r>
              <a:endParaRPr lang="zh-TW" altLang="en-US" sz="800" b="1" dirty="0">
                <a:solidFill>
                  <a:schemeClr val="bg1">
                    <a:lumMod val="65000"/>
                  </a:schemeClr>
                </a:solidFill>
              </a:endParaRPr>
            </a:p>
          </p:txBody>
        </p:sp>
      </p:gr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群組 54"/>
          <p:cNvGrpSpPr/>
          <p:nvPr/>
        </p:nvGrpSpPr>
        <p:grpSpPr>
          <a:xfrm>
            <a:off x="893937" y="544002"/>
            <a:ext cx="7356126" cy="5734956"/>
            <a:chOff x="893937" y="765878"/>
            <a:chExt cx="7356126" cy="5734956"/>
          </a:xfrm>
        </p:grpSpPr>
        <p:sp>
          <p:nvSpPr>
            <p:cNvPr id="3" name="文字方塊 2"/>
            <p:cNvSpPr txBox="1"/>
            <p:nvPr/>
          </p:nvSpPr>
          <p:spPr>
            <a:xfrm>
              <a:off x="1000101" y="765878"/>
              <a:ext cx="7143799" cy="1153714"/>
            </a:xfrm>
            <a:prstGeom prst="rect">
              <a:avLst/>
            </a:prstGeom>
            <a:noFill/>
          </p:spPr>
          <p:txBody>
            <a:bodyPr wrap="square" rtlCol="0">
              <a:spAutoFit/>
            </a:bodyPr>
            <a:lstStyle/>
            <a:p>
              <a:pPr>
                <a:lnSpc>
                  <a:spcPct val="150000"/>
                </a:lnSpc>
              </a:pPr>
              <a:r>
                <a:rPr lang="zh-TW" altLang="en-US" sz="1600" dirty="0" smtClean="0">
                  <a:solidFill>
                    <a:srgbClr val="7030A0"/>
                  </a:solidFill>
                  <a:latin typeface="華康粗黑體" pitchFamily="49" charset="-120"/>
                  <a:ea typeface="華康粗黑體" pitchFamily="49" charset="-120"/>
                </a:rPr>
                <a:t>高通量</a:t>
              </a:r>
              <a:endParaRPr lang="en-US" altLang="zh-TW" dirty="0" smtClean="0">
                <a:solidFill>
                  <a:srgbClr val="7030A0"/>
                </a:solidFill>
                <a:latin typeface="華康粗黑體" pitchFamily="49" charset="-120"/>
                <a:ea typeface="華康粗黑體" pitchFamily="49" charset="-120"/>
              </a:endParaRPr>
            </a:p>
            <a:p>
              <a:pPr>
                <a:lnSpc>
                  <a:spcPct val="150000"/>
                </a:lnSpc>
              </a:pPr>
              <a:r>
                <a:rPr lang="en-US" altLang="zh-TW" sz="1600" b="1" dirty="0" smtClean="0">
                  <a:solidFill>
                    <a:srgbClr val="0070C0"/>
                  </a:solidFill>
                  <a:latin typeface="Arial Narrow" pitchFamily="34" charset="0"/>
                  <a:cs typeface="Arial" pitchFamily="34" charset="0"/>
                </a:rPr>
                <a:t>High-throughput screening (HTS), </a:t>
              </a:r>
              <a:r>
                <a:rPr lang="en-US" altLang="zh-TW" sz="1600" dirty="0" smtClean="0">
                  <a:solidFill>
                    <a:srgbClr val="0070C0"/>
                  </a:solidFill>
                  <a:latin typeface="Arial Narrow" pitchFamily="34" charset="0"/>
                  <a:cs typeface="Arial" pitchFamily="34" charset="0"/>
                </a:rPr>
                <a:t>is a </a:t>
              </a:r>
              <a:r>
                <a:rPr lang="en-US" altLang="zh-TW" sz="1600" b="1" i="1" dirty="0" smtClean="0">
                  <a:solidFill>
                    <a:srgbClr val="C00000"/>
                  </a:solidFill>
                  <a:latin typeface="Arial Narrow" pitchFamily="34" charset="0"/>
                  <a:cs typeface="Arial" pitchFamily="34" charset="0"/>
                </a:rPr>
                <a:t>method</a:t>
              </a:r>
              <a:r>
                <a:rPr lang="en-US" altLang="zh-TW" sz="1600" dirty="0" smtClean="0">
                  <a:solidFill>
                    <a:srgbClr val="0070C0"/>
                  </a:solidFill>
                  <a:latin typeface="Arial Narrow" pitchFamily="34" charset="0"/>
                  <a:cs typeface="Arial" pitchFamily="34" charset="0"/>
                </a:rPr>
                <a:t> for scientific experimentation especially used in drug discovery and relevant to the fields of biology and chemistry.</a:t>
              </a:r>
              <a:endParaRPr lang="zh-TW" altLang="en-US" sz="1600" dirty="0">
                <a:solidFill>
                  <a:srgbClr val="0070C0"/>
                </a:solidFill>
                <a:latin typeface="Arial Narrow" pitchFamily="34" charset="0"/>
                <a:cs typeface="Arial" pitchFamily="34" charset="0"/>
              </a:endParaRPr>
            </a:p>
          </p:txBody>
        </p:sp>
        <p:grpSp>
          <p:nvGrpSpPr>
            <p:cNvPr id="4" name="群組 52"/>
            <p:cNvGrpSpPr/>
            <p:nvPr/>
          </p:nvGrpSpPr>
          <p:grpSpPr>
            <a:xfrm>
              <a:off x="893937" y="1928802"/>
              <a:ext cx="7356126" cy="4572032"/>
              <a:chOff x="714348" y="1857364"/>
              <a:chExt cx="7356126" cy="4572032"/>
            </a:xfrm>
          </p:grpSpPr>
          <p:grpSp>
            <p:nvGrpSpPr>
              <p:cNvPr id="5" name="群組 22"/>
              <p:cNvGrpSpPr/>
              <p:nvPr/>
            </p:nvGrpSpPr>
            <p:grpSpPr>
              <a:xfrm>
                <a:off x="1215577" y="2479113"/>
                <a:ext cx="2135259" cy="1433334"/>
                <a:chOff x="617955" y="2214554"/>
                <a:chExt cx="2145190" cy="1440000"/>
              </a:xfrm>
            </p:grpSpPr>
            <p:pic>
              <p:nvPicPr>
                <p:cNvPr id="73738" name="Picture 10"/>
                <p:cNvPicPr>
                  <a:picLocks noChangeAspect="1" noChangeArrowheads="1"/>
                </p:cNvPicPr>
                <p:nvPr/>
              </p:nvPicPr>
              <p:blipFill>
                <a:blip r:embed="rId3" cstate="print"/>
                <a:srcRect/>
                <a:stretch>
                  <a:fillRect/>
                </a:stretch>
              </p:blipFill>
              <p:spPr bwMode="auto">
                <a:xfrm>
                  <a:off x="617955" y="2214554"/>
                  <a:ext cx="346508" cy="1440000"/>
                </a:xfrm>
                <a:prstGeom prst="rect">
                  <a:avLst/>
                </a:prstGeom>
                <a:noFill/>
                <a:ln w="9525">
                  <a:noFill/>
                  <a:miter lim="800000"/>
                  <a:headEnd/>
                  <a:tailEnd/>
                </a:ln>
                <a:effectLst/>
              </p:spPr>
            </p:pic>
            <p:pic>
              <p:nvPicPr>
                <p:cNvPr id="73739" name="Picture 11"/>
                <p:cNvPicPr>
                  <a:picLocks noChangeAspect="1" noChangeArrowheads="1"/>
                </p:cNvPicPr>
                <p:nvPr/>
              </p:nvPicPr>
              <p:blipFill>
                <a:blip r:embed="rId4"/>
                <a:srcRect/>
                <a:stretch>
                  <a:fillRect/>
                </a:stretch>
              </p:blipFill>
              <p:spPr bwMode="auto">
                <a:xfrm>
                  <a:off x="1526782" y="2214554"/>
                  <a:ext cx="1236363" cy="1440000"/>
                </a:xfrm>
                <a:prstGeom prst="rect">
                  <a:avLst/>
                </a:prstGeom>
                <a:noFill/>
                <a:ln w="9525">
                  <a:noFill/>
                  <a:miter lim="800000"/>
                  <a:headEnd/>
                  <a:tailEnd/>
                </a:ln>
                <a:effectLst/>
              </p:spPr>
            </p:pic>
          </p:grpSp>
          <p:sp>
            <p:nvSpPr>
              <p:cNvPr id="26" name="向右箭號 25"/>
              <p:cNvSpPr/>
              <p:nvPr/>
            </p:nvSpPr>
            <p:spPr>
              <a:xfrm rot="5400000">
                <a:off x="2151803" y="4205379"/>
                <a:ext cx="262806" cy="497751"/>
              </a:xfrm>
              <a:prstGeom prst="rightArrow">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7" name="向右箭號 26"/>
              <p:cNvSpPr/>
              <p:nvPr/>
            </p:nvSpPr>
            <p:spPr>
              <a:xfrm>
                <a:off x="4100216" y="5463854"/>
                <a:ext cx="262806" cy="497751"/>
              </a:xfrm>
              <a:prstGeom prst="rightArrow">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39" name="向右箭號 38"/>
              <p:cNvSpPr/>
              <p:nvPr/>
            </p:nvSpPr>
            <p:spPr>
              <a:xfrm rot="16200000">
                <a:off x="5898802" y="4516254"/>
                <a:ext cx="262806" cy="497751"/>
              </a:xfrm>
              <a:prstGeom prst="rightArrow">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nvGrpSpPr>
              <p:cNvPr id="6" name="群組 43"/>
              <p:cNvGrpSpPr/>
              <p:nvPr/>
            </p:nvGrpSpPr>
            <p:grpSpPr>
              <a:xfrm>
                <a:off x="3989937" y="1857364"/>
                <a:ext cx="4080537" cy="2676832"/>
                <a:chOff x="3989937" y="1857364"/>
                <a:chExt cx="4080537" cy="2676832"/>
              </a:xfrm>
            </p:grpSpPr>
            <p:pic>
              <p:nvPicPr>
                <p:cNvPr id="73745" name="Picture 17"/>
                <p:cNvPicPr>
                  <a:picLocks noChangeAspect="1" noChangeArrowheads="1"/>
                </p:cNvPicPr>
                <p:nvPr/>
              </p:nvPicPr>
              <p:blipFill>
                <a:blip r:embed="rId5" cstate="print"/>
                <a:srcRect/>
                <a:stretch>
                  <a:fillRect/>
                </a:stretch>
              </p:blipFill>
              <p:spPr bwMode="auto">
                <a:xfrm>
                  <a:off x="3989937" y="1857364"/>
                  <a:ext cx="4080537" cy="2676832"/>
                </a:xfrm>
                <a:prstGeom prst="rect">
                  <a:avLst/>
                </a:prstGeom>
                <a:noFill/>
                <a:ln w="9525">
                  <a:noFill/>
                  <a:miter lim="800000"/>
                  <a:headEnd/>
                  <a:tailEnd/>
                </a:ln>
                <a:effectLst/>
              </p:spPr>
            </p:pic>
            <p:pic>
              <p:nvPicPr>
                <p:cNvPr id="73746" name="Picture 18"/>
                <p:cNvPicPr>
                  <a:picLocks noChangeAspect="1" noChangeArrowheads="1"/>
                </p:cNvPicPr>
                <p:nvPr/>
              </p:nvPicPr>
              <p:blipFill>
                <a:blip r:embed="rId6" cstate="print"/>
                <a:srcRect t="11111"/>
                <a:stretch>
                  <a:fillRect/>
                </a:stretch>
              </p:blipFill>
              <p:spPr bwMode="auto">
                <a:xfrm>
                  <a:off x="4205286" y="2357430"/>
                  <a:ext cx="733427" cy="179432"/>
                </a:xfrm>
                <a:prstGeom prst="rect">
                  <a:avLst/>
                </a:prstGeom>
                <a:noFill/>
                <a:ln w="9525">
                  <a:noFill/>
                  <a:miter lim="800000"/>
                  <a:headEnd/>
                  <a:tailEnd/>
                </a:ln>
                <a:effectLst/>
              </p:spPr>
            </p:pic>
          </p:grpSp>
          <p:sp>
            <p:nvSpPr>
              <p:cNvPr id="46" name="文字方塊 45"/>
              <p:cNvSpPr txBox="1"/>
              <p:nvPr/>
            </p:nvSpPr>
            <p:spPr>
              <a:xfrm>
                <a:off x="2728550" y="3666226"/>
                <a:ext cx="622286" cy="246221"/>
              </a:xfrm>
              <a:prstGeom prst="rect">
                <a:avLst/>
              </a:prstGeom>
              <a:noFill/>
            </p:spPr>
            <p:txBody>
              <a:bodyPr wrap="none" rtlCol="0">
                <a:spAutoFit/>
              </a:bodyPr>
              <a:lstStyle/>
              <a:p>
                <a:r>
                  <a:rPr lang="en-US" altLang="zh-TW" sz="1000" dirty="0" smtClean="0">
                    <a:solidFill>
                      <a:schemeClr val="bg1"/>
                    </a:solidFill>
                    <a:latin typeface="Arial Narrow" pitchFamily="34" charset="0"/>
                  </a:rPr>
                  <a:t>Petri dish</a:t>
                </a:r>
                <a:endParaRPr lang="zh-TW" altLang="en-US" sz="1000" dirty="0">
                  <a:solidFill>
                    <a:schemeClr val="bg1"/>
                  </a:solidFill>
                  <a:latin typeface="Arial Narrow" pitchFamily="34" charset="0"/>
                </a:endParaRPr>
              </a:p>
            </p:txBody>
          </p:sp>
          <p:grpSp>
            <p:nvGrpSpPr>
              <p:cNvPr id="7" name="群組 48"/>
              <p:cNvGrpSpPr/>
              <p:nvPr/>
            </p:nvGrpSpPr>
            <p:grpSpPr>
              <a:xfrm>
                <a:off x="714348" y="4996062"/>
                <a:ext cx="3137716" cy="1433334"/>
                <a:chOff x="1073526" y="4996062"/>
                <a:chExt cx="3137716" cy="1433334"/>
              </a:xfrm>
            </p:grpSpPr>
            <p:pic>
              <p:nvPicPr>
                <p:cNvPr id="73737" name="Picture 9"/>
                <p:cNvPicPr>
                  <a:picLocks noChangeAspect="1" noChangeArrowheads="1"/>
                </p:cNvPicPr>
                <p:nvPr/>
              </p:nvPicPr>
              <p:blipFill>
                <a:blip r:embed="rId7" cstate="print"/>
                <a:srcRect/>
                <a:stretch>
                  <a:fillRect/>
                </a:stretch>
              </p:blipFill>
              <p:spPr bwMode="auto">
                <a:xfrm>
                  <a:off x="1073526" y="4996062"/>
                  <a:ext cx="701438" cy="1433334"/>
                </a:xfrm>
                <a:prstGeom prst="rect">
                  <a:avLst/>
                </a:prstGeom>
                <a:noFill/>
                <a:ln w="9525">
                  <a:noFill/>
                  <a:miter lim="800000"/>
                  <a:headEnd/>
                  <a:tailEnd/>
                </a:ln>
                <a:effectLst/>
              </p:spPr>
            </p:pic>
            <p:grpSp>
              <p:nvGrpSpPr>
                <p:cNvPr id="8" name="群組 47"/>
                <p:cNvGrpSpPr/>
                <p:nvPr/>
              </p:nvGrpSpPr>
              <p:grpSpPr>
                <a:xfrm>
                  <a:off x="1857356" y="4996062"/>
                  <a:ext cx="2353886" cy="1432800"/>
                  <a:chOff x="1857356" y="4996062"/>
                  <a:chExt cx="2353886" cy="1432800"/>
                </a:xfrm>
              </p:grpSpPr>
              <p:pic>
                <p:nvPicPr>
                  <p:cNvPr id="73743" name="Picture 15"/>
                  <p:cNvPicPr>
                    <a:picLocks noChangeAspect="1" noChangeArrowheads="1"/>
                  </p:cNvPicPr>
                  <p:nvPr/>
                </p:nvPicPr>
                <p:blipFill>
                  <a:blip r:embed="rId8"/>
                  <a:srcRect l="5843" t="15271" r="8085" b="14952"/>
                  <a:stretch>
                    <a:fillRect/>
                  </a:stretch>
                </p:blipFill>
                <p:spPr bwMode="auto">
                  <a:xfrm>
                    <a:off x="1857356" y="4996062"/>
                    <a:ext cx="2353886" cy="1432800"/>
                  </a:xfrm>
                  <a:prstGeom prst="rect">
                    <a:avLst/>
                  </a:prstGeom>
                  <a:noFill/>
                  <a:ln w="9525">
                    <a:noFill/>
                    <a:miter lim="800000"/>
                    <a:headEnd/>
                    <a:tailEnd/>
                  </a:ln>
                  <a:effectLst/>
                </p:spPr>
              </p:pic>
              <p:sp>
                <p:nvSpPr>
                  <p:cNvPr id="47" name="文字方塊 46"/>
                  <p:cNvSpPr txBox="1"/>
                  <p:nvPr/>
                </p:nvSpPr>
                <p:spPr>
                  <a:xfrm>
                    <a:off x="1857356" y="6182641"/>
                    <a:ext cx="764953" cy="246221"/>
                  </a:xfrm>
                  <a:prstGeom prst="rect">
                    <a:avLst/>
                  </a:prstGeom>
                  <a:noFill/>
                </p:spPr>
                <p:txBody>
                  <a:bodyPr wrap="none" rtlCol="0">
                    <a:spAutoFit/>
                  </a:bodyPr>
                  <a:lstStyle/>
                  <a:p>
                    <a:r>
                      <a:rPr lang="en-US" altLang="zh-TW" sz="1000" dirty="0" smtClean="0">
                        <a:solidFill>
                          <a:schemeClr val="bg1"/>
                        </a:solidFill>
                        <a:latin typeface="Arial Narrow" pitchFamily="34" charset="0"/>
                      </a:rPr>
                      <a:t>96 well plate</a:t>
                    </a:r>
                    <a:endParaRPr lang="zh-TW" altLang="en-US" sz="1000" dirty="0">
                      <a:solidFill>
                        <a:schemeClr val="bg1"/>
                      </a:solidFill>
                      <a:latin typeface="Arial Narrow" pitchFamily="34" charset="0"/>
                    </a:endParaRPr>
                  </a:p>
                </p:txBody>
              </p:sp>
            </p:grpSp>
          </p:grpSp>
          <p:grpSp>
            <p:nvGrpSpPr>
              <p:cNvPr id="9" name="群組 51"/>
              <p:cNvGrpSpPr/>
              <p:nvPr/>
            </p:nvGrpSpPr>
            <p:grpSpPr>
              <a:xfrm>
                <a:off x="4611174" y="4996062"/>
                <a:ext cx="2838063" cy="1433334"/>
                <a:chOff x="4628300" y="4996062"/>
                <a:chExt cx="2838063" cy="1433334"/>
              </a:xfrm>
            </p:grpSpPr>
            <p:pic>
              <p:nvPicPr>
                <p:cNvPr id="73731" name="Picture 3"/>
                <p:cNvPicPr>
                  <a:picLocks noChangeAspect="1" noChangeArrowheads="1"/>
                </p:cNvPicPr>
                <p:nvPr/>
              </p:nvPicPr>
              <p:blipFill>
                <a:blip r:embed="rId9" cstate="print"/>
                <a:srcRect/>
                <a:stretch>
                  <a:fillRect/>
                </a:stretch>
              </p:blipFill>
              <p:spPr bwMode="auto">
                <a:xfrm>
                  <a:off x="4628300" y="4996062"/>
                  <a:ext cx="935628" cy="1433334"/>
                </a:xfrm>
                <a:prstGeom prst="rect">
                  <a:avLst/>
                </a:prstGeom>
                <a:noFill/>
                <a:ln w="9525">
                  <a:noFill/>
                  <a:miter lim="800000"/>
                  <a:headEnd/>
                  <a:tailEnd/>
                </a:ln>
                <a:effectLst/>
              </p:spPr>
            </p:pic>
            <p:grpSp>
              <p:nvGrpSpPr>
                <p:cNvPr id="10" name="群組 50"/>
                <p:cNvGrpSpPr/>
                <p:nvPr/>
              </p:nvGrpSpPr>
              <p:grpSpPr>
                <a:xfrm>
                  <a:off x="5606229" y="4996062"/>
                  <a:ext cx="1860134" cy="1433334"/>
                  <a:chOff x="5606229" y="4996062"/>
                  <a:chExt cx="1860134" cy="1433334"/>
                </a:xfrm>
              </p:grpSpPr>
              <p:pic>
                <p:nvPicPr>
                  <p:cNvPr id="73741" name="Picture 13"/>
                  <p:cNvPicPr>
                    <a:picLocks noChangeAspect="1" noChangeArrowheads="1"/>
                  </p:cNvPicPr>
                  <p:nvPr/>
                </p:nvPicPr>
                <p:blipFill>
                  <a:blip r:embed="rId10"/>
                  <a:srcRect t="11472" b="11473"/>
                  <a:stretch>
                    <a:fillRect/>
                  </a:stretch>
                </p:blipFill>
                <p:spPr bwMode="auto">
                  <a:xfrm>
                    <a:off x="5606229" y="4996062"/>
                    <a:ext cx="1860134" cy="1433334"/>
                  </a:xfrm>
                  <a:prstGeom prst="rect">
                    <a:avLst/>
                  </a:prstGeom>
                  <a:noFill/>
                  <a:ln w="9525">
                    <a:noFill/>
                    <a:miter lim="800000"/>
                    <a:headEnd/>
                    <a:tailEnd/>
                  </a:ln>
                  <a:effectLst/>
                </p:spPr>
              </p:pic>
              <p:sp>
                <p:nvSpPr>
                  <p:cNvPr id="50" name="文字方塊 49"/>
                  <p:cNvSpPr txBox="1"/>
                  <p:nvPr/>
                </p:nvSpPr>
                <p:spPr>
                  <a:xfrm>
                    <a:off x="6643702" y="6183175"/>
                    <a:ext cx="822661" cy="246221"/>
                  </a:xfrm>
                  <a:prstGeom prst="rect">
                    <a:avLst/>
                  </a:prstGeom>
                  <a:noFill/>
                </p:spPr>
                <p:txBody>
                  <a:bodyPr wrap="none" rtlCol="0">
                    <a:spAutoFit/>
                  </a:bodyPr>
                  <a:lstStyle/>
                  <a:p>
                    <a:r>
                      <a:rPr lang="en-US" altLang="zh-TW" sz="1000" dirty="0" smtClean="0">
                        <a:solidFill>
                          <a:schemeClr val="bg1"/>
                        </a:solidFill>
                        <a:latin typeface="Arial Narrow" pitchFamily="34" charset="0"/>
                      </a:rPr>
                      <a:t>384 well plate</a:t>
                    </a:r>
                    <a:endParaRPr lang="zh-TW" altLang="en-US" sz="1000" dirty="0">
                      <a:solidFill>
                        <a:schemeClr val="bg1"/>
                      </a:solidFill>
                      <a:latin typeface="Arial Narrow" pitchFamily="34" charset="0"/>
                    </a:endParaRPr>
                  </a:p>
                </p:txBody>
              </p:sp>
            </p:grpSp>
          </p:grpSp>
        </p:grpSp>
      </p:gr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3" name="Rectangle 3"/>
          <p:cNvSpPr>
            <a:spLocks noGrp="1" noChangeArrowheads="1"/>
          </p:cNvSpPr>
          <p:nvPr>
            <p:ph type="body" idx="4294967295"/>
          </p:nvPr>
        </p:nvSpPr>
        <p:spPr>
          <a:xfrm>
            <a:off x="611188" y="1196975"/>
            <a:ext cx="7920000" cy="1517650"/>
          </a:xfrm>
        </p:spPr>
        <p:txBody>
          <a:bodyPr>
            <a:noAutofit/>
          </a:bodyPr>
          <a:lstStyle/>
          <a:p>
            <a:pPr marL="176213" indent="-176213">
              <a:buFont typeface="+mj-lt"/>
              <a:buAutoNum type="arabicPeriod"/>
            </a:pPr>
            <a:r>
              <a:rPr lang="en-US" altLang="zh-TW" sz="1600" dirty="0" smtClean="0">
                <a:solidFill>
                  <a:srgbClr val="00B050"/>
                </a:solidFill>
                <a:latin typeface="Arial Narrow" pitchFamily="34" charset="0"/>
              </a:rPr>
              <a:t>Differential displaying</a:t>
            </a:r>
          </a:p>
          <a:p>
            <a:pPr marL="176213" indent="-176213">
              <a:buFont typeface="+mj-lt"/>
              <a:buAutoNum type="arabicPeriod"/>
            </a:pPr>
            <a:r>
              <a:rPr lang="en-US" altLang="zh-TW" sz="1600" dirty="0" smtClean="0">
                <a:solidFill>
                  <a:srgbClr val="C00000"/>
                </a:solidFill>
                <a:latin typeface="Arial Narrow" pitchFamily="34" charset="0"/>
              </a:rPr>
              <a:t>Suppressive subtractive hybridization (SSH)</a:t>
            </a:r>
          </a:p>
          <a:p>
            <a:pPr marL="176213" indent="-176213">
              <a:buFont typeface="+mj-lt"/>
              <a:buAutoNum type="arabicPeriod"/>
            </a:pPr>
            <a:r>
              <a:rPr lang="en-US" altLang="zh-TW" sz="1600" dirty="0" smtClean="0">
                <a:solidFill>
                  <a:schemeClr val="accent6">
                    <a:lumMod val="75000"/>
                  </a:schemeClr>
                </a:solidFill>
                <a:latin typeface="Arial Narrow" pitchFamily="34" charset="0"/>
              </a:rPr>
              <a:t>Sequencing </a:t>
            </a:r>
            <a:r>
              <a:rPr lang="en-US" altLang="zh-TW" sz="1600" dirty="0">
                <a:solidFill>
                  <a:schemeClr val="accent6">
                    <a:lumMod val="75000"/>
                  </a:schemeClr>
                </a:solidFill>
                <a:latin typeface="Arial Narrow" pitchFamily="34" charset="0"/>
              </a:rPr>
              <a:t>of expressed sequence tags </a:t>
            </a:r>
            <a:r>
              <a:rPr lang="en-US" altLang="zh-TW" sz="1600" dirty="0" smtClean="0">
                <a:solidFill>
                  <a:schemeClr val="accent6">
                    <a:lumMod val="75000"/>
                  </a:schemeClr>
                </a:solidFill>
                <a:latin typeface="Arial Narrow" pitchFamily="34" charset="0"/>
              </a:rPr>
              <a:t>(EST), serial analysis gene expression (SAGE </a:t>
            </a:r>
            <a:r>
              <a:rPr lang="en-US" altLang="zh-TW" sz="1600" dirty="0">
                <a:solidFill>
                  <a:schemeClr val="accent6">
                    <a:lumMod val="75000"/>
                  </a:schemeClr>
                </a:solidFill>
                <a:latin typeface="Arial Narrow" pitchFamily="34" charset="0"/>
              </a:rPr>
              <a:t>&amp; Long SAGE)</a:t>
            </a:r>
          </a:p>
          <a:p>
            <a:pPr marL="176213" indent="-176213">
              <a:buFont typeface="+mj-lt"/>
              <a:buAutoNum type="arabicPeriod"/>
            </a:pPr>
            <a:r>
              <a:rPr lang="en-US" altLang="zh-TW" sz="1600" dirty="0">
                <a:solidFill>
                  <a:srgbClr val="7030A0"/>
                </a:solidFill>
                <a:latin typeface="Arial Narrow" pitchFamily="34" charset="0"/>
              </a:rPr>
              <a:t> Hybridization to </a:t>
            </a:r>
            <a:r>
              <a:rPr lang="en-US" altLang="zh-TW" sz="1600" dirty="0" smtClean="0">
                <a:solidFill>
                  <a:srgbClr val="7030A0"/>
                </a:solidFill>
                <a:latin typeface="Arial Narrow" pitchFamily="34" charset="0"/>
              </a:rPr>
              <a:t>microarrays</a:t>
            </a:r>
            <a:endParaRPr lang="en-US" altLang="zh-TW" sz="1600" dirty="0">
              <a:solidFill>
                <a:srgbClr val="0070C0"/>
              </a:solidFill>
              <a:latin typeface="Arial Narrow" pitchFamily="34" charset="0"/>
            </a:endParaRPr>
          </a:p>
        </p:txBody>
      </p:sp>
      <p:sp>
        <p:nvSpPr>
          <p:cNvPr id="5" name="矩形 4"/>
          <p:cNvSpPr/>
          <p:nvPr/>
        </p:nvSpPr>
        <p:spPr>
          <a:xfrm>
            <a:off x="611188" y="549275"/>
            <a:ext cx="3286148" cy="369332"/>
          </a:xfrm>
          <a:prstGeom prst="rect">
            <a:avLst/>
          </a:prstGeom>
        </p:spPr>
        <p:style>
          <a:lnRef idx="3">
            <a:schemeClr val="lt1"/>
          </a:lnRef>
          <a:fillRef idx="1">
            <a:schemeClr val="accent6"/>
          </a:fillRef>
          <a:effectRef idx="1">
            <a:schemeClr val="accent6"/>
          </a:effectRef>
          <a:fontRef idx="minor">
            <a:schemeClr val="lt1"/>
          </a:fontRef>
        </p:style>
        <p:txBody>
          <a:bodyPr wrap="square">
            <a:spAutoFit/>
          </a:bodyPr>
          <a:lstStyle/>
          <a:p>
            <a:pPr algn="ctr" rtl="0">
              <a:spcBef>
                <a:spcPct val="0"/>
              </a:spcBef>
            </a:pPr>
            <a:r>
              <a:rPr lang="en-US" altLang="zh-TW" b="1" kern="1200" dirty="0">
                <a:solidFill>
                  <a:prstClr val="white"/>
                </a:solidFill>
                <a:latin typeface="Arial Narrow" pitchFamily="34" charset="0"/>
                <a:ea typeface="新細明體"/>
                <a:cs typeface="+mn-cs"/>
              </a:rPr>
              <a:t>Evaluate global </a:t>
            </a:r>
            <a:r>
              <a:rPr lang="en-US" altLang="zh-TW" b="1" kern="1200" dirty="0">
                <a:solidFill>
                  <a:prstClr val="white"/>
                </a:solidFill>
                <a:latin typeface="Arial Narrow" pitchFamily="34" charset="0"/>
                <a:ea typeface="新細明體"/>
                <a:cs typeface="Arial" pitchFamily="34" charset="0"/>
              </a:rPr>
              <a:t>gene</a:t>
            </a:r>
            <a:r>
              <a:rPr lang="en-US" altLang="zh-TW" b="1" kern="1200" dirty="0">
                <a:solidFill>
                  <a:prstClr val="white"/>
                </a:solidFill>
                <a:latin typeface="Arial Narrow" pitchFamily="34" charset="0"/>
                <a:ea typeface="新細明體"/>
                <a:cs typeface="+mn-cs"/>
              </a:rPr>
              <a:t> expression</a:t>
            </a:r>
          </a:p>
        </p:txBody>
      </p:sp>
      <p:grpSp>
        <p:nvGrpSpPr>
          <p:cNvPr id="2" name="群組 13"/>
          <p:cNvGrpSpPr/>
          <p:nvPr/>
        </p:nvGrpSpPr>
        <p:grpSpPr>
          <a:xfrm>
            <a:off x="1032659" y="2928934"/>
            <a:ext cx="7078683" cy="3240000"/>
            <a:chOff x="3631270" y="2928934"/>
            <a:chExt cx="7078683" cy="3240000"/>
          </a:xfrm>
        </p:grpSpPr>
        <p:pic>
          <p:nvPicPr>
            <p:cNvPr id="166916" name="Picture 4"/>
            <p:cNvPicPr>
              <a:picLocks noChangeAspect="1" noChangeArrowheads="1"/>
            </p:cNvPicPr>
            <p:nvPr/>
          </p:nvPicPr>
          <p:blipFill>
            <a:blip r:embed="rId3"/>
            <a:srcRect/>
            <a:stretch>
              <a:fillRect/>
            </a:stretch>
          </p:blipFill>
          <p:spPr bwMode="auto">
            <a:xfrm>
              <a:off x="3631270" y="2928934"/>
              <a:ext cx="2287059" cy="3240000"/>
            </a:xfrm>
            <a:prstGeom prst="rect">
              <a:avLst/>
            </a:prstGeom>
            <a:noFill/>
            <a:ln w="9525">
              <a:noFill/>
              <a:miter lim="800000"/>
              <a:headEnd/>
              <a:tailEnd/>
            </a:ln>
            <a:effectLst/>
          </p:spPr>
        </p:pic>
        <p:pic>
          <p:nvPicPr>
            <p:cNvPr id="84994" name="Picture 2"/>
            <p:cNvPicPr>
              <a:picLocks noChangeAspect="1" noChangeArrowheads="1"/>
            </p:cNvPicPr>
            <p:nvPr/>
          </p:nvPicPr>
          <p:blipFill>
            <a:blip r:embed="rId4"/>
            <a:srcRect/>
            <a:stretch>
              <a:fillRect/>
            </a:stretch>
          </p:blipFill>
          <p:spPr bwMode="auto">
            <a:xfrm>
              <a:off x="6030859" y="2928934"/>
              <a:ext cx="2143387" cy="3240000"/>
            </a:xfrm>
            <a:prstGeom prst="rect">
              <a:avLst/>
            </a:prstGeom>
            <a:noFill/>
            <a:ln w="9525">
              <a:noFill/>
              <a:miter lim="800000"/>
              <a:headEnd/>
              <a:tailEnd/>
            </a:ln>
            <a:effectLst/>
          </p:spPr>
        </p:pic>
        <p:pic>
          <p:nvPicPr>
            <p:cNvPr id="13" name="Picture 7"/>
            <p:cNvPicPr>
              <a:picLocks noChangeAspect="1" noChangeArrowheads="1"/>
            </p:cNvPicPr>
            <p:nvPr/>
          </p:nvPicPr>
          <p:blipFill>
            <a:blip r:embed="rId5"/>
            <a:srcRect b="4494"/>
            <a:stretch>
              <a:fillRect/>
            </a:stretch>
          </p:blipFill>
          <p:spPr bwMode="auto">
            <a:xfrm>
              <a:off x="8286776" y="2928934"/>
              <a:ext cx="2423177" cy="3240000"/>
            </a:xfrm>
            <a:prstGeom prst="rect">
              <a:avLst/>
            </a:prstGeom>
            <a:noFill/>
            <a:ln w="9525">
              <a:noFill/>
              <a:miter lim="800000"/>
              <a:headEnd/>
              <a:tailEnd/>
            </a:ln>
            <a:effectLst/>
          </p:spPr>
        </p:pic>
      </p:grpSp>
    </p:spTree>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群組 6"/>
          <p:cNvGrpSpPr>
            <a:grpSpLocks noChangeAspect="1"/>
          </p:cNvGrpSpPr>
          <p:nvPr/>
        </p:nvGrpSpPr>
        <p:grpSpPr>
          <a:xfrm>
            <a:off x="5583083" y="1135590"/>
            <a:ext cx="2989445" cy="5222368"/>
            <a:chOff x="1403350" y="188913"/>
            <a:chExt cx="6551613" cy="11445249"/>
          </a:xfrm>
        </p:grpSpPr>
        <p:pic>
          <p:nvPicPr>
            <p:cNvPr id="167940" name="Picture 5"/>
            <p:cNvPicPr>
              <a:picLocks noChangeAspect="1" noChangeArrowheads="1"/>
            </p:cNvPicPr>
            <p:nvPr/>
          </p:nvPicPr>
          <p:blipFill>
            <a:blip r:embed="rId3">
              <a:duotone>
                <a:schemeClr val="accent3">
                  <a:shade val="45000"/>
                  <a:satMod val="135000"/>
                </a:schemeClr>
                <a:prstClr val="white"/>
              </a:duotone>
            </a:blip>
            <a:srcRect/>
            <a:stretch>
              <a:fillRect/>
            </a:stretch>
          </p:blipFill>
          <p:spPr bwMode="auto">
            <a:xfrm>
              <a:off x="1403350" y="188913"/>
              <a:ext cx="6551613" cy="6318250"/>
            </a:xfrm>
            <a:prstGeom prst="rect">
              <a:avLst/>
            </a:prstGeom>
            <a:noFill/>
            <a:ln w="9525">
              <a:noFill/>
              <a:miter lim="800000"/>
              <a:headEnd/>
              <a:tailEnd/>
            </a:ln>
          </p:spPr>
        </p:pic>
        <p:pic>
          <p:nvPicPr>
            <p:cNvPr id="167941" name="Picture 6"/>
            <p:cNvPicPr>
              <a:picLocks noChangeAspect="1" noChangeArrowheads="1"/>
            </p:cNvPicPr>
            <p:nvPr/>
          </p:nvPicPr>
          <p:blipFill>
            <a:blip r:embed="rId4" cstate="print">
              <a:duotone>
                <a:schemeClr val="accent3">
                  <a:shade val="45000"/>
                  <a:satMod val="135000"/>
                </a:schemeClr>
                <a:prstClr val="white"/>
              </a:duotone>
            </a:blip>
            <a:srcRect/>
            <a:stretch>
              <a:fillRect/>
            </a:stretch>
          </p:blipFill>
          <p:spPr bwMode="auto">
            <a:xfrm>
              <a:off x="1938954" y="4776162"/>
              <a:ext cx="5019675" cy="6858000"/>
            </a:xfrm>
            <a:prstGeom prst="rect">
              <a:avLst/>
            </a:prstGeom>
            <a:noFill/>
            <a:ln w="9525">
              <a:noFill/>
              <a:miter lim="800000"/>
              <a:headEnd/>
              <a:tailEnd/>
            </a:ln>
          </p:spPr>
        </p:pic>
      </p:grpSp>
      <p:sp>
        <p:nvSpPr>
          <p:cNvPr id="4" name="矩形 3"/>
          <p:cNvSpPr/>
          <p:nvPr/>
        </p:nvSpPr>
        <p:spPr>
          <a:xfrm>
            <a:off x="611188" y="549275"/>
            <a:ext cx="2164375" cy="369332"/>
          </a:xfrm>
          <a:prstGeom prst="rect">
            <a:avLst/>
          </a:prstGeom>
        </p:spPr>
        <p:style>
          <a:lnRef idx="3">
            <a:schemeClr val="lt1"/>
          </a:lnRef>
          <a:fillRef idx="1">
            <a:schemeClr val="accent3"/>
          </a:fillRef>
          <a:effectRef idx="1">
            <a:schemeClr val="accent3"/>
          </a:effectRef>
          <a:fontRef idx="minor">
            <a:schemeClr val="lt1"/>
          </a:fontRef>
        </p:style>
        <p:txBody>
          <a:bodyPr wrap="none">
            <a:spAutoFit/>
          </a:bodyPr>
          <a:lstStyle/>
          <a:p>
            <a:pPr marL="182563" indent="-182563" algn="l" rtl="0"/>
            <a:r>
              <a:rPr lang="en-US" altLang="zh-TW" b="1" kern="1200" dirty="0">
                <a:solidFill>
                  <a:prstClr val="white"/>
                </a:solidFill>
                <a:latin typeface="Arial Narrow" pitchFamily="34" charset="0"/>
                <a:ea typeface="新細明體"/>
                <a:cs typeface="+mn-cs"/>
              </a:rPr>
              <a:t>Differential displaying</a:t>
            </a:r>
          </a:p>
        </p:txBody>
      </p:sp>
      <p:sp>
        <p:nvSpPr>
          <p:cNvPr id="167938" name="Rectangle 2"/>
          <p:cNvSpPr>
            <a:spLocks noChangeArrowheads="1"/>
          </p:cNvSpPr>
          <p:nvPr/>
        </p:nvSpPr>
        <p:spPr bwMode="auto">
          <a:xfrm>
            <a:off x="611188" y="3214686"/>
            <a:ext cx="4818068" cy="1000132"/>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algn="l" rtl="0" eaLnBrk="0" fontAlgn="base" hangingPunct="0">
              <a:spcBef>
                <a:spcPct val="0"/>
              </a:spcBef>
              <a:spcAft>
                <a:spcPct val="0"/>
              </a:spcAft>
            </a:pPr>
            <a:r>
              <a:rPr lang="en-US" altLang="zh-TW" sz="1400" b="1" kern="1200" dirty="0">
                <a:solidFill>
                  <a:srgbClr val="9BBB59">
                    <a:lumMod val="75000"/>
                  </a:srgbClr>
                </a:solidFill>
                <a:latin typeface="Arial Narrow" pitchFamily="34" charset="0"/>
                <a:ea typeface="新細明體" pitchFamily="18" charset="-120"/>
                <a:cs typeface="+mn-cs"/>
              </a:rPr>
              <a:t>Advantages</a:t>
            </a:r>
          </a:p>
          <a:p>
            <a:pPr indent="-263525" algn="l" rtl="0" eaLnBrk="0" fontAlgn="base" hangingPunct="0">
              <a:spcBef>
                <a:spcPct val="0"/>
              </a:spcBef>
              <a:spcAft>
                <a:spcPct val="0"/>
              </a:spcAft>
              <a:buFont typeface="Wingdings" pitchFamily="2" charset="2"/>
              <a:buChar char="ü"/>
            </a:pPr>
            <a:r>
              <a:rPr lang="en-US" altLang="zh-TW" sz="1400" kern="1200" dirty="0">
                <a:solidFill>
                  <a:srgbClr val="9BBB59">
                    <a:lumMod val="75000"/>
                  </a:srgbClr>
                </a:solidFill>
                <a:latin typeface="Arial Narrow" pitchFamily="34" charset="0"/>
                <a:ea typeface="新細明體"/>
                <a:cs typeface="+mn-cs"/>
              </a:rPr>
              <a:t>to compare multiple experimental samples simultaneously </a:t>
            </a:r>
          </a:p>
          <a:p>
            <a:pPr marL="263525" indent="-263525" algn="l" rtl="0" eaLnBrk="0" fontAlgn="base" hangingPunct="0">
              <a:spcBef>
                <a:spcPct val="0"/>
              </a:spcBef>
              <a:spcAft>
                <a:spcPct val="0"/>
              </a:spcAft>
              <a:buFont typeface="Wingdings" pitchFamily="2" charset="2"/>
              <a:buChar char="ü"/>
            </a:pPr>
            <a:r>
              <a:rPr lang="en-US" altLang="zh-TW" sz="1400" kern="1200" dirty="0">
                <a:solidFill>
                  <a:srgbClr val="9BBB59">
                    <a:lumMod val="75000"/>
                  </a:srgbClr>
                </a:solidFill>
                <a:latin typeface="Arial Narrow" pitchFamily="34" charset="0"/>
                <a:ea typeface="新細明體"/>
                <a:cs typeface="+mn-cs"/>
              </a:rPr>
              <a:t>to identify genes that are either up or down-regulated in one sample relative to another</a:t>
            </a:r>
            <a:endParaRPr lang="zh-TW" altLang="zh-TW" sz="1400" kern="1200" dirty="0">
              <a:solidFill>
                <a:srgbClr val="9BBB59">
                  <a:lumMod val="75000"/>
                </a:srgbClr>
              </a:solidFill>
              <a:latin typeface="Arial Narrow" pitchFamily="34" charset="0"/>
              <a:ea typeface="新細明體"/>
              <a:cs typeface="+mn-cs"/>
            </a:endParaRPr>
          </a:p>
        </p:txBody>
      </p:sp>
      <p:sp>
        <p:nvSpPr>
          <p:cNvPr id="167942" name="Rectangle 3"/>
          <p:cNvSpPr>
            <a:spLocks noChangeArrowheads="1"/>
          </p:cNvSpPr>
          <p:nvPr/>
        </p:nvSpPr>
        <p:spPr bwMode="auto">
          <a:xfrm>
            <a:off x="611188" y="1135590"/>
            <a:ext cx="5032382" cy="207170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182563" indent="-182563" algn="l" rtl="0" eaLnBrk="0" fontAlgn="base" hangingPunct="0">
              <a:spcBef>
                <a:spcPct val="20000"/>
              </a:spcBef>
              <a:spcAft>
                <a:spcPct val="0"/>
              </a:spcAft>
              <a:buClr>
                <a:srgbClr val="92D050"/>
              </a:buClr>
              <a:buSzPct val="85000"/>
            </a:pPr>
            <a:r>
              <a:rPr lang="en-US" altLang="zh-TW" sz="1600" kern="1200" dirty="0">
                <a:solidFill>
                  <a:srgbClr val="9BBB59">
                    <a:lumMod val="75000"/>
                  </a:srgbClr>
                </a:solidFill>
                <a:latin typeface="Arial Narrow" pitchFamily="34" charset="0"/>
                <a:ea typeface="新細明體" pitchFamily="18" charset="-120"/>
                <a:cs typeface="+mn-cs"/>
              </a:rPr>
              <a:t>Several significant limitations of the original protocol were:</a:t>
            </a:r>
          </a:p>
          <a:p>
            <a:pPr marL="539750" lvl="1" indent="-285750" algn="l" rtl="0" eaLnBrk="0" fontAlgn="base" hangingPunct="0">
              <a:spcBef>
                <a:spcPct val="20000"/>
              </a:spcBef>
              <a:spcAft>
                <a:spcPct val="0"/>
              </a:spcAft>
              <a:buClr>
                <a:srgbClr val="92D050"/>
              </a:buClr>
              <a:buSzPct val="85000"/>
              <a:buFont typeface="Wingdings" pitchFamily="2" charset="2"/>
              <a:buChar char="Ø"/>
            </a:pPr>
            <a:r>
              <a:rPr lang="en-US" altLang="zh-TW" sz="1600" kern="1200" dirty="0">
                <a:solidFill>
                  <a:srgbClr val="9BBB59">
                    <a:lumMod val="75000"/>
                  </a:srgbClr>
                </a:solidFill>
                <a:latin typeface="Arial Narrow" pitchFamily="34" charset="0"/>
                <a:ea typeface="新細明體" pitchFamily="18" charset="-120"/>
                <a:cs typeface="+mn-cs"/>
              </a:rPr>
              <a:t>the requirement of </a:t>
            </a:r>
            <a:r>
              <a:rPr lang="en-US" altLang="zh-TW" sz="1600" kern="1200" dirty="0">
                <a:solidFill>
                  <a:srgbClr val="C00000"/>
                </a:solidFill>
                <a:latin typeface="Arial Narrow" pitchFamily="34" charset="0"/>
                <a:ea typeface="新細明體" pitchFamily="18" charset="-120"/>
                <a:cs typeface="+mn-cs"/>
              </a:rPr>
              <a:t>large quantities </a:t>
            </a:r>
            <a:r>
              <a:rPr lang="en-US" altLang="zh-TW" sz="1600" kern="1200" dirty="0">
                <a:solidFill>
                  <a:srgbClr val="9BBB59">
                    <a:lumMod val="75000"/>
                  </a:srgbClr>
                </a:solidFill>
                <a:latin typeface="Arial Narrow" pitchFamily="34" charset="0"/>
                <a:ea typeface="新細明體" pitchFamily="18" charset="-120"/>
                <a:cs typeface="+mn-cs"/>
              </a:rPr>
              <a:t>of mRNA</a:t>
            </a:r>
          </a:p>
          <a:p>
            <a:pPr marL="539750" lvl="1" indent="-285750" algn="l" rtl="0" eaLnBrk="0" fontAlgn="base" hangingPunct="0">
              <a:spcBef>
                <a:spcPct val="20000"/>
              </a:spcBef>
              <a:spcAft>
                <a:spcPct val="0"/>
              </a:spcAft>
              <a:buClr>
                <a:srgbClr val="92D050"/>
              </a:buClr>
              <a:buSzPct val="85000"/>
              <a:buFont typeface="Wingdings" pitchFamily="2" charset="2"/>
              <a:buChar char="Ø"/>
            </a:pPr>
            <a:r>
              <a:rPr lang="en-US" altLang="zh-TW" sz="1600" kern="1200" dirty="0">
                <a:solidFill>
                  <a:srgbClr val="9BBB59">
                    <a:lumMod val="75000"/>
                  </a:srgbClr>
                </a:solidFill>
                <a:latin typeface="Arial Narrow" pitchFamily="34" charset="0"/>
                <a:ea typeface="新細明體" pitchFamily="18" charset="-120"/>
                <a:cs typeface="+mn-cs"/>
              </a:rPr>
              <a:t>a bias against the identification of rare transcripts.</a:t>
            </a:r>
          </a:p>
          <a:p>
            <a:pPr marL="539750" lvl="1" indent="-285750" algn="l" rtl="0" eaLnBrk="0" fontAlgn="base" hangingPunct="0">
              <a:spcBef>
                <a:spcPct val="20000"/>
              </a:spcBef>
              <a:spcAft>
                <a:spcPct val="0"/>
              </a:spcAft>
              <a:buClr>
                <a:srgbClr val="92D050"/>
              </a:buClr>
              <a:buSzPct val="85000"/>
              <a:buFont typeface="Wingdings" pitchFamily="2" charset="2"/>
              <a:buChar char="Ø"/>
            </a:pPr>
            <a:r>
              <a:rPr lang="en-US" altLang="zh-TW" sz="1600" kern="1200" dirty="0">
                <a:solidFill>
                  <a:srgbClr val="C00000"/>
                </a:solidFill>
                <a:latin typeface="Arial Narrow" pitchFamily="34" charset="0"/>
                <a:ea typeface="新細明體" pitchFamily="18" charset="-120"/>
                <a:cs typeface="+mn-cs"/>
              </a:rPr>
              <a:t>not a quantitative method </a:t>
            </a:r>
            <a:r>
              <a:rPr lang="en-US" altLang="zh-TW" sz="1600" kern="1200" dirty="0">
                <a:solidFill>
                  <a:srgbClr val="9BBB59">
                    <a:lumMod val="75000"/>
                  </a:srgbClr>
                </a:solidFill>
                <a:latin typeface="Arial Narrow" pitchFamily="34" charset="0"/>
                <a:ea typeface="新細明體" pitchFamily="18" charset="-120"/>
                <a:cs typeface="+mn-cs"/>
              </a:rPr>
              <a:t>with a high rate of false positives, or </a:t>
            </a:r>
          </a:p>
          <a:p>
            <a:pPr marL="539750" lvl="1" indent="-285750" algn="l" rtl="0" eaLnBrk="0" fontAlgn="base" hangingPunct="0">
              <a:spcBef>
                <a:spcPct val="20000"/>
              </a:spcBef>
              <a:spcAft>
                <a:spcPct val="0"/>
              </a:spcAft>
              <a:buClr>
                <a:srgbClr val="92D050"/>
              </a:buClr>
              <a:buSzPct val="85000"/>
              <a:buFont typeface="Wingdings" pitchFamily="2" charset="2"/>
              <a:buChar char="Ø"/>
            </a:pPr>
            <a:r>
              <a:rPr lang="en-US" altLang="zh-TW" sz="1600" kern="1200" dirty="0">
                <a:solidFill>
                  <a:srgbClr val="9BBB59">
                    <a:lumMod val="75000"/>
                  </a:srgbClr>
                </a:solidFill>
                <a:latin typeface="Arial Narrow" pitchFamily="34" charset="0"/>
                <a:ea typeface="新細明體" pitchFamily="18" charset="-120"/>
                <a:cs typeface="+mn-cs"/>
              </a:rPr>
              <a:t>gene fragments that seem to be differentially expressed as an artifact</a:t>
            </a:r>
            <a:endParaRPr lang="zh-TW" altLang="zh-TW" sz="1600" kern="1200" dirty="0">
              <a:solidFill>
                <a:srgbClr val="9BBB59">
                  <a:lumMod val="75000"/>
                </a:srgbClr>
              </a:solidFill>
              <a:latin typeface="Arial Narrow" pitchFamily="34" charset="0"/>
              <a:ea typeface="新細明體"/>
              <a:cs typeface="+mn-cs"/>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611188" y="549275"/>
            <a:ext cx="2448106" cy="369332"/>
          </a:xfrm>
          <a:prstGeom prst="rect">
            <a:avLst/>
          </a:prstGeom>
        </p:spPr>
        <p:style>
          <a:lnRef idx="3">
            <a:schemeClr val="lt1"/>
          </a:lnRef>
          <a:fillRef idx="1">
            <a:schemeClr val="accent2"/>
          </a:fillRef>
          <a:effectRef idx="1">
            <a:schemeClr val="accent2"/>
          </a:effectRef>
          <a:fontRef idx="minor">
            <a:schemeClr val="lt1"/>
          </a:fontRef>
        </p:style>
        <p:txBody>
          <a:bodyPr wrap="none">
            <a:spAutoFit/>
          </a:bodyPr>
          <a:lstStyle/>
          <a:p>
            <a:pPr marL="182563" indent="-182563" algn="l" rtl="0"/>
            <a:r>
              <a:rPr lang="en-US" altLang="zh-TW" b="1" kern="1200" dirty="0">
                <a:solidFill>
                  <a:prstClr val="white"/>
                </a:solidFill>
                <a:latin typeface="Arial Narrow" pitchFamily="34" charset="0"/>
                <a:ea typeface="新細明體"/>
                <a:cs typeface="+mn-cs"/>
              </a:rPr>
              <a:t>Subtractive hybridization</a:t>
            </a:r>
          </a:p>
        </p:txBody>
      </p:sp>
      <p:sp>
        <p:nvSpPr>
          <p:cNvPr id="3" name="文字方塊 2"/>
          <p:cNvSpPr txBox="1"/>
          <p:nvPr/>
        </p:nvSpPr>
        <p:spPr>
          <a:xfrm>
            <a:off x="611188" y="1142984"/>
            <a:ext cx="4689530" cy="2800767"/>
          </a:xfrm>
          <a:prstGeom prst="rect">
            <a:avLst/>
          </a:prstGeom>
          <a:noFill/>
        </p:spPr>
        <p:txBody>
          <a:bodyPr wrap="square" rtlCol="0">
            <a:spAutoFit/>
          </a:bodyPr>
          <a:lstStyle/>
          <a:p>
            <a:pPr algn="just" rtl="0"/>
            <a:r>
              <a:rPr lang="en-US" altLang="zh-TW" sz="1600" b="1" kern="1200" dirty="0">
                <a:solidFill>
                  <a:srgbClr val="C0504D"/>
                </a:solidFill>
                <a:latin typeface="Arial Narrow" pitchFamily="34" charset="0"/>
                <a:ea typeface="新細明體"/>
                <a:cs typeface="+mn-cs"/>
              </a:rPr>
              <a:t>Subtractive hybridization (or subtraction) </a:t>
            </a:r>
            <a:r>
              <a:rPr lang="en-US" altLang="zh-TW" sz="1600" kern="1200" dirty="0">
                <a:solidFill>
                  <a:srgbClr val="C0504D"/>
                </a:solidFill>
                <a:latin typeface="Arial Narrow" pitchFamily="34" charset="0"/>
                <a:ea typeface="新細明體"/>
                <a:cs typeface="+mn-cs"/>
              </a:rPr>
              <a:t>is a method for rapid isolation of differentially distributed nucleic acids (differentially expressed, differentially present, or differentially arranged in two or more different sources: different cells, cell populations or cell types, different tissues, disease, or development stages). The </a:t>
            </a:r>
            <a:r>
              <a:rPr lang="en-US" altLang="zh-TW" sz="1600" b="1" kern="1200" dirty="0">
                <a:solidFill>
                  <a:srgbClr val="C00000"/>
                </a:solidFill>
                <a:latin typeface="Arial Narrow" pitchFamily="34" charset="0"/>
                <a:ea typeface="新細明體"/>
                <a:cs typeface="+mn-cs"/>
              </a:rPr>
              <a:t>Suppressive subtractive hybridization (SSH)</a:t>
            </a:r>
            <a:r>
              <a:rPr lang="en-US" altLang="zh-TW" sz="1600" b="1" kern="1200" dirty="0">
                <a:solidFill>
                  <a:srgbClr val="C0504D"/>
                </a:solidFill>
                <a:latin typeface="Arial Narrow" pitchFamily="34" charset="0"/>
                <a:ea typeface="新細明體"/>
                <a:cs typeface="+mn-cs"/>
              </a:rPr>
              <a:t> </a:t>
            </a:r>
            <a:r>
              <a:rPr lang="en-US" altLang="zh-TW" sz="1600" kern="1200" dirty="0">
                <a:solidFill>
                  <a:srgbClr val="C0504D"/>
                </a:solidFill>
                <a:latin typeface="Arial Narrow" pitchFamily="34" charset="0"/>
                <a:ea typeface="新細明體"/>
                <a:cs typeface="+mn-cs"/>
              </a:rPr>
              <a:t>method is designed to </a:t>
            </a:r>
            <a:r>
              <a:rPr lang="en-US" altLang="zh-TW" sz="1600" b="1" kern="1200" dirty="0">
                <a:solidFill>
                  <a:srgbClr val="002060"/>
                </a:solidFill>
                <a:latin typeface="Arial Narrow" pitchFamily="34" charset="0"/>
                <a:ea typeface="新細明體"/>
                <a:cs typeface="+mn-cs"/>
              </a:rPr>
              <a:t>selectively amplify differentially expressed transcripts</a:t>
            </a:r>
            <a:r>
              <a:rPr lang="en-US" altLang="zh-TW" sz="1600" kern="1200" dirty="0">
                <a:solidFill>
                  <a:srgbClr val="C0504D"/>
                </a:solidFill>
                <a:latin typeface="Arial Narrow" pitchFamily="34" charset="0"/>
                <a:ea typeface="新細明體"/>
                <a:cs typeface="+mn-cs"/>
              </a:rPr>
              <a:t> while suppressing the amplification of abundant transcripts, thus eliminating the need to separate single- and double-stranded molecules.</a:t>
            </a:r>
            <a:endParaRPr lang="zh-TW" altLang="en-US" sz="1600" kern="1200" dirty="0">
              <a:solidFill>
                <a:srgbClr val="C0504D"/>
              </a:solidFill>
              <a:latin typeface="Arial Narrow" pitchFamily="34" charset="0"/>
              <a:ea typeface="新細明體"/>
              <a:cs typeface="+mn-cs"/>
            </a:endParaRPr>
          </a:p>
        </p:txBody>
      </p:sp>
      <p:sp>
        <p:nvSpPr>
          <p:cNvPr id="5" name="矩形 4"/>
          <p:cNvSpPr/>
          <p:nvPr/>
        </p:nvSpPr>
        <p:spPr>
          <a:xfrm>
            <a:off x="611189" y="4143380"/>
            <a:ext cx="4746629" cy="738664"/>
          </a:xfrm>
          <a:prstGeom prst="rect">
            <a:avLst/>
          </a:prstGeom>
        </p:spPr>
        <p:txBody>
          <a:bodyPr wrap="square">
            <a:spAutoFit/>
          </a:bodyPr>
          <a:lstStyle/>
          <a:p>
            <a:pPr algn="just" rtl="0">
              <a:buSzPct val="85000"/>
            </a:pPr>
            <a:r>
              <a:rPr lang="en-US" sz="1400" b="1" kern="1200" dirty="0">
                <a:solidFill>
                  <a:srgbClr val="C0504D"/>
                </a:solidFill>
                <a:latin typeface="Arial Narrow" pitchFamily="34" charset="0"/>
                <a:ea typeface="+mn-ea"/>
                <a:cs typeface="+mn-cs"/>
              </a:rPr>
              <a:t>Limitations</a:t>
            </a:r>
            <a:endParaRPr lang="zh-TW" altLang="en-US" sz="1400" kern="1200" dirty="0">
              <a:solidFill>
                <a:srgbClr val="C0504D"/>
              </a:solidFill>
              <a:latin typeface="Arial Narrow" pitchFamily="34" charset="0"/>
              <a:ea typeface="新細明體"/>
              <a:cs typeface="+mn-cs"/>
            </a:endParaRPr>
          </a:p>
          <a:p>
            <a:pPr marL="263525" indent="-263525" algn="just" rtl="0">
              <a:buClr>
                <a:srgbClr val="C0504D">
                  <a:lumMod val="60000"/>
                  <a:lumOff val="40000"/>
                </a:srgbClr>
              </a:buClr>
              <a:buSzPct val="85000"/>
              <a:buFont typeface="Wingdings" pitchFamily="2" charset="2"/>
              <a:buChar char="Ø"/>
            </a:pPr>
            <a:r>
              <a:rPr lang="en-US" altLang="zh-TW" sz="1400" kern="1200" dirty="0">
                <a:solidFill>
                  <a:srgbClr val="C0504D"/>
                </a:solidFill>
                <a:latin typeface="Arial Narrow" pitchFamily="34" charset="0"/>
                <a:ea typeface="新細明體"/>
                <a:cs typeface="+mn-cs"/>
              </a:rPr>
              <a:t>only </a:t>
            </a:r>
            <a:r>
              <a:rPr lang="en-US" altLang="zh-TW" sz="1400" kern="1200" dirty="0">
                <a:solidFill>
                  <a:srgbClr val="002060"/>
                </a:solidFill>
                <a:latin typeface="Arial Narrow" pitchFamily="34" charset="0"/>
                <a:ea typeface="新細明體"/>
                <a:cs typeface="+mn-cs"/>
              </a:rPr>
              <a:t>to pair-wise </a:t>
            </a:r>
            <a:r>
              <a:rPr lang="en-US" altLang="zh-TW" sz="1400" kern="1200" dirty="0">
                <a:solidFill>
                  <a:srgbClr val="C0504D"/>
                </a:solidFill>
                <a:latin typeface="Arial Narrow" pitchFamily="34" charset="0"/>
                <a:ea typeface="新細明體"/>
                <a:cs typeface="+mn-cs"/>
              </a:rPr>
              <a:t>treatment comparisons</a:t>
            </a:r>
          </a:p>
          <a:p>
            <a:pPr marL="263525" indent="-263525" algn="just" rtl="0">
              <a:buClr>
                <a:srgbClr val="C0504D">
                  <a:lumMod val="60000"/>
                  <a:lumOff val="40000"/>
                </a:srgbClr>
              </a:buClr>
              <a:buSzPct val="85000"/>
              <a:buFont typeface="Wingdings" pitchFamily="2" charset="2"/>
              <a:buChar char="Ø"/>
            </a:pPr>
            <a:r>
              <a:rPr lang="en-US" altLang="zh-TW" sz="1400" kern="1200" dirty="0">
                <a:solidFill>
                  <a:srgbClr val="C0504D"/>
                </a:solidFill>
                <a:latin typeface="Arial Narrow" pitchFamily="34" charset="0"/>
                <a:ea typeface="新細明體"/>
                <a:cs typeface="+mn-cs"/>
              </a:rPr>
              <a:t>does </a:t>
            </a:r>
            <a:r>
              <a:rPr lang="en-US" altLang="zh-TW" sz="1400" kern="1200" dirty="0">
                <a:solidFill>
                  <a:srgbClr val="002060"/>
                </a:solidFill>
                <a:latin typeface="Arial Narrow" pitchFamily="34" charset="0"/>
                <a:ea typeface="新細明體"/>
                <a:cs typeface="+mn-cs"/>
              </a:rPr>
              <a:t>not provide a quantitative measure </a:t>
            </a:r>
            <a:r>
              <a:rPr lang="en-US" altLang="zh-TW" sz="1400" kern="1200" dirty="0">
                <a:solidFill>
                  <a:srgbClr val="C0504D"/>
                </a:solidFill>
                <a:latin typeface="Arial Narrow" pitchFamily="34" charset="0"/>
                <a:ea typeface="新細明體"/>
                <a:cs typeface="+mn-cs"/>
              </a:rPr>
              <a:t>of expression differences</a:t>
            </a:r>
          </a:p>
        </p:txBody>
      </p:sp>
      <p:pic>
        <p:nvPicPr>
          <p:cNvPr id="87043" name="Picture 3"/>
          <p:cNvPicPr>
            <a:picLocks noChangeAspect="1" noChangeArrowheads="1"/>
          </p:cNvPicPr>
          <p:nvPr/>
        </p:nvPicPr>
        <p:blipFill>
          <a:blip r:embed="rId3">
            <a:duotone>
              <a:schemeClr val="accent2">
                <a:shade val="45000"/>
                <a:satMod val="135000"/>
              </a:schemeClr>
              <a:prstClr val="white"/>
            </a:duotone>
          </a:blip>
          <a:srcRect l="15793" t="23214" r="69764" b="7143"/>
          <a:stretch>
            <a:fillRect/>
          </a:stretch>
        </p:blipFill>
        <p:spPr bwMode="auto">
          <a:xfrm>
            <a:off x="5266804" y="549274"/>
            <a:ext cx="3479373" cy="5951559"/>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611188" y="549275"/>
            <a:ext cx="1532792" cy="369332"/>
          </a:xfrm>
          <a:prstGeom prst="rect">
            <a:avLst/>
          </a:prstGeom>
        </p:spPr>
        <p:style>
          <a:lnRef idx="3">
            <a:schemeClr val="lt1"/>
          </a:lnRef>
          <a:fillRef idx="1">
            <a:schemeClr val="accent6"/>
          </a:fillRef>
          <a:effectRef idx="1">
            <a:schemeClr val="accent6"/>
          </a:effectRef>
          <a:fontRef idx="minor">
            <a:schemeClr val="lt1"/>
          </a:fontRef>
        </p:style>
        <p:txBody>
          <a:bodyPr wrap="none">
            <a:spAutoFit/>
          </a:bodyPr>
          <a:lstStyle/>
          <a:p>
            <a:pPr marL="182563" indent="-182563" algn="l" rtl="0"/>
            <a:r>
              <a:rPr lang="en-US" altLang="zh-TW" b="1" kern="1200" dirty="0">
                <a:solidFill>
                  <a:prstClr val="white"/>
                </a:solidFill>
                <a:latin typeface="Arial Narrow" pitchFamily="34" charset="0"/>
                <a:ea typeface="新細明體"/>
                <a:cs typeface="+mn-cs"/>
              </a:rPr>
              <a:t>EST and SAGE</a:t>
            </a:r>
          </a:p>
        </p:txBody>
      </p:sp>
      <p:sp>
        <p:nvSpPr>
          <p:cNvPr id="3" name="文字方塊 2"/>
          <p:cNvSpPr txBox="1"/>
          <p:nvPr/>
        </p:nvSpPr>
        <p:spPr>
          <a:xfrm>
            <a:off x="611188" y="1071546"/>
            <a:ext cx="4889506" cy="3539430"/>
          </a:xfrm>
          <a:prstGeom prst="rect">
            <a:avLst/>
          </a:prstGeom>
          <a:noFill/>
        </p:spPr>
        <p:txBody>
          <a:bodyPr wrap="square" rtlCol="0">
            <a:spAutoFit/>
          </a:bodyPr>
          <a:lstStyle/>
          <a:p>
            <a:pPr marL="263525" indent="-263525" algn="just" rtl="0">
              <a:buFont typeface="Wingdings" pitchFamily="2" charset="2"/>
              <a:buChar char="ü"/>
            </a:pPr>
            <a:r>
              <a:rPr lang="en-US" sz="1600" b="1" kern="1200" dirty="0">
                <a:solidFill>
                  <a:srgbClr val="F79646"/>
                </a:solidFill>
                <a:latin typeface="Arial Narrow" pitchFamily="34" charset="0"/>
                <a:ea typeface="+mn-ea"/>
                <a:cs typeface="+mn-cs"/>
              </a:rPr>
              <a:t>Expressed sequence tag (EST) </a:t>
            </a:r>
            <a:r>
              <a:rPr lang="en-US" sz="1600" kern="1200" dirty="0">
                <a:solidFill>
                  <a:srgbClr val="F79646"/>
                </a:solidFill>
                <a:latin typeface="Arial Narrow" pitchFamily="34" charset="0"/>
                <a:ea typeface="+mn-ea"/>
                <a:cs typeface="+mn-cs"/>
              </a:rPr>
              <a:t>sequencing are generated by </a:t>
            </a:r>
            <a:r>
              <a:rPr lang="en-US" sz="1600" kern="1200" dirty="0">
                <a:solidFill>
                  <a:srgbClr val="002060"/>
                </a:solidFill>
                <a:latin typeface="Arial Narrow" pitchFamily="34" charset="0"/>
                <a:ea typeface="+mn-ea"/>
                <a:cs typeface="+mn-cs"/>
              </a:rPr>
              <a:t>randomly picking</a:t>
            </a:r>
            <a:r>
              <a:rPr lang="en-US" sz="1600" kern="1200" dirty="0">
                <a:solidFill>
                  <a:srgbClr val="C00000"/>
                </a:solidFill>
                <a:latin typeface="Arial Narrow" pitchFamily="34" charset="0"/>
                <a:ea typeface="+mn-ea"/>
                <a:cs typeface="+mn-cs"/>
              </a:rPr>
              <a:t> </a:t>
            </a:r>
            <a:r>
              <a:rPr lang="en-US" sz="1600" kern="1200" dirty="0">
                <a:solidFill>
                  <a:srgbClr val="F79646"/>
                </a:solidFill>
                <a:latin typeface="Arial Narrow" pitchFamily="34" charset="0"/>
                <a:ea typeface="+mn-ea"/>
                <a:cs typeface="+mn-cs"/>
              </a:rPr>
              <a:t>clones from a </a:t>
            </a:r>
            <a:r>
              <a:rPr lang="en-US" sz="1600" kern="1200" dirty="0" err="1">
                <a:solidFill>
                  <a:srgbClr val="F79646"/>
                </a:solidFill>
                <a:latin typeface="Arial Narrow" pitchFamily="34" charset="0"/>
                <a:ea typeface="+mn-ea"/>
                <a:cs typeface="+mn-cs"/>
              </a:rPr>
              <a:t>cDNA</a:t>
            </a:r>
            <a:r>
              <a:rPr lang="en-US" sz="1600" kern="1200" dirty="0">
                <a:solidFill>
                  <a:srgbClr val="F79646"/>
                </a:solidFill>
                <a:latin typeface="Arial Narrow" pitchFamily="34" charset="0"/>
                <a:ea typeface="+mn-ea"/>
                <a:cs typeface="+mn-cs"/>
              </a:rPr>
              <a:t> library and performing a single sequencing reaction to produce 300 to 500 bps of sequence per clone. Differences in gene expression may be identified by counting the number of times a particular sequence appears in EST libraries of genes from different sources.</a:t>
            </a:r>
          </a:p>
          <a:p>
            <a:pPr marL="263525" indent="-263525" algn="just" rtl="0">
              <a:buFont typeface="Wingdings" pitchFamily="2" charset="2"/>
              <a:buChar char="ü"/>
            </a:pPr>
            <a:r>
              <a:rPr lang="en-US" altLang="zh-TW" sz="1600" b="1" kern="1200" dirty="0">
                <a:solidFill>
                  <a:srgbClr val="F79646"/>
                </a:solidFill>
                <a:latin typeface="Arial Narrow" pitchFamily="34" charset="0"/>
                <a:ea typeface="新細明體"/>
                <a:cs typeface="+mn-cs"/>
              </a:rPr>
              <a:t>Serial analysis of gene expression (SAGE) </a:t>
            </a:r>
            <a:r>
              <a:rPr lang="en-US" altLang="zh-TW" sz="1600" kern="1200" dirty="0">
                <a:solidFill>
                  <a:srgbClr val="F79646"/>
                </a:solidFill>
                <a:latin typeface="Arial Narrow" pitchFamily="34" charset="0"/>
                <a:ea typeface="新細明體"/>
                <a:cs typeface="+mn-cs"/>
              </a:rPr>
              <a:t>a technique for the analysis of gene expression that is essentially </a:t>
            </a:r>
            <a:r>
              <a:rPr lang="en-US" altLang="zh-TW" sz="1600" kern="1200" dirty="0">
                <a:solidFill>
                  <a:srgbClr val="002060"/>
                </a:solidFill>
                <a:latin typeface="Arial Narrow" pitchFamily="34" charset="0"/>
                <a:ea typeface="新細明體"/>
                <a:cs typeface="+mn-cs"/>
              </a:rPr>
              <a:t>an accelerated version </a:t>
            </a:r>
            <a:r>
              <a:rPr lang="en-US" altLang="zh-TW" sz="1600" kern="1200" dirty="0">
                <a:solidFill>
                  <a:srgbClr val="F79646"/>
                </a:solidFill>
                <a:latin typeface="Arial Narrow" pitchFamily="34" charset="0"/>
                <a:ea typeface="新細明體"/>
                <a:cs typeface="+mn-cs"/>
              </a:rPr>
              <a:t>of EST sequencing. </a:t>
            </a:r>
          </a:p>
          <a:p>
            <a:pPr marL="263525" indent="-263525" algn="l" rtl="0"/>
            <a:r>
              <a:rPr lang="en-US" altLang="zh-TW" sz="1600" kern="1200" dirty="0">
                <a:solidFill>
                  <a:srgbClr val="00B050"/>
                </a:solidFill>
                <a:latin typeface="Arial Narrow" pitchFamily="34" charset="0"/>
                <a:ea typeface="新細明體"/>
                <a:cs typeface="+mn-cs"/>
              </a:rPr>
              <a:t>	</a:t>
            </a:r>
            <a:r>
              <a:rPr lang="en-US" altLang="zh-TW" sz="1600" b="1" kern="1200" dirty="0">
                <a:solidFill>
                  <a:srgbClr val="00B050"/>
                </a:solidFill>
                <a:latin typeface="Arial Narrow" pitchFamily="34" charset="0"/>
                <a:ea typeface="新細明體"/>
                <a:cs typeface="+mn-cs"/>
              </a:rPr>
              <a:t>SAGE</a:t>
            </a:r>
            <a:r>
              <a:rPr lang="en-US" altLang="zh-TW" sz="1600" kern="1200" dirty="0">
                <a:solidFill>
                  <a:srgbClr val="00B050"/>
                </a:solidFill>
                <a:latin typeface="Arial Narrow" pitchFamily="34" charset="0"/>
                <a:ea typeface="新細明體"/>
                <a:cs typeface="+mn-cs"/>
              </a:rPr>
              <a:t>: </a:t>
            </a:r>
            <a:r>
              <a:rPr lang="en-US" altLang="zh-TW" sz="1600" kern="1200" dirty="0">
                <a:solidFill>
                  <a:srgbClr val="C00000"/>
                </a:solidFill>
                <a:latin typeface="Arial Narrow" pitchFamily="34" charset="0"/>
                <a:ea typeface="新細明體"/>
                <a:cs typeface="+mn-cs"/>
              </a:rPr>
              <a:t>10-14 bps</a:t>
            </a:r>
            <a:r>
              <a:rPr lang="en-US" altLang="zh-TW" sz="1600" kern="1200" dirty="0">
                <a:solidFill>
                  <a:srgbClr val="00B050"/>
                </a:solidFill>
                <a:latin typeface="Arial Narrow" pitchFamily="34" charset="0"/>
                <a:ea typeface="新細明體"/>
                <a:cs typeface="+mn-cs"/>
              </a:rPr>
              <a:t> tags created by type IIS restriction </a:t>
            </a:r>
            <a:r>
              <a:rPr lang="en-US" altLang="zh-TW" sz="1600" kern="1200" dirty="0" err="1">
                <a:solidFill>
                  <a:srgbClr val="00B050"/>
                </a:solidFill>
                <a:latin typeface="Arial Narrow" pitchFamily="34" charset="0"/>
                <a:ea typeface="新細明體"/>
                <a:cs typeface="+mn-cs"/>
              </a:rPr>
              <a:t>endonuclease</a:t>
            </a:r>
            <a:r>
              <a:rPr lang="en-US" altLang="zh-TW" sz="1600" kern="1200" dirty="0">
                <a:solidFill>
                  <a:srgbClr val="00B050"/>
                </a:solidFill>
                <a:latin typeface="Arial Narrow" pitchFamily="34" charset="0"/>
                <a:ea typeface="新細明體"/>
                <a:cs typeface="+mn-cs"/>
              </a:rPr>
              <a:t> </a:t>
            </a:r>
            <a:r>
              <a:rPr lang="en-US" altLang="zh-TW" sz="1600" kern="1200" dirty="0" err="1">
                <a:solidFill>
                  <a:srgbClr val="00B050"/>
                </a:solidFill>
                <a:latin typeface="Arial Narrow" pitchFamily="34" charset="0"/>
                <a:ea typeface="新細明體"/>
                <a:cs typeface="+mn-cs"/>
              </a:rPr>
              <a:t>Nla</a:t>
            </a:r>
            <a:r>
              <a:rPr lang="en-US" altLang="zh-TW" sz="1600" kern="1200" dirty="0">
                <a:solidFill>
                  <a:srgbClr val="00B050"/>
                </a:solidFill>
                <a:latin typeface="Arial Narrow" pitchFamily="34" charset="0"/>
                <a:ea typeface="新細明體"/>
                <a:cs typeface="+mn-cs"/>
              </a:rPr>
              <a:t> III.</a:t>
            </a:r>
          </a:p>
          <a:p>
            <a:pPr marL="263525" indent="-263525" algn="l" rtl="0"/>
            <a:r>
              <a:rPr lang="en-US" altLang="zh-TW" sz="1600" kern="1200" dirty="0">
                <a:solidFill>
                  <a:srgbClr val="00B050"/>
                </a:solidFill>
                <a:latin typeface="Arial Narrow" pitchFamily="34" charset="0"/>
                <a:ea typeface="新細明體"/>
                <a:cs typeface="+mn-cs"/>
              </a:rPr>
              <a:t>	</a:t>
            </a:r>
            <a:r>
              <a:rPr lang="en-US" altLang="zh-TW" sz="1600" b="1" kern="1200" dirty="0">
                <a:solidFill>
                  <a:srgbClr val="00B050"/>
                </a:solidFill>
                <a:latin typeface="Arial Narrow" pitchFamily="34" charset="0"/>
                <a:ea typeface="新細明體"/>
                <a:cs typeface="+mn-cs"/>
              </a:rPr>
              <a:t>Super SAGE</a:t>
            </a:r>
            <a:r>
              <a:rPr lang="en-US" altLang="zh-TW" sz="1600" kern="1200" dirty="0">
                <a:solidFill>
                  <a:srgbClr val="00B050"/>
                </a:solidFill>
                <a:latin typeface="Arial Narrow" pitchFamily="34" charset="0"/>
                <a:ea typeface="新細明體"/>
                <a:cs typeface="+mn-cs"/>
              </a:rPr>
              <a:t>: </a:t>
            </a:r>
            <a:r>
              <a:rPr lang="en-US" altLang="zh-TW" sz="1600" kern="1200" dirty="0">
                <a:solidFill>
                  <a:srgbClr val="C00000"/>
                </a:solidFill>
                <a:latin typeface="Arial Narrow" pitchFamily="34" charset="0"/>
                <a:ea typeface="新細明體"/>
                <a:cs typeface="+mn-cs"/>
              </a:rPr>
              <a:t>&gt; 25 bps </a:t>
            </a:r>
            <a:r>
              <a:rPr lang="en-US" altLang="zh-TW" sz="1600" kern="1200" dirty="0">
                <a:solidFill>
                  <a:srgbClr val="00B050"/>
                </a:solidFill>
                <a:latin typeface="Arial Narrow" pitchFamily="34" charset="0"/>
                <a:ea typeface="新細明體"/>
                <a:cs typeface="+mn-cs"/>
              </a:rPr>
              <a:t>tag, created by type III restriction enzyme EcoP15I. </a:t>
            </a:r>
          </a:p>
        </p:txBody>
      </p:sp>
      <p:pic>
        <p:nvPicPr>
          <p:cNvPr id="86017" name="Picture 1"/>
          <p:cNvPicPr>
            <a:picLocks noChangeAspect="1" noChangeArrowheads="1"/>
          </p:cNvPicPr>
          <p:nvPr/>
        </p:nvPicPr>
        <p:blipFill>
          <a:blip r:embed="rId3">
            <a:duotone>
              <a:schemeClr val="accent6">
                <a:shade val="45000"/>
                <a:satMod val="135000"/>
              </a:schemeClr>
              <a:prstClr val="white"/>
            </a:duotone>
          </a:blip>
          <a:srcRect/>
          <a:stretch>
            <a:fillRect/>
          </a:stretch>
        </p:blipFill>
        <p:spPr bwMode="auto">
          <a:xfrm>
            <a:off x="5429256" y="804863"/>
            <a:ext cx="3562350" cy="5248275"/>
          </a:xfrm>
          <a:prstGeom prst="rect">
            <a:avLst/>
          </a:prstGeom>
          <a:noFill/>
          <a:ln w="9525">
            <a:noFill/>
            <a:miter lim="800000"/>
            <a:headEnd/>
            <a:tailEnd/>
          </a:ln>
          <a:effectLst/>
        </p:spPr>
      </p:pic>
      <p:sp>
        <p:nvSpPr>
          <p:cNvPr id="5" name="文字方塊 4"/>
          <p:cNvSpPr txBox="1"/>
          <p:nvPr/>
        </p:nvSpPr>
        <p:spPr>
          <a:xfrm>
            <a:off x="611188" y="4714884"/>
            <a:ext cx="4818068" cy="1169551"/>
          </a:xfrm>
          <a:prstGeom prst="rect">
            <a:avLst/>
          </a:prstGeom>
          <a:noFill/>
        </p:spPr>
        <p:txBody>
          <a:bodyPr wrap="square" rtlCol="0">
            <a:spAutoFit/>
          </a:bodyPr>
          <a:lstStyle/>
          <a:p>
            <a:pPr algn="l" rtl="0"/>
            <a:r>
              <a:rPr lang="en-US" altLang="zh-TW" sz="1400" b="1" kern="1200" dirty="0">
                <a:solidFill>
                  <a:srgbClr val="00B0F0"/>
                </a:solidFill>
                <a:latin typeface="Arial Narrow" pitchFamily="34" charset="0"/>
                <a:ea typeface="新細明體"/>
                <a:cs typeface="+mn-cs"/>
              </a:rPr>
              <a:t>Advantages:</a:t>
            </a:r>
          </a:p>
          <a:p>
            <a:pPr marL="263525" indent="-263525" algn="l" rtl="0">
              <a:buSzPct val="85000"/>
              <a:buFont typeface="Wingdings" pitchFamily="2" charset="2"/>
              <a:buChar char="Ø"/>
            </a:pPr>
            <a:r>
              <a:rPr lang="en-US" altLang="zh-TW" sz="1400" kern="1200" dirty="0">
                <a:solidFill>
                  <a:srgbClr val="00B0F0"/>
                </a:solidFill>
                <a:latin typeface="Arial Narrow" pitchFamily="34" charset="0"/>
                <a:ea typeface="新細明體"/>
                <a:cs typeface="+mn-cs"/>
              </a:rPr>
              <a:t>SAGE data are </a:t>
            </a:r>
            <a:r>
              <a:rPr lang="en-US" altLang="zh-TW" sz="1400" kern="1200" dirty="0">
                <a:solidFill>
                  <a:srgbClr val="C00000"/>
                </a:solidFill>
                <a:latin typeface="Arial Narrow" pitchFamily="34" charset="0"/>
                <a:ea typeface="新細明體"/>
                <a:cs typeface="+mn-cs"/>
              </a:rPr>
              <a:t>quantitative and cumulative</a:t>
            </a:r>
            <a:r>
              <a:rPr lang="en-US" altLang="zh-TW" sz="1400" kern="1200" dirty="0">
                <a:solidFill>
                  <a:srgbClr val="00B0F0"/>
                </a:solidFill>
                <a:latin typeface="Arial Narrow" pitchFamily="34" charset="0"/>
                <a:ea typeface="新細明體"/>
                <a:cs typeface="+mn-cs"/>
              </a:rPr>
              <a:t>. </a:t>
            </a:r>
          </a:p>
          <a:p>
            <a:pPr marL="263525" indent="-263525" algn="l" rtl="0">
              <a:buSzPct val="85000"/>
              <a:buFont typeface="Wingdings" pitchFamily="2" charset="2"/>
              <a:buChar char="Ø"/>
            </a:pPr>
            <a:r>
              <a:rPr lang="en-US" altLang="zh-TW" sz="1400" kern="1200" dirty="0">
                <a:solidFill>
                  <a:srgbClr val="00B0F0"/>
                </a:solidFill>
                <a:latin typeface="Arial Narrow" pitchFamily="34" charset="0"/>
                <a:ea typeface="新細明體"/>
                <a:cs typeface="+mn-cs"/>
              </a:rPr>
              <a:t>Accurate, quantitative transcript profiles describing the abundance of all genes expressed in a cell or tissue are generated by SAGE, </a:t>
            </a:r>
            <a:r>
              <a:rPr lang="en-US" altLang="zh-TW" sz="1400" kern="1200" dirty="0">
                <a:solidFill>
                  <a:srgbClr val="C00000"/>
                </a:solidFill>
                <a:latin typeface="Arial Narrow" pitchFamily="34" charset="0"/>
                <a:ea typeface="新細明體"/>
                <a:cs typeface="+mn-cs"/>
              </a:rPr>
              <a:t>if sufficient sequencing is completed.</a:t>
            </a:r>
            <a:endParaRPr lang="zh-TW" altLang="en-US" sz="1400" kern="1200" dirty="0">
              <a:solidFill>
                <a:srgbClr val="C00000"/>
              </a:solidFill>
              <a:latin typeface="Arial Narrow" pitchFamily="34" charset="0"/>
              <a:ea typeface="新細明體"/>
              <a:cs typeface="+mn-cs"/>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4994" name="Picture 2"/>
          <p:cNvPicPr>
            <a:picLocks noChangeAspect="1" noChangeArrowheads="1"/>
          </p:cNvPicPr>
          <p:nvPr/>
        </p:nvPicPr>
        <p:blipFill>
          <a:blip r:embed="rId3">
            <a:duotone>
              <a:schemeClr val="accent4">
                <a:shade val="45000"/>
                <a:satMod val="135000"/>
              </a:schemeClr>
              <a:prstClr val="white"/>
            </a:duotone>
          </a:blip>
          <a:srcRect/>
          <a:stretch>
            <a:fillRect/>
          </a:stretch>
        </p:blipFill>
        <p:spPr bwMode="auto">
          <a:xfrm>
            <a:off x="3444806" y="2000240"/>
            <a:ext cx="5235151" cy="4286280"/>
          </a:xfrm>
          <a:prstGeom prst="rect">
            <a:avLst/>
          </a:prstGeom>
          <a:noFill/>
          <a:ln w="9525">
            <a:noFill/>
            <a:miter lim="800000"/>
            <a:headEnd/>
            <a:tailEnd/>
          </a:ln>
          <a:effectLst/>
        </p:spPr>
      </p:pic>
      <p:sp>
        <p:nvSpPr>
          <p:cNvPr id="4" name="矩形 3"/>
          <p:cNvSpPr/>
          <p:nvPr/>
        </p:nvSpPr>
        <p:spPr>
          <a:xfrm>
            <a:off x="611188" y="549275"/>
            <a:ext cx="2385589" cy="369332"/>
          </a:xfrm>
          <a:prstGeom prst="rect">
            <a:avLst/>
          </a:prstGeom>
        </p:spPr>
        <p:style>
          <a:lnRef idx="3">
            <a:schemeClr val="lt1"/>
          </a:lnRef>
          <a:fillRef idx="1">
            <a:schemeClr val="accent4"/>
          </a:fillRef>
          <a:effectRef idx="1">
            <a:schemeClr val="accent4"/>
          </a:effectRef>
          <a:fontRef idx="minor">
            <a:schemeClr val="lt1"/>
          </a:fontRef>
        </p:style>
        <p:txBody>
          <a:bodyPr wrap="none">
            <a:spAutoFit/>
          </a:bodyPr>
          <a:lstStyle/>
          <a:p>
            <a:pPr marL="182563" indent="-182563" algn="l" rtl="0"/>
            <a:r>
              <a:rPr lang="en-US" altLang="zh-TW" b="1" kern="1200" dirty="0">
                <a:solidFill>
                  <a:prstClr val="white"/>
                </a:solidFill>
                <a:latin typeface="Arial Narrow" pitchFamily="34" charset="0"/>
                <a:ea typeface="新細明體"/>
                <a:cs typeface="+mn-cs"/>
              </a:rPr>
              <a:t>Microarray hybridization</a:t>
            </a:r>
          </a:p>
        </p:txBody>
      </p:sp>
      <p:sp>
        <p:nvSpPr>
          <p:cNvPr id="5" name="文字方塊 4"/>
          <p:cNvSpPr txBox="1"/>
          <p:nvPr/>
        </p:nvSpPr>
        <p:spPr>
          <a:xfrm>
            <a:off x="611188" y="1071546"/>
            <a:ext cx="7747026" cy="2400657"/>
          </a:xfrm>
          <a:prstGeom prst="rect">
            <a:avLst/>
          </a:prstGeom>
          <a:noFill/>
        </p:spPr>
        <p:txBody>
          <a:bodyPr wrap="square" rtlCol="0">
            <a:spAutoFit/>
          </a:bodyPr>
          <a:lstStyle/>
          <a:p>
            <a:pPr algn="l" rtl="0"/>
            <a:r>
              <a:rPr lang="en-US" altLang="zh-TW" sz="1600" kern="1200" dirty="0">
                <a:solidFill>
                  <a:srgbClr val="8064A2"/>
                </a:solidFill>
                <a:latin typeface="Arial Narrow" pitchFamily="34" charset="0"/>
                <a:ea typeface="新細明體"/>
                <a:cs typeface="+mn-cs"/>
              </a:rPr>
              <a:t>The analysis of array data may be divided into three components: </a:t>
            </a:r>
          </a:p>
          <a:p>
            <a:pPr marL="263525" algn="l" rtl="0"/>
            <a:r>
              <a:rPr lang="en-US" altLang="zh-TW" sz="1600" kern="1200" dirty="0">
                <a:solidFill>
                  <a:srgbClr val="C00000"/>
                </a:solidFill>
                <a:latin typeface="Arial Narrow" pitchFamily="34" charset="0"/>
                <a:ea typeface="新細明體"/>
                <a:cs typeface="+mn-cs"/>
              </a:rPr>
              <a:t>1) identification and quantification of hybridization intensities, </a:t>
            </a:r>
          </a:p>
          <a:p>
            <a:pPr marL="263525" algn="l" rtl="0"/>
            <a:r>
              <a:rPr lang="en-US" altLang="zh-TW" sz="1600" kern="1200" dirty="0">
                <a:solidFill>
                  <a:srgbClr val="C00000"/>
                </a:solidFill>
                <a:latin typeface="Arial Narrow" pitchFamily="34" charset="0"/>
                <a:ea typeface="新細明體"/>
                <a:cs typeface="+mn-cs"/>
              </a:rPr>
              <a:t>2) visualization of data, and </a:t>
            </a:r>
          </a:p>
          <a:p>
            <a:pPr marL="263525" algn="l" rtl="0"/>
            <a:r>
              <a:rPr lang="en-US" altLang="zh-TW" sz="1600" kern="1200" dirty="0">
                <a:solidFill>
                  <a:srgbClr val="C00000"/>
                </a:solidFill>
                <a:latin typeface="Arial Narrow" pitchFamily="34" charset="0"/>
                <a:ea typeface="新細明體"/>
                <a:cs typeface="+mn-cs"/>
              </a:rPr>
              <a:t>3) clustering techniques</a:t>
            </a:r>
          </a:p>
          <a:p>
            <a:pPr marL="263525" algn="l" rtl="0"/>
            <a:endParaRPr lang="en-US" altLang="zh-TW" sz="1600" kern="1200" dirty="0">
              <a:solidFill>
                <a:srgbClr val="C00000"/>
              </a:solidFill>
              <a:latin typeface="Arial Narrow" pitchFamily="34" charset="0"/>
              <a:ea typeface="新細明體"/>
              <a:cs typeface="+mn-cs"/>
            </a:endParaRPr>
          </a:p>
          <a:p>
            <a:pPr algn="just" rtl="0"/>
            <a:r>
              <a:rPr lang="en-US" altLang="zh-TW" sz="1400" kern="1200" dirty="0">
                <a:solidFill>
                  <a:srgbClr val="8064A2"/>
                </a:solidFill>
                <a:latin typeface="Arial Narrow" pitchFamily="34" charset="0"/>
                <a:ea typeface="新細明體"/>
                <a:cs typeface="+mn-cs"/>
              </a:rPr>
              <a:t>Based on the assumption that genes with </a:t>
            </a:r>
          </a:p>
          <a:p>
            <a:pPr algn="just" rtl="0"/>
            <a:r>
              <a:rPr lang="en-US" altLang="zh-TW" sz="1400" kern="1200" dirty="0">
                <a:solidFill>
                  <a:srgbClr val="8064A2"/>
                </a:solidFill>
                <a:latin typeface="Arial Narrow" pitchFamily="34" charset="0"/>
                <a:ea typeface="新細明體"/>
                <a:cs typeface="+mn-cs"/>
              </a:rPr>
              <a:t>related functions are </a:t>
            </a:r>
            <a:r>
              <a:rPr lang="en-US" altLang="zh-TW" sz="1400" kern="1200" dirty="0" err="1">
                <a:solidFill>
                  <a:srgbClr val="C00000"/>
                </a:solidFill>
                <a:latin typeface="Arial Narrow" pitchFamily="34" charset="0"/>
                <a:ea typeface="新細明體"/>
                <a:cs typeface="+mn-cs"/>
              </a:rPr>
              <a:t>coregulated</a:t>
            </a:r>
            <a:r>
              <a:rPr lang="en-US" altLang="zh-TW" sz="1400" kern="1200" dirty="0">
                <a:solidFill>
                  <a:srgbClr val="8064A2"/>
                </a:solidFill>
                <a:latin typeface="Arial Narrow" pitchFamily="34" charset="0"/>
                <a:ea typeface="新細明體"/>
                <a:cs typeface="+mn-cs"/>
              </a:rPr>
              <a:t>, clustering</a:t>
            </a:r>
          </a:p>
          <a:p>
            <a:pPr algn="just" rtl="0"/>
            <a:r>
              <a:rPr lang="en-US" altLang="zh-TW" sz="1400" kern="1200" dirty="0">
                <a:solidFill>
                  <a:srgbClr val="8064A2"/>
                </a:solidFill>
                <a:latin typeface="Arial Narrow" pitchFamily="34" charset="0"/>
                <a:ea typeface="新細明體"/>
                <a:cs typeface="+mn-cs"/>
              </a:rPr>
              <a:t>of microarray data becomes a powerful </a:t>
            </a:r>
          </a:p>
          <a:p>
            <a:pPr algn="just" rtl="0"/>
            <a:r>
              <a:rPr lang="en-US" altLang="zh-TW" sz="1400" kern="1200" dirty="0">
                <a:solidFill>
                  <a:srgbClr val="8064A2"/>
                </a:solidFill>
                <a:latin typeface="Arial Narrow" pitchFamily="34" charset="0"/>
                <a:ea typeface="新細明體"/>
                <a:cs typeface="+mn-cs"/>
              </a:rPr>
              <a:t>method to assign putative functional </a:t>
            </a:r>
          </a:p>
          <a:p>
            <a:pPr algn="just" rtl="0"/>
            <a:r>
              <a:rPr lang="en-US" altLang="zh-TW" sz="1400" kern="1200" dirty="0">
                <a:solidFill>
                  <a:srgbClr val="8064A2"/>
                </a:solidFill>
                <a:latin typeface="Arial Narrow" pitchFamily="34" charset="0"/>
                <a:ea typeface="新細明體"/>
                <a:cs typeface="+mn-cs"/>
              </a:rPr>
              <a:t>classifications to novel genes. </a:t>
            </a:r>
            <a:endParaRPr lang="zh-TW" altLang="en-US" sz="1400" kern="1200" dirty="0">
              <a:solidFill>
                <a:srgbClr val="8064A2"/>
              </a:solidFill>
              <a:latin typeface="Arial Narrow" pitchFamily="34" charset="0"/>
              <a:ea typeface="新細明體"/>
              <a:cs typeface="+mn-cs"/>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611188" y="549275"/>
            <a:ext cx="7921625" cy="2400657"/>
          </a:xfrm>
          <a:prstGeom prst="rect">
            <a:avLst/>
          </a:prstGeom>
        </p:spPr>
        <p:txBody>
          <a:bodyPr wrap="square">
            <a:spAutoFit/>
          </a:bodyPr>
          <a:lstStyle/>
          <a:p>
            <a:pPr>
              <a:lnSpc>
                <a:spcPct val="150000"/>
              </a:lnSpc>
            </a:pPr>
            <a:r>
              <a:rPr lang="en-US" sz="2000" b="1" dirty="0" smtClean="0">
                <a:solidFill>
                  <a:srgbClr val="0070C0"/>
                </a:solidFill>
              </a:rPr>
              <a:t>They are generally divided and differentiated by many ways</a:t>
            </a:r>
          </a:p>
          <a:p>
            <a:pPr marL="447675" indent="-271463">
              <a:lnSpc>
                <a:spcPct val="150000"/>
              </a:lnSpc>
              <a:buFont typeface="+mj-lt"/>
              <a:buAutoNum type="arabicPeriod"/>
            </a:pPr>
            <a:r>
              <a:rPr lang="en-US" sz="1600" b="1" dirty="0" smtClean="0">
                <a:solidFill>
                  <a:schemeClr val="accent6"/>
                </a:solidFill>
              </a:rPr>
              <a:t>Type of target DNA (immobilized nucleic acid molecule) used in the array fabrication</a:t>
            </a:r>
          </a:p>
          <a:p>
            <a:pPr marL="447675" indent="-271463">
              <a:lnSpc>
                <a:spcPct val="150000"/>
              </a:lnSpc>
              <a:buFont typeface="+mj-lt"/>
              <a:buAutoNum type="arabicPeriod"/>
            </a:pPr>
            <a:r>
              <a:rPr lang="en-US" sz="1600" b="1" dirty="0" smtClean="0">
                <a:solidFill>
                  <a:schemeClr val="accent6"/>
                </a:solidFill>
              </a:rPr>
              <a:t>Type of substrate to which the target DNA is printed or spotted</a:t>
            </a:r>
          </a:p>
          <a:p>
            <a:pPr marL="447675" indent="-271463">
              <a:lnSpc>
                <a:spcPct val="150000"/>
              </a:lnSpc>
              <a:buFont typeface="+mj-lt"/>
              <a:buAutoNum type="arabicPeriod"/>
            </a:pPr>
            <a:r>
              <a:rPr lang="en-US" sz="1600" b="1" dirty="0" smtClean="0">
                <a:solidFill>
                  <a:schemeClr val="accent6"/>
                </a:solidFill>
              </a:rPr>
              <a:t>Methodology used to present the target DNA on the substrate</a:t>
            </a:r>
          </a:p>
          <a:p>
            <a:pPr marL="447675" indent="-271463">
              <a:lnSpc>
                <a:spcPct val="150000"/>
              </a:lnSpc>
              <a:buFont typeface="+mj-lt"/>
              <a:buAutoNum type="arabicPeriod"/>
            </a:pPr>
            <a:r>
              <a:rPr lang="en-US" sz="1600" b="1" dirty="0" smtClean="0">
                <a:solidFill>
                  <a:schemeClr val="accent6"/>
                </a:solidFill>
              </a:rPr>
              <a:t>Density of probes on the array</a:t>
            </a:r>
          </a:p>
          <a:p>
            <a:pPr marL="447675" indent="-271463">
              <a:lnSpc>
                <a:spcPct val="150000"/>
              </a:lnSpc>
              <a:buFont typeface="+mj-lt"/>
              <a:buAutoNum type="arabicPeriod"/>
            </a:pPr>
            <a:r>
              <a:rPr lang="en-US" sz="1600" b="1" dirty="0" smtClean="0">
                <a:solidFill>
                  <a:schemeClr val="accent6"/>
                </a:solidFill>
              </a:rPr>
              <a:t>Type of labeling for hybridization</a:t>
            </a:r>
          </a:p>
        </p:txBody>
      </p:sp>
      <p:pic>
        <p:nvPicPr>
          <p:cNvPr id="5" name="圖片 4" descr="42-21801992.jpg"/>
          <p:cNvPicPr>
            <a:picLocks noChangeAspect="1"/>
          </p:cNvPicPr>
          <p:nvPr/>
        </p:nvPicPr>
        <p:blipFill>
          <a:blip r:embed="rId3"/>
          <a:stretch>
            <a:fillRect/>
          </a:stretch>
        </p:blipFill>
        <p:spPr>
          <a:xfrm>
            <a:off x="2071670" y="2952707"/>
            <a:ext cx="5000661" cy="3336379"/>
          </a:xfrm>
          <a:prstGeom prst="rect">
            <a:avLst/>
          </a:prstGeom>
        </p:spPr>
      </p:pic>
      <p:sp>
        <p:nvSpPr>
          <p:cNvPr id="6" name="文字方塊 5"/>
          <p:cNvSpPr txBox="1"/>
          <p:nvPr/>
        </p:nvSpPr>
        <p:spPr>
          <a:xfrm>
            <a:off x="5081595" y="2952707"/>
            <a:ext cx="1990737" cy="276999"/>
          </a:xfrm>
          <a:prstGeom prst="rect">
            <a:avLst/>
          </a:prstGeom>
          <a:noFill/>
        </p:spPr>
        <p:txBody>
          <a:bodyPr wrap="none" rtlCol="0">
            <a:spAutoFit/>
          </a:bodyPr>
          <a:lstStyle/>
          <a:p>
            <a:pPr algn="r"/>
            <a:r>
              <a:rPr lang="en-US" altLang="zh-TW" sz="1200" b="1" dirty="0" smtClean="0">
                <a:solidFill>
                  <a:schemeClr val="bg1"/>
                </a:solidFill>
              </a:rPr>
              <a:t>High throughput technology</a:t>
            </a:r>
            <a:endParaRPr lang="zh-TW" altLang="en-US" sz="1200" b="1" dirty="0">
              <a:solidFill>
                <a:schemeClr val="bg1"/>
              </a:solidFill>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611188" y="549275"/>
            <a:ext cx="7920000" cy="1292662"/>
          </a:xfrm>
          <a:prstGeom prst="rect">
            <a:avLst/>
          </a:prstGeom>
        </p:spPr>
        <p:txBody>
          <a:bodyPr wrap="square">
            <a:spAutoFit/>
          </a:bodyPr>
          <a:lstStyle/>
          <a:p>
            <a:pPr marL="273050" indent="-273050">
              <a:lnSpc>
                <a:spcPct val="150000"/>
              </a:lnSpc>
              <a:tabLst>
                <a:tab pos="273050" algn="l"/>
              </a:tabLst>
            </a:pPr>
            <a:r>
              <a:rPr lang="en-US" b="1" dirty="0" smtClean="0">
                <a:solidFill>
                  <a:srgbClr val="0070C0"/>
                </a:solidFill>
              </a:rPr>
              <a:t>1.</a:t>
            </a:r>
            <a:r>
              <a:rPr lang="en-US" altLang="zh-TW" b="1" dirty="0" smtClean="0">
                <a:solidFill>
                  <a:srgbClr val="0070C0"/>
                </a:solidFill>
              </a:rPr>
              <a:t>	</a:t>
            </a:r>
            <a:r>
              <a:rPr lang="en-US" b="1" dirty="0" smtClean="0">
                <a:solidFill>
                  <a:srgbClr val="0070C0"/>
                </a:solidFill>
              </a:rPr>
              <a:t>Type of target DNA (immobilized nucleic acid molecule) used in the array fabrication.</a:t>
            </a:r>
          </a:p>
          <a:p>
            <a:pPr>
              <a:lnSpc>
                <a:spcPct val="150000"/>
              </a:lnSpc>
              <a:tabLst>
                <a:tab pos="273050" algn="l"/>
              </a:tabLst>
            </a:pPr>
            <a:r>
              <a:rPr lang="en-US" sz="1600" b="1" dirty="0" smtClean="0">
                <a:solidFill>
                  <a:srgbClr val="0070C0"/>
                </a:solidFill>
              </a:rPr>
              <a:t>	</a:t>
            </a:r>
            <a:r>
              <a:rPr lang="en-US" sz="1600" b="1" dirty="0" err="1" smtClean="0">
                <a:solidFill>
                  <a:schemeClr val="accent6"/>
                </a:solidFill>
              </a:rPr>
              <a:t>cDNA</a:t>
            </a:r>
            <a:r>
              <a:rPr lang="en-US" sz="1600" b="1" dirty="0" smtClean="0">
                <a:solidFill>
                  <a:schemeClr val="accent6"/>
                </a:solidFill>
              </a:rPr>
              <a:t>, </a:t>
            </a:r>
            <a:r>
              <a:rPr lang="en-US" sz="1600" b="1" dirty="0" err="1" smtClean="0">
                <a:solidFill>
                  <a:schemeClr val="accent6"/>
                </a:solidFill>
              </a:rPr>
              <a:t>oligonucleotide</a:t>
            </a:r>
            <a:r>
              <a:rPr lang="en-US" sz="1600" b="1" dirty="0" smtClean="0">
                <a:solidFill>
                  <a:schemeClr val="accent6"/>
                </a:solidFill>
              </a:rPr>
              <a:t>, RNA, protein, antibody, tissue </a:t>
            </a:r>
          </a:p>
        </p:txBody>
      </p:sp>
      <p:pic>
        <p:nvPicPr>
          <p:cNvPr id="3" name="Picture 2"/>
          <p:cNvPicPr>
            <a:picLocks noChangeAspect="1" noChangeArrowheads="1"/>
          </p:cNvPicPr>
          <p:nvPr/>
        </p:nvPicPr>
        <p:blipFill>
          <a:blip r:embed="rId3"/>
          <a:srcRect l="12732" r="13086"/>
          <a:stretch>
            <a:fillRect/>
          </a:stretch>
        </p:blipFill>
        <p:spPr bwMode="auto">
          <a:xfrm>
            <a:off x="2759075" y="2427288"/>
            <a:ext cx="3760788" cy="3803650"/>
          </a:xfrm>
          <a:prstGeom prst="rect">
            <a:avLst/>
          </a:prstGeom>
          <a:noFill/>
        </p:spPr>
      </p:pic>
      <p:grpSp>
        <p:nvGrpSpPr>
          <p:cNvPr id="4" name="Group 10"/>
          <p:cNvGrpSpPr>
            <a:grpSpLocks/>
          </p:cNvGrpSpPr>
          <p:nvPr/>
        </p:nvGrpSpPr>
        <p:grpSpPr bwMode="auto">
          <a:xfrm>
            <a:off x="1116013" y="2803525"/>
            <a:ext cx="4103687" cy="1800225"/>
            <a:chOff x="703" y="1766"/>
            <a:chExt cx="2585" cy="1134"/>
          </a:xfrm>
        </p:grpSpPr>
        <p:sp>
          <p:nvSpPr>
            <p:cNvPr id="5" name="AutoShape 11"/>
            <p:cNvSpPr>
              <a:spLocks noChangeArrowheads="1"/>
            </p:cNvSpPr>
            <p:nvPr/>
          </p:nvSpPr>
          <p:spPr bwMode="auto">
            <a:xfrm>
              <a:off x="1610" y="1766"/>
              <a:ext cx="1678" cy="1134"/>
            </a:xfrm>
            <a:prstGeom prst="roundRect">
              <a:avLst>
                <a:gd name="adj" fmla="val 11815"/>
              </a:avLst>
            </a:prstGeom>
            <a:solidFill>
              <a:srgbClr val="006600">
                <a:alpha val="20000"/>
              </a:srgbClr>
            </a:solidFill>
            <a:ln w="9525" cap="rnd">
              <a:solidFill>
                <a:srgbClr val="006600"/>
              </a:solidFill>
              <a:prstDash val="sysDot"/>
              <a:round/>
              <a:headEnd/>
              <a:tailEnd/>
            </a:ln>
            <a:effectLst/>
          </p:spPr>
          <p:txBody>
            <a:bodyPr wrap="none" anchor="ctr"/>
            <a:lstStyle/>
            <a:p>
              <a:endParaRPr lang="zh-TW" altLang="en-US"/>
            </a:p>
          </p:txBody>
        </p:sp>
        <p:sp>
          <p:nvSpPr>
            <p:cNvPr id="6" name="Text Box 12"/>
            <p:cNvSpPr txBox="1">
              <a:spLocks noChangeArrowheads="1"/>
            </p:cNvSpPr>
            <p:nvPr/>
          </p:nvSpPr>
          <p:spPr bwMode="auto">
            <a:xfrm>
              <a:off x="703" y="1766"/>
              <a:ext cx="823" cy="326"/>
            </a:xfrm>
            <a:prstGeom prst="rect">
              <a:avLst/>
            </a:prstGeom>
            <a:noFill/>
            <a:ln w="9525">
              <a:noFill/>
              <a:miter lim="800000"/>
              <a:headEnd/>
              <a:tailEnd/>
            </a:ln>
            <a:effectLst/>
          </p:spPr>
          <p:txBody>
            <a:bodyPr wrap="none">
              <a:spAutoFit/>
            </a:bodyPr>
            <a:lstStyle/>
            <a:p>
              <a:r>
                <a:rPr lang="en-US" altLang="zh-TW" sz="1400" b="1" dirty="0">
                  <a:solidFill>
                    <a:srgbClr val="006600"/>
                  </a:solidFill>
                </a:rPr>
                <a:t>CHIP-on-chip</a:t>
              </a:r>
            </a:p>
            <a:p>
              <a:r>
                <a:rPr lang="en-US" altLang="zh-TW" sz="1400" b="1" dirty="0">
                  <a:solidFill>
                    <a:srgbClr val="006600"/>
                  </a:solidFill>
                </a:rPr>
                <a:t>array CGH</a:t>
              </a:r>
            </a:p>
          </p:txBody>
        </p:sp>
      </p:grpSp>
      <p:grpSp>
        <p:nvGrpSpPr>
          <p:cNvPr id="7" name="Group 13"/>
          <p:cNvGrpSpPr>
            <a:grpSpLocks/>
          </p:cNvGrpSpPr>
          <p:nvPr/>
        </p:nvGrpSpPr>
        <p:grpSpPr bwMode="auto">
          <a:xfrm>
            <a:off x="1835150" y="3357563"/>
            <a:ext cx="6356350" cy="1727200"/>
            <a:chOff x="1156" y="2115"/>
            <a:chExt cx="4004" cy="1088"/>
          </a:xfrm>
        </p:grpSpPr>
        <p:sp>
          <p:nvSpPr>
            <p:cNvPr id="8" name="AutoShape 14"/>
            <p:cNvSpPr>
              <a:spLocks noChangeArrowheads="1"/>
            </p:cNvSpPr>
            <p:nvPr/>
          </p:nvSpPr>
          <p:spPr bwMode="auto">
            <a:xfrm>
              <a:off x="1156" y="2387"/>
              <a:ext cx="3221" cy="816"/>
            </a:xfrm>
            <a:prstGeom prst="roundRect">
              <a:avLst>
                <a:gd name="adj" fmla="val 11815"/>
              </a:avLst>
            </a:prstGeom>
            <a:solidFill>
              <a:srgbClr val="000066">
                <a:alpha val="20000"/>
              </a:srgbClr>
            </a:solidFill>
            <a:ln w="9525" cap="rnd">
              <a:solidFill>
                <a:srgbClr val="000066"/>
              </a:solidFill>
              <a:prstDash val="sysDot"/>
              <a:round/>
              <a:headEnd/>
              <a:tailEnd/>
            </a:ln>
            <a:effectLst/>
          </p:spPr>
          <p:txBody>
            <a:bodyPr wrap="none" anchor="ctr"/>
            <a:lstStyle/>
            <a:p>
              <a:endParaRPr lang="zh-TW" altLang="en-US"/>
            </a:p>
          </p:txBody>
        </p:sp>
        <p:sp>
          <p:nvSpPr>
            <p:cNvPr id="9" name="Rectangle 15"/>
            <p:cNvSpPr>
              <a:spLocks noChangeArrowheads="1"/>
            </p:cNvSpPr>
            <p:nvPr/>
          </p:nvSpPr>
          <p:spPr bwMode="auto">
            <a:xfrm>
              <a:off x="4150" y="2115"/>
              <a:ext cx="1010" cy="192"/>
            </a:xfrm>
            <a:prstGeom prst="rect">
              <a:avLst/>
            </a:prstGeom>
            <a:noFill/>
            <a:ln w="9525">
              <a:noFill/>
              <a:miter lim="800000"/>
              <a:headEnd/>
              <a:tailEnd/>
            </a:ln>
            <a:effectLst/>
          </p:spPr>
          <p:txBody>
            <a:bodyPr wrap="none">
              <a:spAutoFit/>
            </a:bodyPr>
            <a:lstStyle/>
            <a:p>
              <a:pPr algn="ctr"/>
              <a:r>
                <a:rPr lang="en-US" altLang="zh-TW" sz="1400" b="1" dirty="0">
                  <a:solidFill>
                    <a:srgbClr val="000066"/>
                  </a:solidFill>
                </a:rPr>
                <a:t>expression array</a:t>
              </a:r>
            </a:p>
          </p:txBody>
        </p:sp>
      </p:grpSp>
      <p:grpSp>
        <p:nvGrpSpPr>
          <p:cNvPr id="10" name="Group 16"/>
          <p:cNvGrpSpPr>
            <a:grpSpLocks/>
          </p:cNvGrpSpPr>
          <p:nvPr/>
        </p:nvGrpSpPr>
        <p:grpSpPr bwMode="auto">
          <a:xfrm>
            <a:off x="3779838" y="4797425"/>
            <a:ext cx="3967162" cy="1079500"/>
            <a:chOff x="2381" y="3022"/>
            <a:chExt cx="2499" cy="680"/>
          </a:xfrm>
        </p:grpSpPr>
        <p:sp>
          <p:nvSpPr>
            <p:cNvPr id="11" name="AutoShape 17"/>
            <p:cNvSpPr>
              <a:spLocks noChangeArrowheads="1"/>
            </p:cNvSpPr>
            <p:nvPr/>
          </p:nvSpPr>
          <p:spPr bwMode="auto">
            <a:xfrm>
              <a:off x="2381" y="3022"/>
              <a:ext cx="1633" cy="680"/>
            </a:xfrm>
            <a:prstGeom prst="roundRect">
              <a:avLst>
                <a:gd name="adj" fmla="val 11815"/>
              </a:avLst>
            </a:prstGeom>
            <a:solidFill>
              <a:srgbClr val="A50021">
                <a:alpha val="20000"/>
              </a:srgbClr>
            </a:solidFill>
            <a:ln w="9525" cap="rnd">
              <a:solidFill>
                <a:srgbClr val="A50021"/>
              </a:solidFill>
              <a:prstDash val="sysDot"/>
              <a:round/>
              <a:headEnd/>
              <a:tailEnd/>
            </a:ln>
            <a:effectLst/>
          </p:spPr>
          <p:txBody>
            <a:bodyPr wrap="none" anchor="ctr"/>
            <a:lstStyle/>
            <a:p>
              <a:endParaRPr lang="zh-TW" altLang="en-US"/>
            </a:p>
          </p:txBody>
        </p:sp>
        <p:sp>
          <p:nvSpPr>
            <p:cNvPr id="12" name="Rectangle 18"/>
            <p:cNvSpPr>
              <a:spLocks noChangeArrowheads="1"/>
            </p:cNvSpPr>
            <p:nvPr/>
          </p:nvSpPr>
          <p:spPr bwMode="auto">
            <a:xfrm>
              <a:off x="4126" y="3510"/>
              <a:ext cx="754" cy="192"/>
            </a:xfrm>
            <a:prstGeom prst="rect">
              <a:avLst/>
            </a:prstGeom>
            <a:noFill/>
            <a:ln w="9525">
              <a:noFill/>
              <a:miter lim="800000"/>
              <a:headEnd/>
              <a:tailEnd/>
            </a:ln>
            <a:effectLst/>
          </p:spPr>
          <p:txBody>
            <a:bodyPr wrap="none">
              <a:spAutoFit/>
            </a:bodyPr>
            <a:lstStyle/>
            <a:p>
              <a:pPr algn="ctr"/>
              <a:r>
                <a:rPr lang="en-US" altLang="zh-TW" sz="1400" b="1" dirty="0">
                  <a:solidFill>
                    <a:srgbClr val="A50021"/>
                  </a:solidFill>
                </a:rPr>
                <a:t>protein chip</a:t>
              </a:r>
            </a:p>
          </p:txBody>
        </p:sp>
      </p:grpSp>
      <p:grpSp>
        <p:nvGrpSpPr>
          <p:cNvPr id="13" name="Group 19"/>
          <p:cNvGrpSpPr>
            <a:grpSpLocks/>
          </p:cNvGrpSpPr>
          <p:nvPr/>
        </p:nvGrpSpPr>
        <p:grpSpPr bwMode="auto">
          <a:xfrm>
            <a:off x="1979613" y="2420938"/>
            <a:ext cx="4568825" cy="3816350"/>
            <a:chOff x="1247" y="1525"/>
            <a:chExt cx="2878" cy="2404"/>
          </a:xfrm>
        </p:grpSpPr>
        <p:sp>
          <p:nvSpPr>
            <p:cNvPr id="14" name="Oval 20"/>
            <p:cNvSpPr>
              <a:spLocks noChangeAspect="1" noChangeArrowheads="1"/>
            </p:cNvSpPr>
            <p:nvPr/>
          </p:nvSpPr>
          <p:spPr bwMode="auto">
            <a:xfrm>
              <a:off x="1721" y="1525"/>
              <a:ext cx="2404" cy="2404"/>
            </a:xfrm>
            <a:prstGeom prst="ellipse">
              <a:avLst/>
            </a:prstGeom>
            <a:solidFill>
              <a:srgbClr val="FF9900">
                <a:alpha val="20000"/>
              </a:srgbClr>
            </a:solidFill>
            <a:ln w="9525">
              <a:solidFill>
                <a:srgbClr val="FF9900"/>
              </a:solidFill>
              <a:round/>
              <a:headEnd/>
              <a:tailEnd/>
            </a:ln>
            <a:effectLst/>
          </p:spPr>
          <p:txBody>
            <a:bodyPr wrap="none" anchor="ctr"/>
            <a:lstStyle/>
            <a:p>
              <a:endParaRPr lang="zh-TW" altLang="en-US"/>
            </a:p>
          </p:txBody>
        </p:sp>
        <p:sp>
          <p:nvSpPr>
            <p:cNvPr id="15" name="Rectangle 21"/>
            <p:cNvSpPr>
              <a:spLocks noChangeArrowheads="1"/>
            </p:cNvSpPr>
            <p:nvPr/>
          </p:nvSpPr>
          <p:spPr bwMode="auto">
            <a:xfrm>
              <a:off x="1247" y="3612"/>
              <a:ext cx="743" cy="192"/>
            </a:xfrm>
            <a:prstGeom prst="rect">
              <a:avLst/>
            </a:prstGeom>
            <a:noFill/>
            <a:ln w="9525">
              <a:noFill/>
              <a:miter lim="800000"/>
              <a:headEnd/>
              <a:tailEnd/>
            </a:ln>
            <a:effectLst/>
          </p:spPr>
          <p:txBody>
            <a:bodyPr wrap="none">
              <a:spAutoFit/>
            </a:bodyPr>
            <a:lstStyle/>
            <a:p>
              <a:pPr algn="ctr"/>
              <a:r>
                <a:rPr lang="en-US" altLang="zh-TW" sz="1400" b="1" dirty="0">
                  <a:solidFill>
                    <a:srgbClr val="FF9900"/>
                  </a:solidFill>
                </a:rPr>
                <a:t>tissue array</a:t>
              </a:r>
            </a:p>
          </p:txBody>
        </p:sp>
      </p:grpSp>
      <p:grpSp>
        <p:nvGrpSpPr>
          <p:cNvPr id="16" name="群組 21"/>
          <p:cNvGrpSpPr/>
          <p:nvPr/>
        </p:nvGrpSpPr>
        <p:grpSpPr>
          <a:xfrm>
            <a:off x="1740374" y="1852605"/>
            <a:ext cx="5663253" cy="576263"/>
            <a:chOff x="1500166" y="1358901"/>
            <a:chExt cx="5663253" cy="576263"/>
          </a:xfrm>
        </p:grpSpPr>
        <p:sp>
          <p:nvSpPr>
            <p:cNvPr id="17" name="Text Box 5"/>
            <p:cNvSpPr txBox="1">
              <a:spLocks noChangeArrowheads="1"/>
            </p:cNvSpPr>
            <p:nvPr/>
          </p:nvSpPr>
          <p:spPr bwMode="auto">
            <a:xfrm>
              <a:off x="1500166" y="1416200"/>
              <a:ext cx="870751" cy="461665"/>
            </a:xfrm>
            <a:prstGeom prst="rect">
              <a:avLst/>
            </a:prstGeom>
            <a:noFill/>
            <a:ln w="9525">
              <a:noFill/>
              <a:miter lim="800000"/>
              <a:headEnd/>
              <a:tailEnd/>
            </a:ln>
            <a:effectLst/>
          </p:spPr>
          <p:txBody>
            <a:bodyPr wrap="none">
              <a:spAutoFit/>
            </a:bodyPr>
            <a:lstStyle/>
            <a:p>
              <a:pPr eaLnBrk="0" hangingPunct="0"/>
              <a:r>
                <a:rPr kumimoji="0" lang="en-US" altLang="zh-TW" sz="2400" b="1" dirty="0">
                  <a:solidFill>
                    <a:srgbClr val="0070C0"/>
                  </a:solidFill>
                  <a:effectLst>
                    <a:outerShdw blurRad="38100" dist="38100" dir="2700000" algn="tl">
                      <a:srgbClr val="000000">
                        <a:alpha val="43137"/>
                      </a:srgbClr>
                    </a:outerShdw>
                  </a:effectLst>
                  <a:latin typeface="Tempus Sans ITC" pitchFamily="82" charset="0"/>
                </a:rPr>
                <a:t>DNA</a:t>
              </a:r>
            </a:p>
          </p:txBody>
        </p:sp>
        <p:sp>
          <p:nvSpPr>
            <p:cNvPr id="18" name="Text Box 6"/>
            <p:cNvSpPr txBox="1">
              <a:spLocks noChangeArrowheads="1"/>
            </p:cNvSpPr>
            <p:nvPr/>
          </p:nvSpPr>
          <p:spPr bwMode="auto">
            <a:xfrm>
              <a:off x="3768191" y="1416200"/>
              <a:ext cx="856325" cy="461665"/>
            </a:xfrm>
            <a:prstGeom prst="rect">
              <a:avLst/>
            </a:prstGeom>
            <a:noFill/>
            <a:ln w="9525">
              <a:noFill/>
              <a:miter lim="800000"/>
              <a:headEnd/>
              <a:tailEnd/>
            </a:ln>
            <a:effectLst/>
          </p:spPr>
          <p:txBody>
            <a:bodyPr wrap="none">
              <a:spAutoFit/>
            </a:bodyPr>
            <a:lstStyle/>
            <a:p>
              <a:pPr eaLnBrk="0" hangingPunct="0"/>
              <a:r>
                <a:rPr kumimoji="0" lang="en-US" altLang="zh-TW" sz="2400" b="1" dirty="0">
                  <a:solidFill>
                    <a:schemeClr val="accent6">
                      <a:lumMod val="75000"/>
                    </a:schemeClr>
                  </a:solidFill>
                  <a:effectLst>
                    <a:outerShdw blurRad="38100" dist="38100" dir="2700000" algn="tl">
                      <a:srgbClr val="000000">
                        <a:alpha val="43137"/>
                      </a:srgbClr>
                    </a:outerShdw>
                  </a:effectLst>
                  <a:latin typeface="Tempus Sans ITC" pitchFamily="82" charset="0"/>
                </a:rPr>
                <a:t>RNA</a:t>
              </a:r>
            </a:p>
          </p:txBody>
        </p:sp>
        <p:sp>
          <p:nvSpPr>
            <p:cNvPr id="19" name="Text Box 7"/>
            <p:cNvSpPr txBox="1">
              <a:spLocks noChangeArrowheads="1"/>
            </p:cNvSpPr>
            <p:nvPr/>
          </p:nvSpPr>
          <p:spPr bwMode="auto">
            <a:xfrm>
              <a:off x="6020157" y="1416200"/>
              <a:ext cx="1143262" cy="461665"/>
            </a:xfrm>
            <a:prstGeom prst="rect">
              <a:avLst/>
            </a:prstGeom>
            <a:noFill/>
            <a:ln w="9525">
              <a:noFill/>
              <a:miter lim="800000"/>
              <a:headEnd/>
              <a:tailEnd/>
            </a:ln>
            <a:effectLst/>
          </p:spPr>
          <p:txBody>
            <a:bodyPr wrap="none">
              <a:spAutoFit/>
            </a:bodyPr>
            <a:lstStyle/>
            <a:p>
              <a:pPr eaLnBrk="0" hangingPunct="0"/>
              <a:r>
                <a:rPr kumimoji="0" lang="en-US" altLang="zh-TW" sz="2400" b="1" dirty="0">
                  <a:solidFill>
                    <a:srgbClr val="7030A0"/>
                  </a:solidFill>
                  <a:effectLst>
                    <a:outerShdw blurRad="38100" dist="38100" dir="2700000" algn="tl">
                      <a:srgbClr val="000000">
                        <a:alpha val="43137"/>
                      </a:srgbClr>
                    </a:outerShdw>
                  </a:effectLst>
                  <a:latin typeface="Tempus Sans ITC" pitchFamily="82" charset="0"/>
                </a:rPr>
                <a:t>Protein</a:t>
              </a:r>
            </a:p>
          </p:txBody>
        </p:sp>
        <p:sp>
          <p:nvSpPr>
            <p:cNvPr id="20" name="AutoShape 8"/>
            <p:cNvSpPr>
              <a:spLocks noChangeArrowheads="1"/>
            </p:cNvSpPr>
            <p:nvPr/>
          </p:nvSpPr>
          <p:spPr bwMode="auto">
            <a:xfrm>
              <a:off x="2426954" y="1359032"/>
              <a:ext cx="1285200" cy="576000"/>
            </a:xfrm>
            <a:prstGeom prst="rightArrow">
              <a:avLst>
                <a:gd name="adj1" fmla="val 63722"/>
                <a:gd name="adj2" fmla="val 44118"/>
              </a:avLst>
            </a:prstGeom>
            <a:ln>
              <a:headEnd/>
              <a:tailEnd/>
            </a:ln>
          </p:spPr>
          <p:style>
            <a:lnRef idx="0">
              <a:schemeClr val="accent5"/>
            </a:lnRef>
            <a:fillRef idx="3">
              <a:schemeClr val="accent5"/>
            </a:fillRef>
            <a:effectRef idx="3">
              <a:schemeClr val="accent5"/>
            </a:effectRef>
            <a:fontRef idx="minor">
              <a:schemeClr val="lt1"/>
            </a:fontRef>
          </p:style>
          <p:txBody>
            <a:bodyPr wrap="none" anchor="ctr"/>
            <a:lstStyle/>
            <a:p>
              <a:pPr algn="ctr" eaLnBrk="0" hangingPunct="0"/>
              <a:r>
                <a:rPr kumimoji="0" lang="zh-TW" altLang="en-US" sz="1400" b="1" dirty="0" smtClean="0">
                  <a:solidFill>
                    <a:schemeClr val="bg1"/>
                  </a:solidFill>
                  <a:latin typeface="Tempus Sans ITC" pitchFamily="82" charset="0"/>
                </a:rPr>
                <a:t> </a:t>
              </a:r>
              <a:r>
                <a:rPr kumimoji="0" lang="en-US" altLang="zh-TW" sz="1400" b="1" dirty="0" smtClean="0">
                  <a:solidFill>
                    <a:schemeClr val="bg1"/>
                  </a:solidFill>
                  <a:latin typeface="Tempus Sans ITC" pitchFamily="82" charset="0"/>
                </a:rPr>
                <a:t>Transcription</a:t>
              </a:r>
              <a:endParaRPr kumimoji="0" lang="en-US" altLang="zh-TW" sz="1400" b="1" dirty="0">
                <a:solidFill>
                  <a:schemeClr val="bg1"/>
                </a:solidFill>
                <a:latin typeface="Tempus Sans ITC" pitchFamily="82" charset="0"/>
              </a:endParaRPr>
            </a:p>
          </p:txBody>
        </p:sp>
        <p:sp>
          <p:nvSpPr>
            <p:cNvPr id="21" name="AutoShape 9"/>
            <p:cNvSpPr>
              <a:spLocks noChangeArrowheads="1"/>
            </p:cNvSpPr>
            <p:nvPr/>
          </p:nvSpPr>
          <p:spPr bwMode="auto">
            <a:xfrm>
              <a:off x="4680553" y="1358901"/>
              <a:ext cx="1283565" cy="576263"/>
            </a:xfrm>
            <a:prstGeom prst="rightArrow">
              <a:avLst>
                <a:gd name="adj1" fmla="val 61435"/>
                <a:gd name="adj2" fmla="val 54548"/>
              </a:avLst>
            </a:prstGeom>
            <a:ln>
              <a:headEnd/>
              <a:tailEnd/>
            </a:ln>
          </p:spPr>
          <p:style>
            <a:lnRef idx="0">
              <a:schemeClr val="accent2"/>
            </a:lnRef>
            <a:fillRef idx="3">
              <a:schemeClr val="accent2"/>
            </a:fillRef>
            <a:effectRef idx="3">
              <a:schemeClr val="accent2"/>
            </a:effectRef>
            <a:fontRef idx="minor">
              <a:schemeClr val="lt1"/>
            </a:fontRef>
          </p:style>
          <p:txBody>
            <a:bodyPr wrap="none" anchor="ctr"/>
            <a:lstStyle/>
            <a:p>
              <a:pPr algn="ctr" eaLnBrk="0" hangingPunct="0"/>
              <a:r>
                <a:rPr kumimoji="0" lang="en-US" altLang="zh-TW" sz="1400" b="1" dirty="0">
                  <a:solidFill>
                    <a:schemeClr val="bg1"/>
                  </a:solidFill>
                  <a:latin typeface="Tempus Sans ITC" pitchFamily="82" charset="0"/>
                </a:rPr>
                <a:t>Translation</a:t>
              </a:r>
            </a:p>
          </p:txBody>
        </p:sp>
      </p:gr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611188" y="549275"/>
            <a:ext cx="7920000" cy="877163"/>
          </a:xfrm>
          <a:prstGeom prst="rect">
            <a:avLst/>
          </a:prstGeom>
        </p:spPr>
        <p:txBody>
          <a:bodyPr wrap="square">
            <a:spAutoFit/>
          </a:bodyPr>
          <a:lstStyle/>
          <a:p>
            <a:pPr>
              <a:lnSpc>
                <a:spcPct val="150000"/>
              </a:lnSpc>
              <a:tabLst>
                <a:tab pos="273050" algn="l"/>
              </a:tabLst>
            </a:pPr>
            <a:r>
              <a:rPr lang="en-US" b="1" dirty="0" smtClean="0">
                <a:solidFill>
                  <a:srgbClr val="0070C0"/>
                </a:solidFill>
              </a:rPr>
              <a:t>2.	Type of substrate to which the target DNA is printed or spotted.</a:t>
            </a:r>
          </a:p>
          <a:p>
            <a:pPr>
              <a:lnSpc>
                <a:spcPct val="150000"/>
              </a:lnSpc>
              <a:tabLst>
                <a:tab pos="273050" algn="l"/>
              </a:tabLst>
            </a:pPr>
            <a:r>
              <a:rPr lang="en-US" sz="1600" b="1" dirty="0" smtClean="0">
                <a:solidFill>
                  <a:srgbClr val="0070C0"/>
                </a:solidFill>
              </a:rPr>
              <a:t>	</a:t>
            </a:r>
            <a:r>
              <a:rPr lang="en-US" sz="1600" b="1" dirty="0" smtClean="0">
                <a:solidFill>
                  <a:schemeClr val="accent6"/>
                </a:solidFill>
              </a:rPr>
              <a:t>glass, membrane, bead</a:t>
            </a:r>
          </a:p>
        </p:txBody>
      </p:sp>
      <p:grpSp>
        <p:nvGrpSpPr>
          <p:cNvPr id="10" name="群組 9"/>
          <p:cNvGrpSpPr>
            <a:grpSpLocks noChangeAspect="1"/>
          </p:cNvGrpSpPr>
          <p:nvPr/>
        </p:nvGrpSpPr>
        <p:grpSpPr>
          <a:xfrm>
            <a:off x="928662" y="1428736"/>
            <a:ext cx="4103688" cy="1380048"/>
            <a:chOff x="611188" y="3644725"/>
            <a:chExt cx="7921625" cy="2664000"/>
          </a:xfrm>
        </p:grpSpPr>
        <p:pic>
          <p:nvPicPr>
            <p:cNvPr id="32772" name="Picture 4" descr="http://www.gracebio.com/images/Products/Microarraying/ONCYTE_Film-Slides/nitrocellulose_slide_protein_microarray2.jpg"/>
            <p:cNvPicPr>
              <a:picLocks noChangeAspect="1" noChangeArrowheads="1"/>
            </p:cNvPicPr>
            <p:nvPr/>
          </p:nvPicPr>
          <p:blipFill>
            <a:blip r:embed="rId3" cstate="print">
              <a:lum contrast="20000"/>
            </a:blip>
            <a:srcRect l="2495" r="5197"/>
            <a:stretch>
              <a:fillRect/>
            </a:stretch>
          </p:blipFill>
          <p:spPr bwMode="auto">
            <a:xfrm>
              <a:off x="3025515" y="3644725"/>
              <a:ext cx="2664000" cy="2664000"/>
            </a:xfrm>
            <a:prstGeom prst="roundRect">
              <a:avLst>
                <a:gd name="adj" fmla="val 4775"/>
              </a:avLst>
            </a:prstGeom>
            <a:ln w="28575">
              <a:solidFill>
                <a:schemeClr val="bg1"/>
              </a:solid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32774" name="Picture 6" descr="http://www.chem.agilent.com/cag/feature/03-04/feature_graphics/rice_microarray.jpg"/>
            <p:cNvPicPr>
              <a:picLocks noChangeAspect="1" noChangeArrowheads="1"/>
            </p:cNvPicPr>
            <p:nvPr/>
          </p:nvPicPr>
          <p:blipFill>
            <a:blip r:embed="rId4"/>
            <a:srcRect/>
            <a:stretch>
              <a:fillRect/>
            </a:stretch>
          </p:blipFill>
          <p:spPr bwMode="auto">
            <a:xfrm>
              <a:off x="611188" y="3644725"/>
              <a:ext cx="2324945" cy="2664000"/>
            </a:xfrm>
            <a:prstGeom prst="roundRect">
              <a:avLst>
                <a:gd name="adj" fmla="val 7292"/>
              </a:avLst>
            </a:prstGeom>
            <a:ln w="28575">
              <a:solidFill>
                <a:schemeClr val="bg1"/>
              </a:solid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32780" name="Picture 12" descr="http://keck.med.yale.edu/microarrays/illumina/images/rtColumnAboutBeadArray_000.gif"/>
            <p:cNvPicPr>
              <a:picLocks noChangeAspect="1" noChangeArrowheads="1"/>
            </p:cNvPicPr>
            <p:nvPr/>
          </p:nvPicPr>
          <p:blipFill>
            <a:blip r:embed="rId5">
              <a:lum contrast="20000"/>
            </a:blip>
            <a:srcRect l="7151" r="5136"/>
            <a:stretch>
              <a:fillRect/>
            </a:stretch>
          </p:blipFill>
          <p:spPr bwMode="auto">
            <a:xfrm>
              <a:off x="5778897" y="3644725"/>
              <a:ext cx="2753916" cy="2664000"/>
            </a:xfrm>
            <a:prstGeom prst="roundRect">
              <a:avLst>
                <a:gd name="adj" fmla="val 8200"/>
              </a:avLst>
            </a:prstGeom>
            <a:ln w="28575">
              <a:solidFill>
                <a:schemeClr val="bg1"/>
              </a:solid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grpSp>
      <p:grpSp>
        <p:nvGrpSpPr>
          <p:cNvPr id="15" name="群組 14"/>
          <p:cNvGrpSpPr/>
          <p:nvPr/>
        </p:nvGrpSpPr>
        <p:grpSpPr>
          <a:xfrm>
            <a:off x="689826" y="3129198"/>
            <a:ext cx="7764348" cy="1800000"/>
            <a:chOff x="571472" y="3129198"/>
            <a:chExt cx="7764348" cy="1800000"/>
          </a:xfrm>
        </p:grpSpPr>
        <p:pic>
          <p:nvPicPr>
            <p:cNvPr id="32786" name="Picture 18" descr="http://www.nuncbrand.com/getbinary.ashx?id=10505&amp;lang=en&amp;filename=Barcoded-MicroArray-Slides-.jpg&amp;filesize=13246"/>
            <p:cNvPicPr>
              <a:picLocks noChangeAspect="1" noChangeArrowheads="1"/>
            </p:cNvPicPr>
            <p:nvPr/>
          </p:nvPicPr>
          <p:blipFill>
            <a:blip r:embed="rId6"/>
            <a:srcRect/>
            <a:stretch>
              <a:fillRect/>
            </a:stretch>
          </p:blipFill>
          <p:spPr bwMode="auto">
            <a:xfrm>
              <a:off x="571472" y="3129198"/>
              <a:ext cx="2727269" cy="1800000"/>
            </a:xfrm>
            <a:prstGeom prst="rect">
              <a:avLst/>
            </a:prstGeom>
            <a:noFill/>
          </p:spPr>
        </p:pic>
        <p:pic>
          <p:nvPicPr>
            <p:cNvPr id="32790" name="Picture 22" descr="image"/>
            <p:cNvPicPr>
              <a:picLocks noChangeAspect="1" noChangeArrowheads="1"/>
            </p:cNvPicPr>
            <p:nvPr/>
          </p:nvPicPr>
          <p:blipFill>
            <a:blip r:embed="rId7"/>
            <a:srcRect/>
            <a:stretch>
              <a:fillRect/>
            </a:stretch>
          </p:blipFill>
          <p:spPr bwMode="auto">
            <a:xfrm>
              <a:off x="3348636" y="3129198"/>
              <a:ext cx="2553181" cy="1800000"/>
            </a:xfrm>
            <a:prstGeom prst="rect">
              <a:avLst/>
            </a:prstGeom>
            <a:noFill/>
            <a:ln>
              <a:solidFill>
                <a:schemeClr val="bg2">
                  <a:lumMod val="50000"/>
                </a:schemeClr>
              </a:solidFill>
            </a:ln>
          </p:spPr>
        </p:pic>
        <p:grpSp>
          <p:nvGrpSpPr>
            <p:cNvPr id="29" name="群組 28"/>
            <p:cNvGrpSpPr>
              <a:grpSpLocks noChangeAspect="1"/>
            </p:cNvGrpSpPr>
            <p:nvPr/>
          </p:nvGrpSpPr>
          <p:grpSpPr>
            <a:xfrm>
              <a:off x="5951711" y="3129198"/>
              <a:ext cx="2384109" cy="1800000"/>
              <a:chOff x="6357950" y="2928934"/>
              <a:chExt cx="2384109" cy="1800000"/>
            </a:xfrm>
          </p:grpSpPr>
          <p:pic>
            <p:nvPicPr>
              <p:cNvPr id="32798" name="Picture 30" descr="http://www.nature.com/nmeth/journal/v1/n3/images/nmeth1204-263-I1.gif"/>
              <p:cNvPicPr>
                <a:picLocks noChangeAspect="1" noChangeArrowheads="1"/>
              </p:cNvPicPr>
              <p:nvPr/>
            </p:nvPicPr>
            <p:blipFill>
              <a:blip r:embed="rId8"/>
              <a:srcRect/>
              <a:stretch>
                <a:fillRect/>
              </a:stretch>
            </p:blipFill>
            <p:spPr bwMode="auto">
              <a:xfrm>
                <a:off x="6357950" y="2928934"/>
                <a:ext cx="2384109" cy="1800000"/>
              </a:xfrm>
              <a:prstGeom prst="rect">
                <a:avLst/>
              </a:prstGeom>
              <a:noFill/>
              <a:ln>
                <a:solidFill>
                  <a:schemeClr val="bg2">
                    <a:lumMod val="50000"/>
                  </a:schemeClr>
                </a:solidFill>
              </a:ln>
            </p:spPr>
          </p:pic>
          <p:pic>
            <p:nvPicPr>
              <p:cNvPr id="32800" name="Picture 32" descr="http://www.microarray.no/files/imagemanagermodule/@random448d350098303/Illumina_Logo_RGB_FN.jpg"/>
              <p:cNvPicPr>
                <a:picLocks noChangeAspect="1" noChangeArrowheads="1"/>
              </p:cNvPicPr>
              <p:nvPr/>
            </p:nvPicPr>
            <p:blipFill>
              <a:blip r:embed="rId9" cstate="print"/>
              <a:srcRect t="13777" r="37414" b="42881"/>
              <a:stretch>
                <a:fillRect/>
              </a:stretch>
            </p:blipFill>
            <p:spPr bwMode="auto">
              <a:xfrm>
                <a:off x="6375534" y="4440822"/>
                <a:ext cx="717487" cy="270528"/>
              </a:xfrm>
              <a:prstGeom prst="rect">
                <a:avLst/>
              </a:prstGeom>
              <a:noFill/>
            </p:spPr>
          </p:pic>
        </p:grpSp>
      </p:gr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611188" y="549275"/>
            <a:ext cx="7920000" cy="1246495"/>
          </a:xfrm>
          <a:prstGeom prst="rect">
            <a:avLst/>
          </a:prstGeom>
        </p:spPr>
        <p:txBody>
          <a:bodyPr wrap="square">
            <a:spAutoFit/>
          </a:bodyPr>
          <a:lstStyle/>
          <a:p>
            <a:pPr>
              <a:lnSpc>
                <a:spcPct val="150000"/>
              </a:lnSpc>
              <a:tabLst>
                <a:tab pos="273050" algn="l"/>
              </a:tabLst>
            </a:pPr>
            <a:r>
              <a:rPr lang="en-US" b="1" dirty="0" smtClean="0">
                <a:solidFill>
                  <a:srgbClr val="0070C0"/>
                </a:solidFill>
              </a:rPr>
              <a:t>3.	Methodology used to present the target DNA on the substrate.</a:t>
            </a:r>
          </a:p>
          <a:p>
            <a:pPr>
              <a:lnSpc>
                <a:spcPct val="150000"/>
              </a:lnSpc>
              <a:tabLst>
                <a:tab pos="273050" algn="l"/>
              </a:tabLst>
            </a:pPr>
            <a:r>
              <a:rPr lang="en-US" sz="1600" b="1" dirty="0" smtClean="0">
                <a:solidFill>
                  <a:srgbClr val="0070C0"/>
                </a:solidFill>
              </a:rPr>
              <a:t>	</a:t>
            </a:r>
            <a:r>
              <a:rPr lang="en-US" sz="1600" b="1" dirty="0" smtClean="0">
                <a:solidFill>
                  <a:schemeClr val="accent6"/>
                </a:solidFill>
              </a:rPr>
              <a:t>printed directly example </a:t>
            </a:r>
            <a:r>
              <a:rPr lang="en-US" sz="1600" b="1" dirty="0" err="1" smtClean="0">
                <a:solidFill>
                  <a:schemeClr val="accent6"/>
                </a:solidFill>
              </a:rPr>
              <a:t>Affymterix</a:t>
            </a:r>
            <a:r>
              <a:rPr lang="en-US" sz="1600" b="1" dirty="0" smtClean="0">
                <a:solidFill>
                  <a:schemeClr val="accent6"/>
                </a:solidFill>
              </a:rPr>
              <a:t> </a:t>
            </a:r>
          </a:p>
          <a:p>
            <a:pPr>
              <a:lnSpc>
                <a:spcPct val="150000"/>
              </a:lnSpc>
              <a:tabLst>
                <a:tab pos="273050" algn="l"/>
              </a:tabLst>
            </a:pPr>
            <a:r>
              <a:rPr lang="en-US" sz="1600" b="1" dirty="0" smtClean="0">
                <a:solidFill>
                  <a:schemeClr val="accent6"/>
                </a:solidFill>
              </a:rPr>
              <a:t>	combine matrix spotted example Agilent </a:t>
            </a:r>
          </a:p>
        </p:txBody>
      </p:sp>
      <p:grpSp>
        <p:nvGrpSpPr>
          <p:cNvPr id="20" name="群組 19"/>
          <p:cNvGrpSpPr/>
          <p:nvPr/>
        </p:nvGrpSpPr>
        <p:grpSpPr>
          <a:xfrm>
            <a:off x="1510099" y="1785926"/>
            <a:ext cx="6123802" cy="4771842"/>
            <a:chOff x="1377157" y="1179513"/>
            <a:chExt cx="6389687" cy="5129032"/>
          </a:xfrm>
        </p:grpSpPr>
        <p:pic>
          <p:nvPicPr>
            <p:cNvPr id="21" name="Picture 3"/>
            <p:cNvPicPr>
              <a:picLocks noChangeAspect="1" noChangeArrowheads="1"/>
            </p:cNvPicPr>
            <p:nvPr/>
          </p:nvPicPr>
          <p:blipFill>
            <a:blip r:embed="rId3"/>
            <a:srcRect/>
            <a:stretch>
              <a:fillRect/>
            </a:stretch>
          </p:blipFill>
          <p:spPr bwMode="auto">
            <a:xfrm>
              <a:off x="1377157" y="1179513"/>
              <a:ext cx="6389687" cy="4986337"/>
            </a:xfrm>
            <a:prstGeom prst="rect">
              <a:avLst/>
            </a:prstGeom>
            <a:noFill/>
            <a:ln w="9525">
              <a:noFill/>
              <a:miter lim="800000"/>
              <a:headEnd/>
              <a:tailEnd/>
            </a:ln>
          </p:spPr>
        </p:pic>
        <p:sp>
          <p:nvSpPr>
            <p:cNvPr id="22" name="Text Box 4"/>
            <p:cNvSpPr txBox="1">
              <a:spLocks noChangeArrowheads="1"/>
            </p:cNvSpPr>
            <p:nvPr/>
          </p:nvSpPr>
          <p:spPr bwMode="auto">
            <a:xfrm>
              <a:off x="1377157" y="2214554"/>
              <a:ext cx="1314784" cy="307777"/>
            </a:xfrm>
            <a:prstGeom prst="rect">
              <a:avLst/>
            </a:prstGeom>
            <a:noFill/>
            <a:ln w="9525">
              <a:noFill/>
              <a:miter lim="800000"/>
              <a:headEnd/>
              <a:tailEnd/>
            </a:ln>
          </p:spPr>
          <p:txBody>
            <a:bodyPr wrap="none">
              <a:spAutoFit/>
            </a:bodyPr>
            <a:lstStyle/>
            <a:p>
              <a:r>
                <a:rPr lang="en-US" altLang="zh-TW" sz="1400" b="1" dirty="0" err="1">
                  <a:solidFill>
                    <a:srgbClr val="7030A0"/>
                  </a:solidFill>
                  <a:latin typeface="Arial Narrow" pitchFamily="34" charset="0"/>
                </a:rPr>
                <a:t>Photolithograhy</a:t>
              </a:r>
              <a:endParaRPr lang="en-US" altLang="zh-TW" sz="1400" b="1" dirty="0">
                <a:solidFill>
                  <a:srgbClr val="7030A0"/>
                </a:solidFill>
                <a:latin typeface="Arial Narrow" pitchFamily="34" charset="0"/>
              </a:endParaRPr>
            </a:p>
          </p:txBody>
        </p:sp>
        <p:sp>
          <p:nvSpPr>
            <p:cNvPr id="23" name="Text Box 5"/>
            <p:cNvSpPr txBox="1">
              <a:spLocks noChangeArrowheads="1"/>
            </p:cNvSpPr>
            <p:nvPr/>
          </p:nvSpPr>
          <p:spPr bwMode="auto">
            <a:xfrm>
              <a:off x="1377157" y="4143380"/>
              <a:ext cx="1571264" cy="307777"/>
            </a:xfrm>
            <a:prstGeom prst="rect">
              <a:avLst/>
            </a:prstGeom>
            <a:noFill/>
            <a:ln w="9525">
              <a:noFill/>
              <a:miter lim="800000"/>
              <a:headEnd/>
              <a:tailEnd/>
            </a:ln>
          </p:spPr>
          <p:txBody>
            <a:bodyPr wrap="none">
              <a:spAutoFit/>
            </a:bodyPr>
            <a:lstStyle/>
            <a:p>
              <a:r>
                <a:rPr lang="en-US" altLang="zh-TW" sz="1400" b="1" dirty="0">
                  <a:solidFill>
                    <a:srgbClr val="00B050"/>
                  </a:solidFill>
                  <a:latin typeface="Arial Narrow" pitchFamily="34" charset="0"/>
                </a:rPr>
                <a:t>Mechanical printing</a:t>
              </a:r>
            </a:p>
          </p:txBody>
        </p:sp>
        <p:sp>
          <p:nvSpPr>
            <p:cNvPr id="24" name="Text Box 6"/>
            <p:cNvSpPr txBox="1">
              <a:spLocks noChangeArrowheads="1"/>
            </p:cNvSpPr>
            <p:nvPr/>
          </p:nvSpPr>
          <p:spPr bwMode="auto">
            <a:xfrm>
              <a:off x="1377157" y="6000768"/>
              <a:ext cx="1212191" cy="307777"/>
            </a:xfrm>
            <a:prstGeom prst="rect">
              <a:avLst/>
            </a:prstGeom>
            <a:noFill/>
            <a:ln w="9525">
              <a:noFill/>
              <a:miter lim="800000"/>
              <a:headEnd/>
              <a:tailEnd/>
            </a:ln>
          </p:spPr>
          <p:txBody>
            <a:bodyPr wrap="none">
              <a:spAutoFit/>
            </a:bodyPr>
            <a:lstStyle/>
            <a:p>
              <a:r>
                <a:rPr lang="en-US" altLang="zh-TW" sz="1400" b="1" dirty="0">
                  <a:solidFill>
                    <a:schemeClr val="accent6">
                      <a:lumMod val="75000"/>
                    </a:schemeClr>
                  </a:solidFill>
                  <a:latin typeface="Arial Narrow" pitchFamily="34" charset="0"/>
                </a:rPr>
                <a:t>Ink-jet printing</a:t>
              </a:r>
            </a:p>
          </p:txBody>
        </p:sp>
      </p:gr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3" name="Rectangle 3"/>
          <p:cNvSpPr>
            <a:spLocks noGrp="1" noChangeArrowheads="1"/>
          </p:cNvSpPr>
          <p:nvPr>
            <p:ph type="body" idx="4294967295"/>
          </p:nvPr>
        </p:nvSpPr>
        <p:spPr>
          <a:xfrm>
            <a:off x="611188" y="1142984"/>
            <a:ext cx="3780000" cy="2500330"/>
          </a:xfrm>
        </p:spPr>
        <p:txBody>
          <a:bodyPr>
            <a:noAutofit/>
          </a:bodyPr>
          <a:lstStyle/>
          <a:p>
            <a:pPr marL="269875" lvl="1" indent="-269875">
              <a:buSzPct val="85000"/>
              <a:buFont typeface="Wingdings" pitchFamily="2" charset="2"/>
              <a:buChar char="ü"/>
            </a:pPr>
            <a:r>
              <a:rPr lang="en-US" altLang="zh-TW" sz="1600" dirty="0" smtClean="0">
                <a:solidFill>
                  <a:srgbClr val="0070C0"/>
                </a:solidFill>
                <a:latin typeface="Arial Narrow" pitchFamily="34" charset="0"/>
              </a:rPr>
              <a:t>Ink-jet </a:t>
            </a:r>
            <a:r>
              <a:rPr lang="en-US" altLang="zh-TW" sz="1600" dirty="0" err="1" smtClean="0">
                <a:solidFill>
                  <a:srgbClr val="0070C0"/>
                </a:solidFill>
                <a:latin typeface="Arial Narrow" pitchFamily="34" charset="0"/>
              </a:rPr>
              <a:t>printhead</a:t>
            </a:r>
            <a:r>
              <a:rPr lang="en-US" altLang="zh-TW" sz="1600" dirty="0" smtClean="0">
                <a:solidFill>
                  <a:srgbClr val="0070C0"/>
                </a:solidFill>
                <a:latin typeface="Arial Narrow" pitchFamily="34" charset="0"/>
              </a:rPr>
              <a:t> draws up DNA</a:t>
            </a:r>
            <a:r>
              <a:rPr lang="zh-TW" altLang="en-US" sz="1600" dirty="0" smtClean="0">
                <a:solidFill>
                  <a:srgbClr val="0070C0"/>
                </a:solidFill>
                <a:latin typeface="Arial Narrow" pitchFamily="34" charset="0"/>
              </a:rPr>
              <a:t> </a:t>
            </a:r>
            <a:r>
              <a:rPr lang="en-US" altLang="zh-TW" sz="1600" dirty="0" smtClean="0">
                <a:solidFill>
                  <a:srgbClr val="0070C0"/>
                </a:solidFill>
                <a:latin typeface="Arial Narrow" pitchFamily="34" charset="0"/>
              </a:rPr>
              <a:t>Ink-jet printer microarrays</a:t>
            </a:r>
          </a:p>
          <a:p>
            <a:pPr marL="269875" lvl="1" indent="-269875" eaLnBrk="1" hangingPunct="1">
              <a:buSzPct val="85000"/>
              <a:buFont typeface="Wingdings" pitchFamily="2" charset="2"/>
              <a:buChar char="ü"/>
            </a:pPr>
            <a:r>
              <a:rPr lang="en-US" altLang="zh-TW" sz="1600" dirty="0" err="1" smtClean="0">
                <a:solidFill>
                  <a:srgbClr val="0070C0"/>
                </a:solidFill>
                <a:latin typeface="Arial Narrow" pitchFamily="34" charset="0"/>
              </a:rPr>
              <a:t>Printhead</a:t>
            </a:r>
            <a:r>
              <a:rPr lang="en-US" altLang="zh-TW" sz="1600" dirty="0" smtClean="0">
                <a:solidFill>
                  <a:srgbClr val="0070C0"/>
                </a:solidFill>
                <a:latin typeface="Arial Narrow" pitchFamily="34" charset="0"/>
              </a:rPr>
              <a:t> moves to specific location on solid support</a:t>
            </a:r>
          </a:p>
          <a:p>
            <a:pPr marL="269875" lvl="1" indent="-269875" eaLnBrk="1" hangingPunct="1">
              <a:buSzPct val="85000"/>
              <a:buFont typeface="Wingdings" pitchFamily="2" charset="2"/>
              <a:buChar char="ü"/>
            </a:pPr>
            <a:r>
              <a:rPr lang="en-US" altLang="zh-TW" sz="1600" dirty="0" smtClean="0">
                <a:solidFill>
                  <a:srgbClr val="0070C0"/>
                </a:solidFill>
                <a:latin typeface="Arial Narrow" pitchFamily="34" charset="0"/>
              </a:rPr>
              <a:t>DNA ejected through small hole</a:t>
            </a:r>
          </a:p>
          <a:p>
            <a:pPr marL="269875" lvl="1" indent="-269875" eaLnBrk="1" hangingPunct="1">
              <a:buSzPct val="85000"/>
              <a:buFont typeface="Wingdings" pitchFamily="2" charset="2"/>
              <a:buChar char="ü"/>
            </a:pPr>
            <a:r>
              <a:rPr lang="en-US" altLang="zh-TW" sz="1600" dirty="0" smtClean="0">
                <a:solidFill>
                  <a:srgbClr val="0070C0"/>
                </a:solidFill>
                <a:latin typeface="Arial Narrow" pitchFamily="34" charset="0"/>
              </a:rPr>
              <a:t>Used to spot DNA or synthesize </a:t>
            </a:r>
            <a:r>
              <a:rPr lang="en-US" altLang="zh-TW" sz="1600" dirty="0" err="1" smtClean="0">
                <a:solidFill>
                  <a:srgbClr val="0070C0"/>
                </a:solidFill>
                <a:latin typeface="Arial Narrow" pitchFamily="34" charset="0"/>
              </a:rPr>
              <a:t>oligonucleotides</a:t>
            </a:r>
            <a:r>
              <a:rPr lang="en-US" altLang="zh-TW" sz="1600" dirty="0" smtClean="0">
                <a:solidFill>
                  <a:srgbClr val="0070C0"/>
                </a:solidFill>
                <a:latin typeface="Arial Narrow" pitchFamily="34" charset="0"/>
              </a:rPr>
              <a:t> directly on glass slide</a:t>
            </a:r>
          </a:p>
          <a:p>
            <a:pPr marL="269875" lvl="1" indent="-269875" eaLnBrk="1" hangingPunct="1">
              <a:buSzPct val="85000"/>
              <a:buFont typeface="Wingdings" pitchFamily="2" charset="2"/>
              <a:buChar char="ü"/>
            </a:pPr>
            <a:r>
              <a:rPr lang="en-US" altLang="zh-TW" sz="1600" dirty="0" smtClean="0">
                <a:solidFill>
                  <a:srgbClr val="0070C0"/>
                </a:solidFill>
                <a:latin typeface="Arial Narrow" pitchFamily="34" charset="0"/>
              </a:rPr>
              <a:t>Use pioneered by </a:t>
            </a:r>
            <a:r>
              <a:rPr lang="en-US" altLang="zh-TW" sz="1600" dirty="0" smtClean="0">
                <a:solidFill>
                  <a:srgbClr val="C00000"/>
                </a:solidFill>
                <a:latin typeface="Arial Narrow" pitchFamily="34" charset="0"/>
              </a:rPr>
              <a:t>Agilent Technologies, Inc</a:t>
            </a:r>
            <a:r>
              <a:rPr lang="en-US" altLang="zh-TW" sz="1600" dirty="0" smtClean="0">
                <a:solidFill>
                  <a:srgbClr val="0070C0"/>
                </a:solidFill>
                <a:latin typeface="Arial Narrow" pitchFamily="34" charset="0"/>
              </a:rPr>
              <a:t>.</a:t>
            </a:r>
          </a:p>
        </p:txBody>
      </p:sp>
      <p:sp>
        <p:nvSpPr>
          <p:cNvPr id="5" name="矩形 4"/>
          <p:cNvSpPr/>
          <p:nvPr/>
        </p:nvSpPr>
        <p:spPr>
          <a:xfrm>
            <a:off x="611188" y="549275"/>
            <a:ext cx="2817804" cy="369332"/>
          </a:xfrm>
          <a:prstGeom prst="rect">
            <a:avLst/>
          </a:prstGeom>
        </p:spPr>
        <p:style>
          <a:lnRef idx="3">
            <a:schemeClr val="lt1"/>
          </a:lnRef>
          <a:fillRef idx="1">
            <a:schemeClr val="accent2"/>
          </a:fillRef>
          <a:effectRef idx="1">
            <a:schemeClr val="accent2"/>
          </a:effectRef>
          <a:fontRef idx="minor">
            <a:schemeClr val="lt1"/>
          </a:fontRef>
        </p:style>
        <p:txBody>
          <a:bodyPr wrap="square">
            <a:spAutoFit/>
          </a:bodyPr>
          <a:lstStyle/>
          <a:p>
            <a:pPr marL="0" lvl="1" algn="ctr">
              <a:spcBef>
                <a:spcPct val="20000"/>
              </a:spcBef>
            </a:pPr>
            <a:r>
              <a:rPr lang="en-US" altLang="zh-TW" b="1" dirty="0" smtClean="0">
                <a:solidFill>
                  <a:schemeClr val="bg1"/>
                </a:solidFill>
                <a:latin typeface="Arial Narrow" pitchFamily="34" charset="0"/>
                <a:cs typeface="Arial" pitchFamily="34" charset="0"/>
              </a:rPr>
              <a:t>Ink-jet printer microarrays</a:t>
            </a:r>
          </a:p>
        </p:txBody>
      </p:sp>
      <p:pic>
        <p:nvPicPr>
          <p:cNvPr id="12" name="Picture 2" descr="pgs2e-fig-04-06-2"/>
          <p:cNvPicPr>
            <a:picLocks noChangeAspect="1" noChangeArrowheads="1"/>
          </p:cNvPicPr>
          <p:nvPr/>
        </p:nvPicPr>
        <p:blipFill>
          <a:blip r:embed="rId3"/>
          <a:srcRect l="10249" t="20314" r="12422" b="21308"/>
          <a:stretch>
            <a:fillRect/>
          </a:stretch>
        </p:blipFill>
        <p:spPr bwMode="auto">
          <a:xfrm>
            <a:off x="4632732" y="3571876"/>
            <a:ext cx="3658537" cy="2071702"/>
          </a:xfrm>
          <a:prstGeom prst="rect">
            <a:avLst/>
          </a:prstGeom>
          <a:noFill/>
          <a:ln w="9525">
            <a:noFill/>
            <a:miter lim="800000"/>
            <a:headEnd/>
            <a:tailEnd/>
          </a:ln>
        </p:spPr>
      </p:pic>
      <p:sp>
        <p:nvSpPr>
          <p:cNvPr id="13" name="文字方塊 12"/>
          <p:cNvSpPr txBox="1"/>
          <p:nvPr/>
        </p:nvSpPr>
        <p:spPr>
          <a:xfrm>
            <a:off x="4572000" y="549275"/>
            <a:ext cx="1750799" cy="369332"/>
          </a:xfrm>
          <a:prstGeom prst="rect">
            <a:avLst/>
          </a:prstGeom>
        </p:spPr>
        <p:style>
          <a:lnRef idx="3">
            <a:schemeClr val="lt1"/>
          </a:lnRef>
          <a:fillRef idx="1">
            <a:schemeClr val="accent1"/>
          </a:fillRef>
          <a:effectRef idx="1">
            <a:schemeClr val="accent1"/>
          </a:effectRef>
          <a:fontRef idx="minor">
            <a:schemeClr val="lt1"/>
          </a:fontRef>
        </p:style>
        <p:txBody>
          <a:bodyPr wrap="none" rtlCol="0">
            <a:spAutoFit/>
          </a:bodyPr>
          <a:lstStyle/>
          <a:p>
            <a:pPr algn="ctr"/>
            <a:r>
              <a:rPr lang="en-US" altLang="zh-TW" b="1" dirty="0" smtClean="0">
                <a:latin typeface="Arial Narrow" pitchFamily="34" charset="0"/>
                <a:cs typeface="Arial" pitchFamily="34" charset="0"/>
              </a:rPr>
              <a:t>Photolithography</a:t>
            </a:r>
            <a:endParaRPr lang="zh-TW" altLang="en-US" b="1" dirty="0">
              <a:latin typeface="Arial Narrow" pitchFamily="34" charset="0"/>
              <a:cs typeface="Arial" pitchFamily="34" charset="0"/>
            </a:endParaRPr>
          </a:p>
        </p:txBody>
      </p:sp>
      <p:pic>
        <p:nvPicPr>
          <p:cNvPr id="191494" name="Picture 6"/>
          <p:cNvPicPr>
            <a:picLocks noChangeAspect="1" noChangeArrowheads="1"/>
          </p:cNvPicPr>
          <p:nvPr/>
        </p:nvPicPr>
        <p:blipFill>
          <a:blip r:embed="rId4"/>
          <a:srcRect/>
          <a:stretch>
            <a:fillRect/>
          </a:stretch>
        </p:blipFill>
        <p:spPr bwMode="auto">
          <a:xfrm>
            <a:off x="640497" y="3571876"/>
            <a:ext cx="3721382" cy="2133592"/>
          </a:xfrm>
          <a:prstGeom prst="rect">
            <a:avLst/>
          </a:prstGeom>
          <a:noFill/>
          <a:ln w="9525">
            <a:noFill/>
            <a:miter lim="800000"/>
            <a:headEnd/>
            <a:tailEnd/>
          </a:ln>
          <a:effectLst/>
        </p:spPr>
      </p:pic>
      <p:sp>
        <p:nvSpPr>
          <p:cNvPr id="15" name="文字方塊 14"/>
          <p:cNvSpPr txBox="1"/>
          <p:nvPr/>
        </p:nvSpPr>
        <p:spPr>
          <a:xfrm>
            <a:off x="4572000" y="1142984"/>
            <a:ext cx="3780000" cy="2339102"/>
          </a:xfrm>
          <a:prstGeom prst="rect">
            <a:avLst/>
          </a:prstGeom>
          <a:noFill/>
        </p:spPr>
        <p:txBody>
          <a:bodyPr wrap="square" rtlCol="0">
            <a:spAutoFit/>
          </a:bodyPr>
          <a:lstStyle/>
          <a:p>
            <a:pPr marL="268288" indent="-268288">
              <a:buSzPct val="85000"/>
              <a:buFont typeface="Wingdings" pitchFamily="2" charset="2"/>
              <a:buChar char="ü"/>
            </a:pPr>
            <a:r>
              <a:rPr lang="en-US" altLang="zh-TW" sz="1600" dirty="0" smtClean="0">
                <a:solidFill>
                  <a:srgbClr val="0070C0"/>
                </a:solidFill>
                <a:latin typeface="Arial Narrow" pitchFamily="34" charset="0"/>
              </a:rPr>
              <a:t>Light-activated chemical reaction</a:t>
            </a:r>
          </a:p>
          <a:p>
            <a:pPr marL="536575" lvl="1" indent="-268288">
              <a:buSzPct val="85000"/>
              <a:buFont typeface="Arial" pitchFamily="34" charset="0"/>
              <a:buChar char="•"/>
            </a:pPr>
            <a:r>
              <a:rPr lang="en-US" altLang="zh-TW" sz="1600" dirty="0" smtClean="0">
                <a:solidFill>
                  <a:srgbClr val="0070C0"/>
                </a:solidFill>
                <a:latin typeface="Arial Narrow" pitchFamily="34" charset="0"/>
              </a:rPr>
              <a:t>For addition of bases to growing </a:t>
            </a:r>
            <a:r>
              <a:rPr lang="en-US" altLang="zh-TW" sz="1600" dirty="0" err="1" smtClean="0">
                <a:solidFill>
                  <a:srgbClr val="0070C0"/>
                </a:solidFill>
                <a:latin typeface="Arial Narrow" pitchFamily="34" charset="0"/>
              </a:rPr>
              <a:t>oligonucleotide</a:t>
            </a:r>
            <a:endParaRPr lang="en-US" altLang="zh-TW" sz="1600" dirty="0" smtClean="0">
              <a:solidFill>
                <a:srgbClr val="0070C0"/>
              </a:solidFill>
              <a:latin typeface="Arial Narrow" pitchFamily="34" charset="0"/>
            </a:endParaRPr>
          </a:p>
          <a:p>
            <a:pPr marL="268288" indent="-268288">
              <a:buSzPct val="85000"/>
              <a:buFont typeface="Wingdings" pitchFamily="2" charset="2"/>
              <a:buChar char="ü"/>
            </a:pPr>
            <a:r>
              <a:rPr lang="en-US" altLang="zh-TW" sz="1600" dirty="0" smtClean="0">
                <a:solidFill>
                  <a:srgbClr val="0070C0"/>
                </a:solidFill>
                <a:latin typeface="Arial Narrow" pitchFamily="34" charset="0"/>
              </a:rPr>
              <a:t>Custom masks  </a:t>
            </a:r>
          </a:p>
          <a:p>
            <a:pPr marL="536575" lvl="1" indent="-268288">
              <a:buSzPct val="85000"/>
              <a:buFont typeface="Arial" pitchFamily="34" charset="0"/>
              <a:buChar char="•"/>
            </a:pPr>
            <a:r>
              <a:rPr lang="en-US" altLang="zh-TW" sz="1600" dirty="0" smtClean="0">
                <a:solidFill>
                  <a:srgbClr val="0070C0"/>
                </a:solidFill>
                <a:latin typeface="Arial Narrow" pitchFamily="34" charset="0"/>
              </a:rPr>
              <a:t>Prevent light from reaching spots where bases not wanted</a:t>
            </a:r>
          </a:p>
          <a:p>
            <a:pPr marL="268288" indent="-268288">
              <a:buSzPct val="85000"/>
              <a:buFont typeface="Wingdings" pitchFamily="2" charset="2"/>
              <a:buChar char="ü"/>
            </a:pPr>
            <a:r>
              <a:rPr lang="en-US" altLang="zh-TW" sz="1600" dirty="0" smtClean="0">
                <a:solidFill>
                  <a:srgbClr val="0070C0"/>
                </a:solidFill>
                <a:latin typeface="Arial Narrow" pitchFamily="34" charset="0"/>
              </a:rPr>
              <a:t>Mirrors also used</a:t>
            </a:r>
          </a:p>
          <a:p>
            <a:pPr marL="536575" lvl="1" indent="-258763">
              <a:buSzPct val="85000"/>
              <a:buFont typeface="Arial" pitchFamily="34" charset="0"/>
              <a:buChar char="•"/>
            </a:pPr>
            <a:r>
              <a:rPr lang="en-US" altLang="zh-TW" sz="1600" dirty="0" err="1" smtClean="0">
                <a:solidFill>
                  <a:srgbClr val="C00000"/>
                </a:solidFill>
                <a:latin typeface="Arial Narrow" pitchFamily="34" charset="0"/>
              </a:rPr>
              <a:t>NimbleGen</a:t>
            </a:r>
            <a:r>
              <a:rPr lang="en-US" altLang="zh-TW" sz="1600" dirty="0" smtClean="0">
                <a:solidFill>
                  <a:srgbClr val="C00000"/>
                </a:solidFill>
                <a:latin typeface="Arial Narrow" pitchFamily="34" charset="0"/>
              </a:rPr>
              <a:t>™ </a:t>
            </a:r>
            <a:r>
              <a:rPr lang="en-US" altLang="zh-TW" sz="1600" dirty="0" smtClean="0">
                <a:solidFill>
                  <a:srgbClr val="0070C0"/>
                </a:solidFill>
                <a:latin typeface="Arial Narrow" pitchFamily="34" charset="0"/>
              </a:rPr>
              <a:t>uses this approach</a:t>
            </a:r>
          </a:p>
          <a:p>
            <a:pPr marL="268288" indent="-268288">
              <a:buSzPct val="85000"/>
              <a:buFont typeface="Wingdings" pitchFamily="2" charset="2"/>
              <a:buChar char="ü"/>
            </a:pPr>
            <a:endParaRPr lang="zh-TW" altLang="en-US" sz="1600" dirty="0">
              <a:solidFill>
                <a:srgbClr val="0070C0"/>
              </a:solidFill>
              <a:latin typeface="Arial Narrow" pitchFamily="34" charset="0"/>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PGS2e-Fig-04-04-0"/>
          <p:cNvPicPr>
            <a:picLocks noChangeAspect="1" noChangeArrowheads="1"/>
          </p:cNvPicPr>
          <p:nvPr/>
        </p:nvPicPr>
        <p:blipFill>
          <a:blip r:embed="rId3"/>
          <a:srcRect l="17835" r="17512" b="4918"/>
          <a:stretch>
            <a:fillRect/>
          </a:stretch>
        </p:blipFill>
        <p:spPr bwMode="auto">
          <a:xfrm>
            <a:off x="611188" y="1142984"/>
            <a:ext cx="4143404" cy="4572032"/>
          </a:xfrm>
          <a:prstGeom prst="rect">
            <a:avLst/>
          </a:prstGeom>
          <a:noFill/>
          <a:ln w="9525">
            <a:noFill/>
            <a:miter lim="800000"/>
            <a:headEnd/>
            <a:tailEnd/>
          </a:ln>
        </p:spPr>
      </p:pic>
      <p:sp>
        <p:nvSpPr>
          <p:cNvPr id="14340" name="Rectangle 4"/>
          <p:cNvSpPr>
            <a:spLocks noChangeArrowheads="1"/>
          </p:cNvSpPr>
          <p:nvPr/>
        </p:nvSpPr>
        <p:spPr bwMode="auto">
          <a:xfrm>
            <a:off x="611188" y="549275"/>
            <a:ext cx="2201821" cy="369332"/>
          </a:xfrm>
          <a:prstGeom prst="rect">
            <a:avLst/>
          </a:prstGeom>
          <a:ln>
            <a:headEnd/>
            <a:tailEnd/>
          </a:ln>
        </p:spPr>
        <p:style>
          <a:lnRef idx="3">
            <a:schemeClr val="lt1"/>
          </a:lnRef>
          <a:fillRef idx="1">
            <a:schemeClr val="accent2"/>
          </a:fillRef>
          <a:effectRef idx="1">
            <a:schemeClr val="accent2"/>
          </a:effectRef>
          <a:fontRef idx="minor">
            <a:schemeClr val="lt1"/>
          </a:fontRef>
        </p:style>
        <p:txBody>
          <a:bodyPr wrap="none">
            <a:spAutoFit/>
          </a:bodyPr>
          <a:lstStyle/>
          <a:p>
            <a:r>
              <a:rPr kumimoji="0" lang="en-US" altLang="zh-TW" b="1" dirty="0">
                <a:solidFill>
                  <a:schemeClr val="bg1"/>
                </a:solidFill>
                <a:latin typeface="Arial Narrow" pitchFamily="34" charset="0"/>
                <a:cs typeface="Arial" pitchFamily="34" charset="0"/>
              </a:rPr>
              <a:t>Types of printing pins </a:t>
            </a:r>
          </a:p>
        </p:txBody>
      </p:sp>
      <p:sp>
        <p:nvSpPr>
          <p:cNvPr id="5" name="文字方塊 4"/>
          <p:cNvSpPr txBox="1"/>
          <p:nvPr/>
        </p:nvSpPr>
        <p:spPr>
          <a:xfrm>
            <a:off x="4714876" y="2357430"/>
            <a:ext cx="4071966" cy="3323987"/>
          </a:xfrm>
          <a:prstGeom prst="rect">
            <a:avLst/>
          </a:prstGeom>
          <a:noFill/>
        </p:spPr>
        <p:txBody>
          <a:bodyPr wrap="square" rtlCol="0">
            <a:spAutoFit/>
          </a:bodyPr>
          <a:lstStyle/>
          <a:p>
            <a:pPr marL="342900" indent="-342900">
              <a:buAutoNum type="alphaUcParenBoth"/>
            </a:pPr>
            <a:r>
              <a:rPr lang="en-US" altLang="zh-TW" sz="1400" b="1" dirty="0" smtClean="0">
                <a:solidFill>
                  <a:srgbClr val="0070C0"/>
                </a:solidFill>
                <a:latin typeface="Arial Narrow" pitchFamily="34" charset="0"/>
              </a:rPr>
              <a:t>Tweezers or split-pin </a:t>
            </a:r>
            <a:r>
              <a:rPr lang="en-US" altLang="zh-TW" sz="1400" dirty="0" smtClean="0">
                <a:solidFill>
                  <a:srgbClr val="0070C0"/>
                </a:solidFill>
                <a:latin typeface="Arial Narrow" pitchFamily="34" charset="0"/>
              </a:rPr>
              <a:t>designs transfer low </a:t>
            </a:r>
            <a:r>
              <a:rPr lang="en-US" altLang="zh-TW" sz="1400" dirty="0" err="1" smtClean="0">
                <a:solidFill>
                  <a:srgbClr val="0070C0"/>
                </a:solidFill>
                <a:latin typeface="Arial Narrow" pitchFamily="34" charset="0"/>
              </a:rPr>
              <a:t>nanoliter</a:t>
            </a:r>
            <a:r>
              <a:rPr lang="en-US" altLang="zh-TW" sz="1400" dirty="0" smtClean="0">
                <a:solidFill>
                  <a:srgbClr val="0070C0"/>
                </a:solidFill>
                <a:latin typeface="Arial Narrow" pitchFamily="34" charset="0"/>
              </a:rPr>
              <a:t> (10-9 liter) amounts of DNA to the array </a:t>
            </a:r>
            <a:r>
              <a:rPr lang="en-US" altLang="zh-TW" sz="1400" dirty="0" smtClean="0">
                <a:solidFill>
                  <a:srgbClr val="C00000"/>
                </a:solidFill>
                <a:latin typeface="Arial Narrow" pitchFamily="34" charset="0"/>
              </a:rPr>
              <a:t>by capillary action</a:t>
            </a:r>
            <a:r>
              <a:rPr lang="en-US" altLang="zh-TW" sz="1400" dirty="0" smtClean="0">
                <a:solidFill>
                  <a:srgbClr val="0070C0"/>
                </a:solidFill>
                <a:latin typeface="Arial Narrow" pitchFamily="34" charset="0"/>
              </a:rPr>
              <a:t> as the tip strikes the solid surface.</a:t>
            </a:r>
          </a:p>
          <a:p>
            <a:pPr marL="342900" indent="-342900">
              <a:buAutoNum type="alphaUcParenBoth"/>
            </a:pPr>
            <a:r>
              <a:rPr lang="en-US" altLang="zh-TW" sz="1400" b="1" dirty="0" err="1" smtClean="0">
                <a:solidFill>
                  <a:srgbClr val="0070C0"/>
                </a:solidFill>
                <a:latin typeface="Arial Narrow" pitchFamily="34" charset="0"/>
              </a:rPr>
              <a:t>TeleChem</a:t>
            </a:r>
            <a:r>
              <a:rPr lang="en-US" altLang="zh-TW" sz="1400" b="1" baseline="30000" dirty="0" err="1" smtClean="0">
                <a:solidFill>
                  <a:srgbClr val="0070C0"/>
                </a:solidFill>
                <a:latin typeface="Arial Narrow" pitchFamily="34" charset="0"/>
              </a:rPr>
              <a:t>TM</a:t>
            </a:r>
            <a:r>
              <a:rPr lang="en-US" altLang="zh-TW" sz="1400" b="1" dirty="0" smtClean="0">
                <a:solidFill>
                  <a:srgbClr val="0070C0"/>
                </a:solidFill>
                <a:latin typeface="Arial Narrow" pitchFamily="34" charset="0"/>
              </a:rPr>
              <a:t> tips </a:t>
            </a:r>
            <a:r>
              <a:rPr lang="en-US" altLang="zh-TW" sz="1400" dirty="0" smtClean="0">
                <a:solidFill>
                  <a:srgbClr val="0070C0"/>
                </a:solidFill>
                <a:latin typeface="Arial Narrow" pitchFamily="34" charset="0"/>
              </a:rPr>
              <a:t>and pins apply small droplets </a:t>
            </a:r>
            <a:r>
              <a:rPr lang="en-US" altLang="zh-TW" sz="1400" dirty="0" smtClean="0">
                <a:solidFill>
                  <a:srgbClr val="C00000"/>
                </a:solidFill>
                <a:latin typeface="Arial Narrow" pitchFamily="34" charset="0"/>
              </a:rPr>
              <a:t>by contact</a:t>
            </a:r>
            <a:r>
              <a:rPr lang="en-US" altLang="zh-TW" sz="1400" dirty="0" smtClean="0">
                <a:solidFill>
                  <a:srgbClr val="0070C0"/>
                </a:solidFill>
                <a:latin typeface="Arial Narrow" pitchFamily="34" charset="0"/>
              </a:rPr>
              <a:t> between the pin and substrate.</a:t>
            </a:r>
          </a:p>
          <a:p>
            <a:pPr marL="342900" indent="-342900">
              <a:buAutoNum type="alphaUcParenBoth"/>
            </a:pPr>
            <a:r>
              <a:rPr lang="en-US" altLang="zh-TW" sz="1400" b="1" dirty="0" smtClean="0">
                <a:solidFill>
                  <a:srgbClr val="0070C0"/>
                </a:solidFill>
                <a:latin typeface="Arial Narrow" pitchFamily="34" charset="0"/>
              </a:rPr>
              <a:t>Pin-and-loop </a:t>
            </a:r>
            <a:r>
              <a:rPr lang="en-US" altLang="zh-TW" sz="1400" dirty="0" smtClean="0">
                <a:solidFill>
                  <a:srgbClr val="0070C0"/>
                </a:solidFill>
                <a:latin typeface="Arial Narrow" pitchFamily="34" charset="0"/>
              </a:rPr>
              <a:t>design picks up the DNA in a small loop, and a pin </a:t>
            </a:r>
            <a:r>
              <a:rPr lang="en-US" altLang="zh-TW" sz="1400" dirty="0" smtClean="0">
                <a:solidFill>
                  <a:srgbClr val="C00000"/>
                </a:solidFill>
                <a:latin typeface="Arial Narrow" pitchFamily="34" charset="0"/>
              </a:rPr>
              <a:t>stamps solution </a:t>
            </a:r>
            <a:r>
              <a:rPr lang="en-US" altLang="zh-TW" sz="1400" dirty="0" smtClean="0">
                <a:solidFill>
                  <a:srgbClr val="0070C0"/>
                </a:solidFill>
                <a:latin typeface="Arial Narrow" pitchFamily="34" charset="0"/>
              </a:rPr>
              <a:t>on a slide at a uniform density.</a:t>
            </a:r>
          </a:p>
          <a:p>
            <a:pPr marL="342900" indent="-342900">
              <a:buAutoNum type="alphaUcParenBoth"/>
            </a:pPr>
            <a:r>
              <a:rPr lang="en-US" altLang="zh-TW" sz="1400" b="1" dirty="0" smtClean="0">
                <a:solidFill>
                  <a:srgbClr val="0070C0"/>
                </a:solidFill>
                <a:latin typeface="Arial Narrow" pitchFamily="34" charset="0"/>
              </a:rPr>
              <a:t>Ink jets spray </a:t>
            </a:r>
            <a:r>
              <a:rPr lang="en-US" altLang="zh-TW" sz="1400" dirty="0" err="1" smtClean="0">
                <a:solidFill>
                  <a:srgbClr val="0070C0"/>
                </a:solidFill>
                <a:latin typeface="Arial Narrow" pitchFamily="34" charset="0"/>
              </a:rPr>
              <a:t>picoliter</a:t>
            </a:r>
            <a:r>
              <a:rPr lang="en-US" altLang="zh-TW" sz="1400" dirty="0" smtClean="0">
                <a:solidFill>
                  <a:srgbClr val="0070C0"/>
                </a:solidFill>
                <a:latin typeface="Arial Narrow" pitchFamily="34" charset="0"/>
              </a:rPr>
              <a:t> (10-12 liter) droplets of liquid under pressure.</a:t>
            </a:r>
          </a:p>
          <a:p>
            <a:r>
              <a:rPr lang="en-US" altLang="zh-TW" sz="1400" dirty="0" smtClean="0">
                <a:solidFill>
                  <a:srgbClr val="0070C0"/>
                </a:solidFill>
                <a:latin typeface="Arial Narrow" pitchFamily="34" charset="0"/>
              </a:rPr>
              <a:t>The spacing between spot centers is specified form 120-250 </a:t>
            </a:r>
            <a:r>
              <a:rPr lang="en-US" altLang="zh-TW" sz="1400" dirty="0" err="1" smtClean="0">
                <a:solidFill>
                  <a:srgbClr val="0070C0"/>
                </a:solidFill>
                <a:latin typeface="Arial Narrow" pitchFamily="34" charset="0"/>
              </a:rPr>
              <a:t>μm</a:t>
            </a:r>
            <a:r>
              <a:rPr lang="en-US" altLang="zh-TW" sz="1400" dirty="0" smtClean="0">
                <a:solidFill>
                  <a:srgbClr val="0070C0"/>
                </a:solidFill>
                <a:latin typeface="Arial Narrow" pitchFamily="34" charset="0"/>
              </a:rPr>
              <a:t> according to the density required. The entire microarray usually covers an area 2.5x5.0 cm, though shorter grids can be printed when fewer clones are to be represented.</a:t>
            </a:r>
            <a:endParaRPr lang="zh-TW" altLang="en-US" sz="1400" dirty="0">
              <a:solidFill>
                <a:srgbClr val="0070C0"/>
              </a:solidFill>
              <a:latin typeface="Arial Narrow" pitchFamily="34" charset="0"/>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611188" y="549275"/>
            <a:ext cx="1603358" cy="369332"/>
          </a:xfrm>
          <a:prstGeom prst="rect">
            <a:avLst/>
          </a:prstGeom>
        </p:spPr>
        <p:style>
          <a:lnRef idx="3">
            <a:schemeClr val="lt1"/>
          </a:lnRef>
          <a:fillRef idx="1">
            <a:schemeClr val="accent2"/>
          </a:fillRef>
          <a:effectRef idx="1">
            <a:schemeClr val="accent2"/>
          </a:effectRef>
          <a:fontRef idx="minor">
            <a:schemeClr val="lt1"/>
          </a:fontRef>
        </p:style>
        <p:txBody>
          <a:bodyPr wrap="square">
            <a:spAutoFit/>
          </a:bodyPr>
          <a:lstStyle/>
          <a:p>
            <a:pPr lvl="0" algn="ctr">
              <a:spcBef>
                <a:spcPct val="0"/>
              </a:spcBef>
            </a:pPr>
            <a:r>
              <a:rPr lang="en-US" altLang="zh-TW" b="1" dirty="0" smtClean="0">
                <a:solidFill>
                  <a:schemeClr val="bg1"/>
                </a:solidFill>
                <a:latin typeface="Arial Narrow" pitchFamily="34" charset="0"/>
                <a:cs typeface="Arial" pitchFamily="34" charset="0"/>
              </a:rPr>
              <a:t>DNA spotting</a:t>
            </a:r>
          </a:p>
        </p:txBody>
      </p:sp>
      <p:sp>
        <p:nvSpPr>
          <p:cNvPr id="13" name="矩形 12"/>
          <p:cNvSpPr/>
          <p:nvPr/>
        </p:nvSpPr>
        <p:spPr>
          <a:xfrm>
            <a:off x="611188" y="1000108"/>
            <a:ext cx="3460746" cy="1077218"/>
          </a:xfrm>
          <a:prstGeom prst="rect">
            <a:avLst/>
          </a:prstGeom>
        </p:spPr>
        <p:txBody>
          <a:bodyPr wrap="square">
            <a:spAutoFit/>
          </a:bodyPr>
          <a:lstStyle/>
          <a:p>
            <a:pPr marL="269875" lvl="0" indent="-269875">
              <a:buSzPct val="85000"/>
              <a:buFont typeface="Wingdings" pitchFamily="2" charset="2"/>
              <a:buChar char="Ø"/>
            </a:pPr>
            <a:r>
              <a:rPr lang="en-US" altLang="zh-TW" sz="1600" dirty="0" smtClean="0">
                <a:solidFill>
                  <a:srgbClr val="0070C0"/>
                </a:solidFill>
                <a:latin typeface="Arial Narrow" pitchFamily="34" charset="0"/>
              </a:rPr>
              <a:t>DNA spotting usually uses multiple pins</a:t>
            </a:r>
          </a:p>
          <a:p>
            <a:pPr marL="269875" lvl="0" indent="-269875">
              <a:buSzPct val="85000"/>
              <a:buFont typeface="Wingdings" pitchFamily="2" charset="2"/>
              <a:buChar char="Ø"/>
            </a:pPr>
            <a:r>
              <a:rPr lang="en-US" altLang="zh-TW" sz="1600" dirty="0" smtClean="0">
                <a:solidFill>
                  <a:srgbClr val="0070C0"/>
                </a:solidFill>
                <a:latin typeface="Arial Narrow" pitchFamily="34" charset="0"/>
              </a:rPr>
              <a:t>DNA in </a:t>
            </a:r>
            <a:r>
              <a:rPr lang="en-US" altLang="zh-TW" sz="1600" dirty="0" err="1" smtClean="0">
                <a:solidFill>
                  <a:srgbClr val="0070C0"/>
                </a:solidFill>
                <a:latin typeface="Arial Narrow" pitchFamily="34" charset="0"/>
              </a:rPr>
              <a:t>microtiter</a:t>
            </a:r>
            <a:r>
              <a:rPr lang="en-US" altLang="zh-TW" sz="1600" dirty="0" smtClean="0">
                <a:solidFill>
                  <a:srgbClr val="0070C0"/>
                </a:solidFill>
                <a:latin typeface="Arial Narrow" pitchFamily="34" charset="0"/>
              </a:rPr>
              <a:t> plate</a:t>
            </a:r>
          </a:p>
          <a:p>
            <a:pPr marL="269875" lvl="0" indent="-269875">
              <a:buSzPct val="85000"/>
              <a:buFont typeface="Wingdings" pitchFamily="2" charset="2"/>
              <a:buChar char="Ø"/>
            </a:pPr>
            <a:r>
              <a:rPr lang="en-US" altLang="zh-TW" sz="1600" dirty="0" smtClean="0">
                <a:solidFill>
                  <a:srgbClr val="0070C0"/>
                </a:solidFill>
                <a:latin typeface="Arial Narrow" pitchFamily="34" charset="0"/>
              </a:rPr>
              <a:t>DNA usually PCR amplified</a:t>
            </a:r>
          </a:p>
          <a:p>
            <a:pPr marL="269875" lvl="0" indent="-269875">
              <a:buSzPct val="85000"/>
              <a:buFont typeface="Wingdings" pitchFamily="2" charset="2"/>
              <a:buChar char="Ø"/>
            </a:pPr>
            <a:r>
              <a:rPr lang="en-US" altLang="zh-TW" sz="1600" dirty="0" err="1" smtClean="0">
                <a:solidFill>
                  <a:srgbClr val="0070C0"/>
                </a:solidFill>
                <a:latin typeface="Arial Narrow" pitchFamily="34" charset="0"/>
              </a:rPr>
              <a:t>Oligonucleotides</a:t>
            </a:r>
            <a:r>
              <a:rPr lang="en-US" altLang="zh-TW" sz="1600" dirty="0" smtClean="0">
                <a:solidFill>
                  <a:srgbClr val="0070C0"/>
                </a:solidFill>
                <a:latin typeface="Arial Narrow" pitchFamily="34" charset="0"/>
              </a:rPr>
              <a:t> can also be spotted</a:t>
            </a:r>
          </a:p>
        </p:txBody>
      </p:sp>
      <p:grpSp>
        <p:nvGrpSpPr>
          <p:cNvPr id="2" name="群組 32"/>
          <p:cNvGrpSpPr/>
          <p:nvPr/>
        </p:nvGrpSpPr>
        <p:grpSpPr>
          <a:xfrm>
            <a:off x="535904" y="549275"/>
            <a:ext cx="8250938" cy="5143536"/>
            <a:chOff x="452705" y="1214422"/>
            <a:chExt cx="8250938" cy="5143536"/>
          </a:xfrm>
        </p:grpSpPr>
        <p:grpSp>
          <p:nvGrpSpPr>
            <p:cNvPr id="3" name="群組 21"/>
            <p:cNvGrpSpPr>
              <a:grpSpLocks noChangeAspect="1"/>
            </p:cNvGrpSpPr>
            <p:nvPr/>
          </p:nvGrpSpPr>
          <p:grpSpPr>
            <a:xfrm>
              <a:off x="4635825" y="3117958"/>
              <a:ext cx="4055471" cy="3240000"/>
              <a:chOff x="-1144646" y="2491225"/>
              <a:chExt cx="4103661" cy="3278500"/>
            </a:xfrm>
          </p:grpSpPr>
          <p:pic>
            <p:nvPicPr>
              <p:cNvPr id="15364" name="Picture 4"/>
              <p:cNvPicPr>
                <a:picLocks noChangeAspect="1" noChangeArrowheads="1"/>
              </p:cNvPicPr>
              <p:nvPr/>
            </p:nvPicPr>
            <p:blipFill>
              <a:blip r:embed="rId3" cstate="print"/>
              <a:srcRect/>
              <a:stretch>
                <a:fillRect/>
              </a:stretch>
            </p:blipFill>
            <p:spPr bwMode="auto">
              <a:xfrm>
                <a:off x="-1144646" y="2491225"/>
                <a:ext cx="1755834" cy="1620000"/>
              </a:xfrm>
              <a:prstGeom prst="rect">
                <a:avLst/>
              </a:prstGeom>
              <a:noFill/>
              <a:ln w="9525">
                <a:noFill/>
                <a:miter lim="800000"/>
                <a:headEnd/>
                <a:tailEnd/>
              </a:ln>
            </p:spPr>
          </p:pic>
          <p:pic>
            <p:nvPicPr>
              <p:cNvPr id="190466" name="Picture 2"/>
              <p:cNvPicPr>
                <a:picLocks noChangeAspect="1" noChangeArrowheads="1"/>
              </p:cNvPicPr>
              <p:nvPr/>
            </p:nvPicPr>
            <p:blipFill>
              <a:blip r:embed="rId4" cstate="print"/>
              <a:srcRect l="3447"/>
              <a:stretch>
                <a:fillRect/>
              </a:stretch>
            </p:blipFill>
            <p:spPr bwMode="auto">
              <a:xfrm>
                <a:off x="-1144646" y="4149725"/>
                <a:ext cx="2001058" cy="1620000"/>
              </a:xfrm>
              <a:prstGeom prst="rect">
                <a:avLst/>
              </a:prstGeom>
              <a:noFill/>
              <a:ln w="9525">
                <a:noFill/>
                <a:miter lim="800000"/>
                <a:headEnd/>
                <a:tailEnd/>
              </a:ln>
              <a:effectLst/>
            </p:spPr>
          </p:pic>
          <p:pic>
            <p:nvPicPr>
              <p:cNvPr id="190467" name="Picture 3"/>
              <p:cNvPicPr>
                <a:picLocks noChangeAspect="1" noChangeArrowheads="1"/>
              </p:cNvPicPr>
              <p:nvPr/>
            </p:nvPicPr>
            <p:blipFill>
              <a:blip r:embed="rId5"/>
              <a:srcRect l="3322"/>
              <a:stretch>
                <a:fillRect/>
              </a:stretch>
            </p:blipFill>
            <p:spPr bwMode="auto">
              <a:xfrm>
                <a:off x="880010" y="4149725"/>
                <a:ext cx="2079005" cy="1620000"/>
              </a:xfrm>
              <a:prstGeom prst="rect">
                <a:avLst/>
              </a:prstGeom>
              <a:noFill/>
              <a:ln w="9525">
                <a:noFill/>
                <a:miter lim="800000"/>
                <a:headEnd/>
                <a:tailEnd/>
              </a:ln>
              <a:effectLst/>
            </p:spPr>
          </p:pic>
          <p:pic>
            <p:nvPicPr>
              <p:cNvPr id="190471" name="Picture 7"/>
              <p:cNvPicPr>
                <a:picLocks noChangeAspect="1" noChangeArrowheads="1"/>
              </p:cNvPicPr>
              <p:nvPr/>
            </p:nvPicPr>
            <p:blipFill>
              <a:blip r:embed="rId6"/>
              <a:srcRect r="1281"/>
              <a:stretch>
                <a:fillRect/>
              </a:stretch>
            </p:blipFill>
            <p:spPr bwMode="auto">
              <a:xfrm>
                <a:off x="641277" y="2491225"/>
                <a:ext cx="2317738" cy="1620000"/>
              </a:xfrm>
              <a:prstGeom prst="rect">
                <a:avLst/>
              </a:prstGeom>
              <a:noFill/>
              <a:ln w="9525">
                <a:noFill/>
                <a:miter lim="800000"/>
                <a:headEnd/>
                <a:tailEnd/>
              </a:ln>
              <a:effectLst/>
            </p:spPr>
          </p:pic>
        </p:grpSp>
        <p:grpSp>
          <p:nvGrpSpPr>
            <p:cNvPr id="4" name="群組 29"/>
            <p:cNvGrpSpPr/>
            <p:nvPr/>
          </p:nvGrpSpPr>
          <p:grpSpPr>
            <a:xfrm>
              <a:off x="3929058" y="1214422"/>
              <a:ext cx="2125232" cy="1778762"/>
              <a:chOff x="3929058" y="1214422"/>
              <a:chExt cx="2125232" cy="1778762"/>
            </a:xfrm>
          </p:grpSpPr>
          <p:pic>
            <p:nvPicPr>
              <p:cNvPr id="26" name="Picture 1029" descr="C:\Documents and Settings\Stan Rose\Desktop\affy.jpg"/>
              <p:cNvPicPr>
                <a:picLocks noChangeAspect="1" noChangeArrowheads="1"/>
              </p:cNvPicPr>
              <p:nvPr/>
            </p:nvPicPr>
            <p:blipFill>
              <a:blip r:embed="rId7"/>
              <a:srcRect/>
              <a:stretch>
                <a:fillRect/>
              </a:stretch>
            </p:blipFill>
            <p:spPr bwMode="auto">
              <a:xfrm>
                <a:off x="3929058" y="1214422"/>
                <a:ext cx="2125232" cy="1778762"/>
              </a:xfrm>
              <a:prstGeom prst="rect">
                <a:avLst/>
              </a:prstGeom>
              <a:noFill/>
            </p:spPr>
          </p:pic>
          <p:pic>
            <p:nvPicPr>
              <p:cNvPr id="27" name="Picture 1031" descr="affy"/>
              <p:cNvPicPr>
                <a:picLocks noChangeAspect="1" noChangeArrowheads="1"/>
              </p:cNvPicPr>
              <p:nvPr/>
            </p:nvPicPr>
            <p:blipFill>
              <a:blip r:embed="rId8"/>
              <a:srcRect/>
              <a:stretch>
                <a:fillRect/>
              </a:stretch>
            </p:blipFill>
            <p:spPr bwMode="auto">
              <a:xfrm>
                <a:off x="3929058" y="2766177"/>
                <a:ext cx="546368" cy="227007"/>
              </a:xfrm>
              <a:prstGeom prst="rect">
                <a:avLst/>
              </a:prstGeom>
              <a:solidFill>
                <a:schemeClr val="bg1"/>
              </a:solidFill>
            </p:spPr>
          </p:pic>
        </p:grpSp>
        <p:grpSp>
          <p:nvGrpSpPr>
            <p:cNvPr id="6" name="群組 28"/>
            <p:cNvGrpSpPr/>
            <p:nvPr/>
          </p:nvGrpSpPr>
          <p:grpSpPr>
            <a:xfrm>
              <a:off x="6072198" y="1214422"/>
              <a:ext cx="2631445" cy="1820857"/>
              <a:chOff x="6072198" y="1214422"/>
              <a:chExt cx="2631445" cy="1820857"/>
            </a:xfrm>
          </p:grpSpPr>
          <p:pic>
            <p:nvPicPr>
              <p:cNvPr id="25" name="Picture 1033" descr="C:\Documents and Settings\Stan Rose\Desktop\NGS.jpg"/>
              <p:cNvPicPr>
                <a:picLocks noChangeAspect="1" noChangeArrowheads="1"/>
              </p:cNvPicPr>
              <p:nvPr/>
            </p:nvPicPr>
            <p:blipFill>
              <a:blip r:embed="rId9"/>
              <a:srcRect/>
              <a:stretch>
                <a:fillRect/>
              </a:stretch>
            </p:blipFill>
            <p:spPr bwMode="auto">
              <a:xfrm>
                <a:off x="6072198" y="1214422"/>
                <a:ext cx="2631445" cy="1820857"/>
              </a:xfrm>
              <a:prstGeom prst="rect">
                <a:avLst/>
              </a:prstGeom>
              <a:noFill/>
            </p:spPr>
          </p:pic>
          <p:pic>
            <p:nvPicPr>
              <p:cNvPr id="28" name="Picture 1036" descr="ng master logo 0222x0072"/>
              <p:cNvPicPr>
                <a:picLocks noChangeAspect="1" noChangeArrowheads="1"/>
              </p:cNvPicPr>
              <p:nvPr/>
            </p:nvPicPr>
            <p:blipFill>
              <a:blip r:embed="rId10"/>
              <a:srcRect/>
              <a:stretch>
                <a:fillRect/>
              </a:stretch>
            </p:blipFill>
            <p:spPr bwMode="auto">
              <a:xfrm>
                <a:off x="6072198" y="2855506"/>
                <a:ext cx="554123" cy="179773"/>
              </a:xfrm>
              <a:prstGeom prst="rect">
                <a:avLst/>
              </a:prstGeom>
              <a:solidFill>
                <a:schemeClr val="bg1"/>
              </a:solidFill>
            </p:spPr>
          </p:pic>
        </p:grpSp>
        <p:grpSp>
          <p:nvGrpSpPr>
            <p:cNvPr id="7" name="群組 31"/>
            <p:cNvGrpSpPr/>
            <p:nvPr/>
          </p:nvGrpSpPr>
          <p:grpSpPr>
            <a:xfrm>
              <a:off x="452705" y="3117958"/>
              <a:ext cx="4144982" cy="3240000"/>
              <a:chOff x="452705" y="3117958"/>
              <a:chExt cx="4144982" cy="3240000"/>
            </a:xfrm>
          </p:grpSpPr>
          <p:grpSp>
            <p:nvGrpSpPr>
              <p:cNvPr id="8" name="群組 22"/>
              <p:cNvGrpSpPr/>
              <p:nvPr/>
            </p:nvGrpSpPr>
            <p:grpSpPr>
              <a:xfrm>
                <a:off x="452705" y="3117958"/>
                <a:ext cx="4144982" cy="3240000"/>
                <a:chOff x="4786314" y="2714620"/>
                <a:chExt cx="4144982" cy="3240000"/>
              </a:xfrm>
            </p:grpSpPr>
            <p:pic>
              <p:nvPicPr>
                <p:cNvPr id="190470" name="Picture 6"/>
                <p:cNvPicPr>
                  <a:picLocks noChangeAspect="1" noChangeArrowheads="1"/>
                </p:cNvPicPr>
                <p:nvPr/>
              </p:nvPicPr>
              <p:blipFill>
                <a:blip r:embed="rId11"/>
                <a:srcRect/>
                <a:stretch>
                  <a:fillRect/>
                </a:stretch>
              </p:blipFill>
              <p:spPr bwMode="auto">
                <a:xfrm>
                  <a:off x="4786314" y="2714620"/>
                  <a:ext cx="4144982" cy="3240000"/>
                </a:xfrm>
                <a:prstGeom prst="rect">
                  <a:avLst/>
                </a:prstGeom>
                <a:noFill/>
                <a:ln w="9525">
                  <a:noFill/>
                  <a:miter lim="800000"/>
                  <a:headEnd/>
                  <a:tailEnd/>
                </a:ln>
                <a:effectLst/>
              </p:spPr>
            </p:pic>
            <p:sp>
              <p:nvSpPr>
                <p:cNvPr id="20" name="矩形 19"/>
                <p:cNvSpPr/>
                <p:nvPr/>
              </p:nvSpPr>
              <p:spPr>
                <a:xfrm>
                  <a:off x="7072330" y="4857760"/>
                  <a:ext cx="571504" cy="571504"/>
                </a:xfrm>
                <a:prstGeom prst="rect">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pic>
            <p:nvPicPr>
              <p:cNvPr id="190472" name="Picture 8"/>
              <p:cNvPicPr>
                <a:picLocks noChangeAspect="1" noChangeArrowheads="1"/>
              </p:cNvPicPr>
              <p:nvPr/>
            </p:nvPicPr>
            <p:blipFill>
              <a:blip r:embed="rId12"/>
              <a:srcRect/>
              <a:stretch>
                <a:fillRect/>
              </a:stretch>
            </p:blipFill>
            <p:spPr bwMode="auto">
              <a:xfrm>
                <a:off x="452705" y="6143645"/>
                <a:ext cx="966790" cy="214313"/>
              </a:xfrm>
              <a:prstGeom prst="rect">
                <a:avLst/>
              </a:prstGeom>
              <a:noFill/>
              <a:ln w="9525">
                <a:noFill/>
                <a:miter lim="800000"/>
                <a:headEnd/>
                <a:tailEnd/>
              </a:ln>
              <a:effectLst/>
            </p:spPr>
          </p:pic>
        </p:grpSp>
      </p:gr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Rectangle 3"/>
          <p:cNvSpPr>
            <a:spLocks noGrp="1" noChangeArrowheads="1"/>
          </p:cNvSpPr>
          <p:nvPr>
            <p:ph type="body" idx="4294967295"/>
          </p:nvPr>
        </p:nvSpPr>
        <p:spPr>
          <a:xfrm>
            <a:off x="611188" y="1142984"/>
            <a:ext cx="7961340" cy="3929090"/>
          </a:xfrm>
        </p:spPr>
        <p:txBody>
          <a:bodyPr>
            <a:noAutofit/>
          </a:bodyPr>
          <a:lstStyle/>
          <a:p>
            <a:pPr marL="182563" indent="-182563" eaLnBrk="1" hangingPunct="1"/>
            <a:r>
              <a:rPr lang="en-US" altLang="zh-TW" sz="1600" dirty="0" err="1" smtClean="0">
                <a:solidFill>
                  <a:srgbClr val="0070C0"/>
                </a:solidFill>
                <a:latin typeface="Arial Narrow" pitchFamily="34" charset="0"/>
              </a:rPr>
              <a:t>Oligonucleotides</a:t>
            </a:r>
            <a:endParaRPr lang="en-US" altLang="zh-TW" sz="1600" dirty="0" smtClean="0">
              <a:solidFill>
                <a:srgbClr val="0070C0"/>
              </a:solidFill>
              <a:latin typeface="Arial Narrow" pitchFamily="34" charset="0"/>
            </a:endParaRPr>
          </a:p>
          <a:p>
            <a:pPr marL="541338" lvl="1" eaLnBrk="1" hangingPunct="1"/>
            <a:r>
              <a:rPr lang="en-US" altLang="zh-TW" sz="1600" dirty="0" smtClean="0">
                <a:solidFill>
                  <a:srgbClr val="0070C0"/>
                </a:solidFill>
                <a:latin typeface="Arial Narrow" pitchFamily="34" charset="0"/>
              </a:rPr>
              <a:t>usually </a:t>
            </a:r>
            <a:r>
              <a:rPr lang="en-US" altLang="zh-TW" sz="1600" dirty="0" smtClean="0">
                <a:solidFill>
                  <a:srgbClr val="C00000"/>
                </a:solidFill>
                <a:latin typeface="Arial Narrow" pitchFamily="34" charset="0"/>
              </a:rPr>
              <a:t>at least 20–25 bases </a:t>
            </a:r>
            <a:r>
              <a:rPr lang="en-US" altLang="zh-TW" sz="1600" dirty="0" smtClean="0">
                <a:solidFill>
                  <a:srgbClr val="0070C0"/>
                </a:solidFill>
                <a:latin typeface="Arial Narrow" pitchFamily="34" charset="0"/>
              </a:rPr>
              <a:t>in length, optimal with 45~60 bps long </a:t>
            </a:r>
          </a:p>
          <a:p>
            <a:pPr marL="541338" lvl="1" eaLnBrk="1" hangingPunct="1"/>
            <a:r>
              <a:rPr lang="en-US" altLang="zh-TW" sz="1600" dirty="0" smtClean="0">
                <a:solidFill>
                  <a:srgbClr val="C00000"/>
                </a:solidFill>
                <a:latin typeface="Arial Narrow" pitchFamily="34" charset="0"/>
              </a:rPr>
              <a:t>10–20 different </a:t>
            </a:r>
            <a:r>
              <a:rPr lang="en-US" altLang="zh-TW" sz="1600" dirty="0" err="1" smtClean="0">
                <a:solidFill>
                  <a:srgbClr val="C00000"/>
                </a:solidFill>
                <a:latin typeface="Arial Narrow" pitchFamily="34" charset="0"/>
              </a:rPr>
              <a:t>oligonucleotides</a:t>
            </a:r>
            <a:r>
              <a:rPr lang="en-US" altLang="zh-TW" sz="1600" dirty="0" smtClean="0">
                <a:solidFill>
                  <a:srgbClr val="C00000"/>
                </a:solidFill>
                <a:latin typeface="Arial Narrow" pitchFamily="34" charset="0"/>
              </a:rPr>
              <a:t> for each gene</a:t>
            </a:r>
          </a:p>
          <a:p>
            <a:pPr marL="182563" indent="-182563" eaLnBrk="1" hangingPunct="1"/>
            <a:r>
              <a:rPr lang="en-US" altLang="zh-TW" sz="1600" dirty="0" err="1" smtClean="0">
                <a:solidFill>
                  <a:srgbClr val="0070C0"/>
                </a:solidFill>
                <a:latin typeface="Arial Narrow" pitchFamily="34" charset="0"/>
              </a:rPr>
              <a:t>Oligonucleotides</a:t>
            </a:r>
            <a:r>
              <a:rPr lang="en-US" altLang="zh-TW" sz="1600" dirty="0" smtClean="0">
                <a:solidFill>
                  <a:srgbClr val="0070C0"/>
                </a:solidFill>
                <a:latin typeface="Arial Narrow" pitchFamily="34" charset="0"/>
              </a:rPr>
              <a:t> for each gene selected by computer program to be the following:</a:t>
            </a:r>
          </a:p>
          <a:p>
            <a:pPr marL="539750" lvl="1" indent="-265113" eaLnBrk="1" hangingPunct="1"/>
            <a:r>
              <a:rPr lang="en-US" altLang="zh-TW" sz="1600" dirty="0" smtClean="0">
                <a:solidFill>
                  <a:srgbClr val="C00000"/>
                </a:solidFill>
                <a:latin typeface="Arial Narrow" pitchFamily="34" charset="0"/>
              </a:rPr>
              <a:t>unique in genome </a:t>
            </a:r>
            <a:r>
              <a:rPr lang="en-US" altLang="zh-TW" sz="1600" dirty="0" smtClean="0">
                <a:solidFill>
                  <a:srgbClr val="0070C0"/>
                </a:solidFill>
                <a:latin typeface="Arial Narrow" pitchFamily="34" charset="0"/>
              </a:rPr>
              <a:t>(4 </a:t>
            </a:r>
            <a:r>
              <a:rPr lang="en-US" altLang="zh-TW" sz="1600" baseline="30000" dirty="0" smtClean="0">
                <a:solidFill>
                  <a:srgbClr val="0070C0"/>
                </a:solidFill>
                <a:latin typeface="Arial Narrow" pitchFamily="34" charset="0"/>
              </a:rPr>
              <a:t>(20 to 25)</a:t>
            </a:r>
            <a:r>
              <a:rPr lang="en-US" altLang="zh-TW" sz="1600" dirty="0" smtClean="0">
                <a:solidFill>
                  <a:srgbClr val="0070C0"/>
                </a:solidFill>
                <a:latin typeface="Arial Narrow" pitchFamily="34" charset="0"/>
              </a:rPr>
              <a:t> =2</a:t>
            </a:r>
            <a:r>
              <a:rPr lang="en-US" altLang="zh-TW" sz="1600" baseline="30000" dirty="0" smtClean="0">
                <a:solidFill>
                  <a:srgbClr val="0070C0"/>
                </a:solidFill>
                <a:latin typeface="Arial Narrow" pitchFamily="34" charset="0"/>
              </a:rPr>
              <a:t>(40</a:t>
            </a:r>
            <a:r>
              <a:rPr lang="en-US" altLang="zh-TW" sz="1600" dirty="0" smtClean="0">
                <a:solidFill>
                  <a:srgbClr val="0070C0"/>
                </a:solidFill>
                <a:latin typeface="Arial Narrow" pitchFamily="34" charset="0"/>
              </a:rPr>
              <a:t> </a:t>
            </a:r>
            <a:r>
              <a:rPr lang="en-US" altLang="zh-TW" sz="1600" baseline="30000" dirty="0" smtClean="0">
                <a:solidFill>
                  <a:srgbClr val="0070C0"/>
                </a:solidFill>
                <a:latin typeface="Arial Narrow" pitchFamily="34" charset="0"/>
              </a:rPr>
              <a:t>to 50) </a:t>
            </a:r>
            <a:r>
              <a:rPr lang="en-US" altLang="zh-TW" sz="1600" dirty="0" smtClean="0">
                <a:solidFill>
                  <a:srgbClr val="0070C0"/>
                </a:solidFill>
                <a:latin typeface="Arial Narrow" pitchFamily="34" charset="0"/>
              </a:rPr>
              <a:t>&gt;&gt; 3*10</a:t>
            </a:r>
            <a:r>
              <a:rPr lang="en-US" altLang="zh-TW" sz="1600" baseline="30000" dirty="0" smtClean="0">
                <a:solidFill>
                  <a:srgbClr val="0070C0"/>
                </a:solidFill>
                <a:latin typeface="Arial Narrow" pitchFamily="34" charset="0"/>
              </a:rPr>
              <a:t>9</a:t>
            </a:r>
            <a:r>
              <a:rPr lang="en-US" altLang="zh-TW" sz="1600" dirty="0" smtClean="0">
                <a:solidFill>
                  <a:srgbClr val="0070C0"/>
                </a:solidFill>
                <a:latin typeface="Arial Narrow" pitchFamily="34" charset="0"/>
              </a:rPr>
              <a:t> = 2</a:t>
            </a:r>
            <a:r>
              <a:rPr lang="en-US" altLang="zh-TW" sz="1600" baseline="30000" dirty="0" smtClean="0">
                <a:solidFill>
                  <a:srgbClr val="0070C0"/>
                </a:solidFill>
                <a:latin typeface="Arial Narrow" pitchFamily="34" charset="0"/>
              </a:rPr>
              <a:t>30</a:t>
            </a:r>
            <a:r>
              <a:rPr lang="en-US" altLang="zh-TW" sz="1600" dirty="0" smtClean="0">
                <a:solidFill>
                  <a:srgbClr val="0070C0"/>
                </a:solidFill>
                <a:latin typeface="Arial Narrow" pitchFamily="34" charset="0"/>
              </a:rPr>
              <a:t>), not likely to appear twice</a:t>
            </a:r>
          </a:p>
          <a:p>
            <a:pPr marL="539750" lvl="1" indent="-265113" eaLnBrk="1" hangingPunct="1"/>
            <a:r>
              <a:rPr lang="en-US" altLang="zh-TW" sz="1600" dirty="0" smtClean="0">
                <a:solidFill>
                  <a:srgbClr val="C00000"/>
                </a:solidFill>
                <a:latin typeface="Arial Narrow" pitchFamily="34" charset="0"/>
              </a:rPr>
              <a:t>non-overlapping</a:t>
            </a:r>
            <a:r>
              <a:rPr lang="en-US" altLang="zh-TW" sz="1600" dirty="0" smtClean="0">
                <a:solidFill>
                  <a:srgbClr val="0070C0"/>
                </a:solidFill>
                <a:latin typeface="Arial Narrow" pitchFamily="34" charset="0"/>
              </a:rPr>
              <a:t> (if the sequence length is too short then specificity is low, whereas if the length is too long, self-hybridization could happen)</a:t>
            </a:r>
          </a:p>
          <a:p>
            <a:pPr marL="182563" indent="-182563" eaLnBrk="1" hangingPunct="1"/>
            <a:r>
              <a:rPr lang="en-US" altLang="zh-TW" sz="1600" dirty="0" smtClean="0">
                <a:solidFill>
                  <a:srgbClr val="0070C0"/>
                </a:solidFill>
                <a:latin typeface="Arial Narrow" pitchFamily="34" charset="0"/>
              </a:rPr>
              <a:t>Composition based on design rules</a:t>
            </a:r>
          </a:p>
          <a:p>
            <a:pPr marL="539750" lvl="1" indent="-265113"/>
            <a:r>
              <a:rPr lang="en-US" altLang="zh-TW" sz="1600" dirty="0" smtClean="0">
                <a:solidFill>
                  <a:srgbClr val="0070C0"/>
                </a:solidFill>
                <a:latin typeface="Arial Narrow" pitchFamily="34" charset="0"/>
              </a:rPr>
              <a:t>empirically derived rules </a:t>
            </a:r>
          </a:p>
          <a:p>
            <a:pPr marL="539750" lvl="1" indent="-265113">
              <a:buNone/>
            </a:pPr>
            <a:r>
              <a:rPr lang="en-US" altLang="zh-TW" sz="1600" dirty="0" smtClean="0">
                <a:solidFill>
                  <a:srgbClr val="0070C0"/>
                </a:solidFill>
                <a:latin typeface="Arial Narrow" pitchFamily="34" charset="0"/>
              </a:rPr>
              <a:t>(ratio of G-C pairs vs. A-T pairs which </a:t>
            </a:r>
          </a:p>
          <a:p>
            <a:pPr marL="539750" lvl="1" indent="-265113">
              <a:buNone/>
            </a:pPr>
            <a:r>
              <a:rPr lang="en-US" altLang="zh-TW" sz="1600" dirty="0" smtClean="0">
                <a:solidFill>
                  <a:srgbClr val="0070C0"/>
                </a:solidFill>
                <a:latin typeface="Arial Narrow" pitchFamily="34" charset="0"/>
              </a:rPr>
              <a:t>could affect the melting temperature </a:t>
            </a:r>
          </a:p>
          <a:p>
            <a:pPr marL="539750" lvl="1" indent="-265113">
              <a:buNone/>
            </a:pPr>
            <a:r>
              <a:rPr lang="en-US" altLang="zh-TW" sz="1600" dirty="0" smtClean="0">
                <a:solidFill>
                  <a:srgbClr val="0070C0"/>
                </a:solidFill>
                <a:latin typeface="Arial Narrow" pitchFamily="34" charset="0"/>
              </a:rPr>
              <a:t>of the seq., </a:t>
            </a:r>
            <a:r>
              <a:rPr lang="en-US" altLang="zh-TW" sz="1600" dirty="0" err="1" smtClean="0">
                <a:solidFill>
                  <a:srgbClr val="0070C0"/>
                </a:solidFill>
                <a:latin typeface="Arial Narrow" pitchFamily="34" charset="0"/>
              </a:rPr>
              <a:t>ie</a:t>
            </a:r>
            <a:r>
              <a:rPr lang="en-US" altLang="zh-TW" sz="1600" dirty="0" smtClean="0">
                <a:solidFill>
                  <a:srgbClr val="0070C0"/>
                </a:solidFill>
                <a:latin typeface="Arial Narrow" pitchFamily="34" charset="0"/>
              </a:rPr>
              <a:t>. T</a:t>
            </a:r>
            <a:r>
              <a:rPr lang="en-US" altLang="zh-TW" sz="1600" baseline="-25000" dirty="0" smtClean="0">
                <a:solidFill>
                  <a:srgbClr val="0070C0"/>
                </a:solidFill>
                <a:latin typeface="Arial Narrow" pitchFamily="34" charset="0"/>
              </a:rPr>
              <a:t>m</a:t>
            </a:r>
            <a:r>
              <a:rPr lang="en-US" altLang="zh-TW" sz="1600" dirty="0" smtClean="0">
                <a:solidFill>
                  <a:srgbClr val="0070C0"/>
                </a:solidFill>
                <a:latin typeface="Arial Narrow" pitchFamily="34" charset="0"/>
              </a:rPr>
              <a:t> = 64.9+0.41*(GC%)</a:t>
            </a:r>
          </a:p>
          <a:p>
            <a:pPr marL="539750" lvl="1" indent="-265113">
              <a:buNone/>
            </a:pPr>
            <a:r>
              <a:rPr lang="en-US" altLang="zh-TW" sz="1600" dirty="0" smtClean="0">
                <a:solidFill>
                  <a:srgbClr val="0070C0"/>
                </a:solidFill>
                <a:latin typeface="Arial Narrow" pitchFamily="34" charset="0"/>
              </a:rPr>
              <a:t>-675/L)</a:t>
            </a:r>
          </a:p>
        </p:txBody>
      </p:sp>
      <p:sp>
        <p:nvSpPr>
          <p:cNvPr id="4" name="矩形 3"/>
          <p:cNvSpPr/>
          <p:nvPr/>
        </p:nvSpPr>
        <p:spPr>
          <a:xfrm>
            <a:off x="611188" y="549275"/>
            <a:ext cx="5175258" cy="369332"/>
          </a:xfrm>
          <a:prstGeom prst="rect">
            <a:avLst/>
          </a:prstGeom>
          <a:solidFill>
            <a:schemeClr val="accent1"/>
          </a:solidFill>
        </p:spPr>
        <p:style>
          <a:lnRef idx="3">
            <a:schemeClr val="lt1"/>
          </a:lnRef>
          <a:fillRef idx="1">
            <a:schemeClr val="accent5"/>
          </a:fillRef>
          <a:effectRef idx="1">
            <a:schemeClr val="accent5"/>
          </a:effectRef>
          <a:fontRef idx="minor">
            <a:schemeClr val="lt1"/>
          </a:fontRef>
        </p:style>
        <p:txBody>
          <a:bodyPr wrap="square">
            <a:spAutoFit/>
          </a:bodyPr>
          <a:lstStyle/>
          <a:p>
            <a:r>
              <a:rPr lang="en-US" altLang="zh-TW" b="1" dirty="0" err="1" smtClean="0">
                <a:solidFill>
                  <a:schemeClr val="bg1"/>
                </a:solidFill>
                <a:latin typeface="Arial Narrow" pitchFamily="34" charset="0"/>
                <a:cs typeface="Arial" pitchFamily="34" charset="0"/>
              </a:rPr>
              <a:t>Oligonucleotide</a:t>
            </a:r>
            <a:r>
              <a:rPr lang="en-US" altLang="zh-TW" b="1" dirty="0" smtClean="0">
                <a:solidFill>
                  <a:schemeClr val="bg1"/>
                </a:solidFill>
                <a:latin typeface="Arial Narrow" pitchFamily="34" charset="0"/>
                <a:cs typeface="Arial" pitchFamily="34" charset="0"/>
              </a:rPr>
              <a:t> microarrays – pioneered by </a:t>
            </a:r>
            <a:r>
              <a:rPr lang="en-US" altLang="zh-TW" b="1" dirty="0" err="1" smtClean="0">
                <a:solidFill>
                  <a:schemeClr val="bg1"/>
                </a:solidFill>
                <a:latin typeface="Arial Narrow" pitchFamily="34" charset="0"/>
                <a:cs typeface="Arial" pitchFamily="34" charset="0"/>
              </a:rPr>
              <a:t>Affymetrix</a:t>
            </a:r>
            <a:endParaRPr lang="zh-TW" altLang="en-US" b="1" dirty="0">
              <a:solidFill>
                <a:schemeClr val="bg1"/>
              </a:solidFill>
              <a:latin typeface="Arial Narrow" pitchFamily="34" charset="0"/>
              <a:cs typeface="Arial" pitchFamily="34" charset="0"/>
            </a:endParaRPr>
          </a:p>
        </p:txBody>
      </p:sp>
      <p:pic>
        <p:nvPicPr>
          <p:cNvPr id="194562" name="Picture 2"/>
          <p:cNvPicPr>
            <a:picLocks noChangeAspect="1" noChangeArrowheads="1"/>
          </p:cNvPicPr>
          <p:nvPr/>
        </p:nvPicPr>
        <p:blipFill>
          <a:blip r:embed="rId3"/>
          <a:srcRect/>
          <a:stretch>
            <a:fillRect/>
          </a:stretch>
        </p:blipFill>
        <p:spPr bwMode="auto">
          <a:xfrm>
            <a:off x="4118480" y="3357562"/>
            <a:ext cx="4525485" cy="2857520"/>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pgs2e-fig-04-06-1"/>
          <p:cNvPicPr>
            <a:picLocks noChangeAspect="1" noChangeArrowheads="1"/>
          </p:cNvPicPr>
          <p:nvPr/>
        </p:nvPicPr>
        <p:blipFill>
          <a:blip r:embed="rId3" cstate="print"/>
          <a:srcRect t="18526" b="24631"/>
          <a:stretch>
            <a:fillRect/>
          </a:stretch>
        </p:blipFill>
        <p:spPr bwMode="auto">
          <a:xfrm>
            <a:off x="611188" y="4000504"/>
            <a:ext cx="4188921" cy="1785950"/>
          </a:xfrm>
          <a:prstGeom prst="rect">
            <a:avLst/>
          </a:prstGeom>
          <a:noFill/>
          <a:ln w="9525">
            <a:noFill/>
            <a:miter lim="800000"/>
            <a:headEnd/>
            <a:tailEnd/>
          </a:ln>
        </p:spPr>
      </p:pic>
      <p:sp>
        <p:nvSpPr>
          <p:cNvPr id="5" name="矩形 4"/>
          <p:cNvSpPr/>
          <p:nvPr/>
        </p:nvSpPr>
        <p:spPr>
          <a:xfrm>
            <a:off x="611188" y="549275"/>
            <a:ext cx="4032250" cy="369332"/>
          </a:xfrm>
          <a:prstGeom prst="rect">
            <a:avLst/>
          </a:prstGeom>
          <a:solidFill>
            <a:schemeClr val="accent1"/>
          </a:solidFill>
        </p:spPr>
        <p:style>
          <a:lnRef idx="3">
            <a:schemeClr val="lt1"/>
          </a:lnRef>
          <a:fillRef idx="1">
            <a:schemeClr val="accent5"/>
          </a:fillRef>
          <a:effectRef idx="1">
            <a:schemeClr val="accent5"/>
          </a:effectRef>
          <a:fontRef idx="minor">
            <a:schemeClr val="lt1"/>
          </a:fontRef>
        </p:style>
        <p:txBody>
          <a:bodyPr wrap="square">
            <a:spAutoFit/>
          </a:bodyPr>
          <a:lstStyle/>
          <a:p>
            <a:pPr algn="ctr"/>
            <a:r>
              <a:rPr lang="en-US" altLang="zh-TW" b="1" dirty="0" smtClean="0">
                <a:solidFill>
                  <a:schemeClr val="bg1"/>
                </a:solidFill>
                <a:latin typeface="Arial Narrow" pitchFamily="34" charset="0"/>
                <a:cs typeface="Arial" pitchFamily="34" charset="0"/>
              </a:rPr>
              <a:t>Construction of </a:t>
            </a:r>
            <a:r>
              <a:rPr lang="en-US" altLang="zh-TW" b="1" dirty="0" err="1" smtClean="0">
                <a:solidFill>
                  <a:schemeClr val="bg1"/>
                </a:solidFill>
                <a:latin typeface="Arial Narrow" pitchFamily="34" charset="0"/>
                <a:cs typeface="Arial" pitchFamily="34" charset="0"/>
              </a:rPr>
              <a:t>oligonucleotide</a:t>
            </a:r>
            <a:r>
              <a:rPr lang="en-US" altLang="zh-TW" b="1" dirty="0" smtClean="0">
                <a:solidFill>
                  <a:schemeClr val="bg1"/>
                </a:solidFill>
                <a:latin typeface="Arial Narrow" pitchFamily="34" charset="0"/>
                <a:cs typeface="Arial" pitchFamily="34" charset="0"/>
              </a:rPr>
              <a:t> arrays</a:t>
            </a:r>
            <a:endParaRPr lang="zh-TW" altLang="en-US" sz="1600" b="1" dirty="0">
              <a:solidFill>
                <a:schemeClr val="bg1"/>
              </a:solidFill>
              <a:latin typeface="Arial Narrow" pitchFamily="34" charset="0"/>
              <a:cs typeface="Arial" pitchFamily="34" charset="0"/>
            </a:endParaRPr>
          </a:p>
        </p:txBody>
      </p:sp>
      <p:pic>
        <p:nvPicPr>
          <p:cNvPr id="19" name="Picture 16" descr="d:\users\mmccormick\Desktop\synthesis.tif"/>
          <p:cNvPicPr>
            <a:picLocks noChangeAspect="1" noChangeArrowheads="1"/>
          </p:cNvPicPr>
          <p:nvPr/>
        </p:nvPicPr>
        <p:blipFill>
          <a:blip r:embed="rId4"/>
          <a:srcRect/>
          <a:stretch>
            <a:fillRect/>
          </a:stretch>
        </p:blipFill>
        <p:spPr bwMode="auto">
          <a:xfrm>
            <a:off x="4786314" y="1071546"/>
            <a:ext cx="4010025" cy="5105400"/>
          </a:xfrm>
          <a:prstGeom prst="rect">
            <a:avLst/>
          </a:prstGeom>
          <a:noFill/>
        </p:spPr>
      </p:pic>
      <p:sp>
        <p:nvSpPr>
          <p:cNvPr id="20" name="文字方塊 19"/>
          <p:cNvSpPr txBox="1"/>
          <p:nvPr/>
        </p:nvSpPr>
        <p:spPr>
          <a:xfrm>
            <a:off x="611189" y="1071546"/>
            <a:ext cx="4032249" cy="2462213"/>
          </a:xfrm>
          <a:prstGeom prst="rect">
            <a:avLst/>
          </a:prstGeom>
          <a:noFill/>
        </p:spPr>
        <p:txBody>
          <a:bodyPr wrap="square" rtlCol="0">
            <a:spAutoFit/>
          </a:bodyPr>
          <a:lstStyle/>
          <a:p>
            <a:pPr marL="269875" indent="-269875" algn="just">
              <a:buFont typeface="Arial" pitchFamily="34" charset="0"/>
              <a:buChar char="•"/>
            </a:pPr>
            <a:r>
              <a:rPr lang="en-US" altLang="zh-TW" sz="1400" b="1" dirty="0" smtClean="0">
                <a:solidFill>
                  <a:srgbClr val="0070C0"/>
                </a:solidFill>
                <a:latin typeface="Arial Narrow" pitchFamily="34" charset="0"/>
              </a:rPr>
              <a:t>The light flash is produced by photolithography using a </a:t>
            </a:r>
            <a:r>
              <a:rPr lang="en-US" altLang="zh-TW" sz="1400" b="1" dirty="0" smtClean="0">
                <a:solidFill>
                  <a:srgbClr val="C00000"/>
                </a:solidFill>
                <a:latin typeface="Arial Narrow" pitchFamily="34" charset="0"/>
              </a:rPr>
              <a:t>mask</a:t>
            </a:r>
            <a:r>
              <a:rPr lang="en-US" altLang="zh-TW" sz="1400" b="1" dirty="0" smtClean="0">
                <a:solidFill>
                  <a:srgbClr val="0070C0"/>
                </a:solidFill>
                <a:latin typeface="Arial Narrow" pitchFamily="34" charset="0"/>
              </a:rPr>
              <a:t> to allow light to strike only the required features on the surface of the chip.</a:t>
            </a:r>
          </a:p>
          <a:p>
            <a:pPr marL="269875" indent="-269875" algn="just">
              <a:buFont typeface="Arial" pitchFamily="34" charset="0"/>
              <a:buChar char="•"/>
            </a:pPr>
            <a:r>
              <a:rPr lang="en-US" altLang="zh-TW" sz="1400" b="1" dirty="0" err="1" smtClean="0">
                <a:solidFill>
                  <a:srgbClr val="0070C0"/>
                </a:solidFill>
                <a:latin typeface="Arial Narrow" pitchFamily="34" charset="0"/>
              </a:rPr>
              <a:t>Oligonucleotide</a:t>
            </a:r>
            <a:r>
              <a:rPr lang="en-US" altLang="zh-TW" sz="1400" b="1" dirty="0" smtClean="0">
                <a:solidFill>
                  <a:srgbClr val="0070C0"/>
                </a:solidFill>
                <a:latin typeface="Arial Narrow" pitchFamily="34" charset="0"/>
              </a:rPr>
              <a:t> are synthesized </a:t>
            </a:r>
            <a:r>
              <a:rPr lang="en-US" altLang="zh-TW" sz="1400" b="1" i="1" dirty="0" smtClean="0">
                <a:solidFill>
                  <a:srgbClr val="0070C0"/>
                </a:solidFill>
                <a:latin typeface="Arial Narrow" pitchFamily="34" charset="0"/>
              </a:rPr>
              <a:t>in situ </a:t>
            </a:r>
            <a:r>
              <a:rPr lang="en-US" altLang="zh-TW" sz="1400" b="1" dirty="0" smtClean="0">
                <a:solidFill>
                  <a:srgbClr val="0070C0"/>
                </a:solidFill>
                <a:latin typeface="Arial Narrow" pitchFamily="34" charset="0"/>
              </a:rPr>
              <a:t>in the silicon chip. In each step, a flash of light “</a:t>
            </a:r>
            <a:r>
              <a:rPr lang="en-US" altLang="zh-TW" sz="1400" b="1" dirty="0" err="1" smtClean="0">
                <a:solidFill>
                  <a:srgbClr val="0070C0"/>
                </a:solidFill>
                <a:latin typeface="Arial Narrow" pitchFamily="34" charset="0"/>
              </a:rPr>
              <a:t>deprotects</a:t>
            </a:r>
            <a:r>
              <a:rPr lang="en-US" altLang="zh-TW" sz="1400" b="1" dirty="0" smtClean="0">
                <a:solidFill>
                  <a:srgbClr val="0070C0"/>
                </a:solidFill>
                <a:latin typeface="Arial Narrow" pitchFamily="34" charset="0"/>
              </a:rPr>
              <a:t>” the </a:t>
            </a:r>
            <a:r>
              <a:rPr lang="en-US" altLang="zh-TW" sz="1400" b="1" dirty="0" err="1" smtClean="0">
                <a:solidFill>
                  <a:srgbClr val="0070C0"/>
                </a:solidFill>
                <a:latin typeface="Arial Narrow" pitchFamily="34" charset="0"/>
              </a:rPr>
              <a:t>oligonucleotides</a:t>
            </a:r>
            <a:r>
              <a:rPr lang="en-US" altLang="zh-TW" sz="1400" b="1" dirty="0" smtClean="0">
                <a:solidFill>
                  <a:srgbClr val="0070C0"/>
                </a:solidFill>
                <a:latin typeface="Arial Narrow" pitchFamily="34" charset="0"/>
              </a:rPr>
              <a:t> at the desired location on the chip; then “protected” nucleotides of one of the four types (A, C, G or T) are added so that a single nucleotide can add to the desired chains. There are four types of masks according to the added  nucleotide.</a:t>
            </a:r>
            <a:endParaRPr lang="zh-TW" altLang="en-US" sz="1400" b="1" dirty="0">
              <a:solidFill>
                <a:srgbClr val="0070C0"/>
              </a:solidFill>
              <a:latin typeface="Arial Narrow" pitchFamily="34" charset="0"/>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611188" y="549275"/>
            <a:ext cx="7920000" cy="1615827"/>
          </a:xfrm>
          <a:prstGeom prst="rect">
            <a:avLst/>
          </a:prstGeom>
        </p:spPr>
        <p:txBody>
          <a:bodyPr wrap="square">
            <a:spAutoFit/>
          </a:bodyPr>
          <a:lstStyle/>
          <a:p>
            <a:pPr>
              <a:lnSpc>
                <a:spcPct val="150000"/>
              </a:lnSpc>
              <a:tabLst>
                <a:tab pos="273050" algn="l"/>
              </a:tabLst>
            </a:pPr>
            <a:r>
              <a:rPr lang="en-US" b="1" dirty="0" smtClean="0">
                <a:solidFill>
                  <a:srgbClr val="0070C0"/>
                </a:solidFill>
              </a:rPr>
              <a:t>4.	Density of probes on the array.</a:t>
            </a:r>
          </a:p>
          <a:p>
            <a:pPr>
              <a:lnSpc>
                <a:spcPct val="150000"/>
              </a:lnSpc>
              <a:tabLst>
                <a:tab pos="273050" algn="l"/>
              </a:tabLst>
            </a:pPr>
            <a:r>
              <a:rPr lang="en-US" sz="1600" b="1" dirty="0" smtClean="0">
                <a:solidFill>
                  <a:schemeClr val="accent6"/>
                </a:solidFill>
              </a:rPr>
              <a:t>	low density: 100 s (example: protein antibodies) </a:t>
            </a:r>
          </a:p>
          <a:p>
            <a:pPr>
              <a:lnSpc>
                <a:spcPct val="150000"/>
              </a:lnSpc>
              <a:tabLst>
                <a:tab pos="273050" algn="l"/>
              </a:tabLst>
            </a:pPr>
            <a:r>
              <a:rPr lang="en-US" sz="1600" b="1" dirty="0" smtClean="0">
                <a:solidFill>
                  <a:schemeClr val="accent6"/>
                </a:solidFill>
              </a:rPr>
              <a:t>	medium density: 1,000s to 10s of 1,000s and more (example: </a:t>
            </a:r>
            <a:r>
              <a:rPr lang="en-US" sz="1600" b="1" dirty="0" err="1" smtClean="0">
                <a:solidFill>
                  <a:schemeClr val="accent6"/>
                </a:solidFill>
              </a:rPr>
              <a:t>cDNA</a:t>
            </a:r>
            <a:r>
              <a:rPr lang="en-US" sz="1600" b="1" dirty="0" smtClean="0">
                <a:solidFill>
                  <a:schemeClr val="accent6"/>
                </a:solidFill>
              </a:rPr>
              <a:t> ) </a:t>
            </a:r>
          </a:p>
          <a:p>
            <a:pPr>
              <a:lnSpc>
                <a:spcPct val="150000"/>
              </a:lnSpc>
              <a:tabLst>
                <a:tab pos="273050" algn="l"/>
              </a:tabLst>
            </a:pPr>
            <a:r>
              <a:rPr lang="en-US" sz="1600" b="1" dirty="0" smtClean="0">
                <a:solidFill>
                  <a:schemeClr val="accent6"/>
                </a:solidFill>
              </a:rPr>
              <a:t>	high density  100s to 1000s of 1000s (example: short </a:t>
            </a:r>
            <a:r>
              <a:rPr lang="en-US" sz="1600" b="1" dirty="0" err="1" smtClean="0">
                <a:solidFill>
                  <a:schemeClr val="accent6"/>
                </a:solidFill>
              </a:rPr>
              <a:t>oligonucloetide</a:t>
            </a:r>
            <a:r>
              <a:rPr lang="en-US" sz="1600" b="1" dirty="0" smtClean="0">
                <a:solidFill>
                  <a:schemeClr val="accent6"/>
                </a:solidFill>
              </a:rPr>
              <a:t>) </a:t>
            </a:r>
          </a:p>
        </p:txBody>
      </p:sp>
      <p:grpSp>
        <p:nvGrpSpPr>
          <p:cNvPr id="3" name="群組 2"/>
          <p:cNvGrpSpPr>
            <a:grpSpLocks noChangeAspect="1"/>
          </p:cNvGrpSpPr>
          <p:nvPr/>
        </p:nvGrpSpPr>
        <p:grpSpPr>
          <a:xfrm>
            <a:off x="1000100" y="2428867"/>
            <a:ext cx="7106166" cy="2536821"/>
            <a:chOff x="2500298" y="4000504"/>
            <a:chExt cx="5214974" cy="1861687"/>
          </a:xfrm>
        </p:grpSpPr>
        <p:pic>
          <p:nvPicPr>
            <p:cNvPr id="4" name="Picture 11" descr="nylon"/>
            <p:cNvPicPr>
              <a:picLocks noChangeAspect="1" noChangeArrowheads="1"/>
            </p:cNvPicPr>
            <p:nvPr/>
          </p:nvPicPr>
          <p:blipFill>
            <a:blip r:embed="rId3"/>
            <a:srcRect/>
            <a:stretch>
              <a:fillRect/>
            </a:stretch>
          </p:blipFill>
          <p:spPr bwMode="auto">
            <a:xfrm>
              <a:off x="2500298" y="4000504"/>
              <a:ext cx="1882502" cy="1440000"/>
            </a:xfrm>
            <a:prstGeom prst="rect">
              <a:avLst/>
            </a:prstGeom>
            <a:noFill/>
            <a:ln w="19050">
              <a:solidFill>
                <a:srgbClr val="000000"/>
              </a:solidFill>
              <a:miter lim="800000"/>
              <a:headEnd/>
              <a:tailEnd/>
            </a:ln>
          </p:spPr>
        </p:pic>
        <p:sp>
          <p:nvSpPr>
            <p:cNvPr id="5" name="矩形 4"/>
            <p:cNvSpPr/>
            <p:nvPr/>
          </p:nvSpPr>
          <p:spPr>
            <a:xfrm>
              <a:off x="2512863" y="5438691"/>
              <a:ext cx="1857372" cy="304920"/>
            </a:xfrm>
            <a:prstGeom prst="rect">
              <a:avLst/>
            </a:prstGeom>
          </p:spPr>
          <p:txBody>
            <a:bodyPr wrap="square">
              <a:spAutoFit/>
            </a:bodyPr>
            <a:lstStyle/>
            <a:p>
              <a:pPr marL="342900" lvl="0" indent="-342900" algn="ctr">
                <a:buClr>
                  <a:schemeClr val="accent2"/>
                </a:buClr>
                <a:defRPr/>
              </a:pPr>
              <a:r>
                <a:rPr lang="en-GB" altLang="zh-TW" sz="1050" b="1" dirty="0" smtClean="0">
                  <a:solidFill>
                    <a:srgbClr val="0070C0"/>
                  </a:solidFill>
                  <a:ea typeface="新細明體" pitchFamily="18" charset="-120"/>
                </a:rPr>
                <a:t>Isotope</a:t>
              </a:r>
            </a:p>
            <a:p>
              <a:pPr marL="342900" lvl="0" indent="-342900" algn="ctr">
                <a:buClr>
                  <a:schemeClr val="accent2"/>
                </a:buClr>
                <a:defRPr/>
              </a:pPr>
              <a:r>
                <a:rPr lang="en-GB" altLang="zh-TW" sz="1050" b="1" dirty="0" smtClean="0">
                  <a:solidFill>
                    <a:srgbClr val="0070C0"/>
                  </a:solidFill>
                  <a:ea typeface="新細明體" pitchFamily="18" charset="-120"/>
                </a:rPr>
                <a:t>Nylon – </a:t>
              </a:r>
              <a:r>
                <a:rPr lang="en-GB" altLang="zh-TW" sz="1050" b="1" dirty="0" err="1" smtClean="0">
                  <a:solidFill>
                    <a:srgbClr val="0070C0"/>
                  </a:solidFill>
                  <a:ea typeface="新細明體" pitchFamily="18" charset="-120"/>
                </a:rPr>
                <a:t>cDNA</a:t>
              </a:r>
              <a:r>
                <a:rPr lang="en-GB" altLang="zh-TW" sz="1050" b="1" dirty="0" smtClean="0">
                  <a:solidFill>
                    <a:srgbClr val="0070C0"/>
                  </a:solidFill>
                  <a:ea typeface="新細明體" pitchFamily="18" charset="-120"/>
                </a:rPr>
                <a:t> (300-900 </a:t>
              </a:r>
              <a:r>
                <a:rPr lang="en-GB" altLang="zh-TW" sz="1050" b="1" dirty="0" err="1" smtClean="0">
                  <a:solidFill>
                    <a:srgbClr val="0070C0"/>
                  </a:solidFill>
                  <a:ea typeface="新細明體" pitchFamily="18" charset="-120"/>
                </a:rPr>
                <a:t>nt</a:t>
              </a:r>
              <a:r>
                <a:rPr lang="en-GB" altLang="zh-TW" sz="1050" b="1" dirty="0" smtClean="0">
                  <a:solidFill>
                    <a:srgbClr val="0070C0"/>
                  </a:solidFill>
                  <a:ea typeface="新細明體" pitchFamily="18" charset="-120"/>
                </a:rPr>
                <a:t>)</a:t>
              </a:r>
            </a:p>
          </p:txBody>
        </p:sp>
        <p:pic>
          <p:nvPicPr>
            <p:cNvPr id="6" name="Picture 6" descr="20Kfig"/>
            <p:cNvPicPr>
              <a:picLocks noChangeAspect="1" noChangeArrowheads="1"/>
            </p:cNvPicPr>
            <p:nvPr/>
          </p:nvPicPr>
          <p:blipFill>
            <a:blip r:embed="rId4"/>
            <a:srcRect l="2415" t="19325" r="60030" b="26459"/>
            <a:stretch>
              <a:fillRect/>
            </a:stretch>
          </p:blipFill>
          <p:spPr bwMode="auto">
            <a:xfrm>
              <a:off x="4542650" y="4000504"/>
              <a:ext cx="1435421" cy="1440000"/>
            </a:xfrm>
            <a:prstGeom prst="rect">
              <a:avLst/>
            </a:prstGeom>
            <a:noFill/>
            <a:ln w="28575">
              <a:solidFill>
                <a:schemeClr val="tx1"/>
              </a:solidFill>
            </a:ln>
          </p:spPr>
        </p:pic>
        <p:sp>
          <p:nvSpPr>
            <p:cNvPr id="7" name="矩形 6"/>
            <p:cNvSpPr/>
            <p:nvPr/>
          </p:nvSpPr>
          <p:spPr>
            <a:xfrm>
              <a:off x="4438823" y="5438691"/>
              <a:ext cx="1643074" cy="423500"/>
            </a:xfrm>
            <a:prstGeom prst="rect">
              <a:avLst/>
            </a:prstGeom>
          </p:spPr>
          <p:txBody>
            <a:bodyPr wrap="square">
              <a:spAutoFit/>
            </a:bodyPr>
            <a:lstStyle/>
            <a:p>
              <a:pPr marL="342900" lvl="0" indent="-342900" algn="ctr">
                <a:buClr>
                  <a:srgbClr val="C0504D"/>
                </a:buClr>
                <a:defRPr/>
              </a:pPr>
              <a:r>
                <a:rPr lang="en-GB" altLang="zh-TW" sz="1050" b="1" dirty="0" smtClean="0">
                  <a:solidFill>
                    <a:srgbClr val="0070C0"/>
                  </a:solidFill>
                  <a:ea typeface="新細明體" pitchFamily="18" charset="-120"/>
                </a:rPr>
                <a:t>Two-colour</a:t>
              </a:r>
            </a:p>
            <a:p>
              <a:pPr marL="342900" lvl="0" indent="-342900" algn="ctr">
                <a:buClr>
                  <a:srgbClr val="C0504D"/>
                </a:buClr>
                <a:defRPr/>
              </a:pPr>
              <a:r>
                <a:rPr lang="en-GB" altLang="zh-TW" sz="1050" b="1" dirty="0" err="1" smtClean="0">
                  <a:solidFill>
                    <a:srgbClr val="0070C0"/>
                  </a:solidFill>
                  <a:ea typeface="新細明體" pitchFamily="18" charset="-120"/>
                </a:rPr>
                <a:t>cDNA</a:t>
              </a:r>
              <a:r>
                <a:rPr lang="en-GB" altLang="zh-TW" sz="1050" b="1" dirty="0" smtClean="0">
                  <a:solidFill>
                    <a:srgbClr val="0070C0"/>
                  </a:solidFill>
                  <a:ea typeface="新細明體" pitchFamily="18" charset="-120"/>
                </a:rPr>
                <a:t> or </a:t>
              </a:r>
              <a:r>
                <a:rPr lang="en-GB" altLang="zh-TW" sz="1050" b="1" dirty="0" err="1" smtClean="0">
                  <a:solidFill>
                    <a:srgbClr val="0070C0"/>
                  </a:solidFill>
                  <a:ea typeface="新細明體" pitchFamily="18" charset="-120"/>
                </a:rPr>
                <a:t>Oligo</a:t>
              </a:r>
              <a:r>
                <a:rPr lang="en-GB" altLang="zh-TW" sz="1050" b="1" dirty="0" smtClean="0">
                  <a:solidFill>
                    <a:srgbClr val="0070C0"/>
                  </a:solidFill>
                  <a:ea typeface="新細明體" pitchFamily="18" charset="-120"/>
                </a:rPr>
                <a:t> (80 </a:t>
              </a:r>
              <a:r>
                <a:rPr lang="en-GB" altLang="zh-TW" sz="1050" b="1" dirty="0" err="1" smtClean="0">
                  <a:solidFill>
                    <a:srgbClr val="0070C0"/>
                  </a:solidFill>
                  <a:ea typeface="新細明體" pitchFamily="18" charset="-120"/>
                </a:rPr>
                <a:t>nt</a:t>
              </a:r>
              <a:r>
                <a:rPr lang="en-GB" altLang="zh-TW" sz="1050" b="1" dirty="0" smtClean="0">
                  <a:solidFill>
                    <a:srgbClr val="0070C0"/>
                  </a:solidFill>
                  <a:ea typeface="新細明體" pitchFamily="18" charset="-120"/>
                </a:rPr>
                <a:t>)</a:t>
              </a:r>
            </a:p>
            <a:p>
              <a:pPr marL="342900" lvl="0" indent="-342900" algn="ctr">
                <a:buClr>
                  <a:srgbClr val="C0504D"/>
                </a:buClr>
                <a:defRPr/>
              </a:pPr>
              <a:r>
                <a:rPr lang="en-GB" altLang="zh-TW" sz="1050" b="1" dirty="0" smtClean="0">
                  <a:solidFill>
                    <a:srgbClr val="0070C0"/>
                  </a:solidFill>
                  <a:ea typeface="新細明體" pitchFamily="18" charset="-120"/>
                </a:rPr>
                <a:t>500 – 11,000 elements</a:t>
              </a:r>
            </a:p>
          </p:txBody>
        </p:sp>
        <p:pic>
          <p:nvPicPr>
            <p:cNvPr id="8" name="Picture 5" descr="msim"/>
            <p:cNvPicPr>
              <a:picLocks noChangeAspect="1" noChangeArrowheads="1"/>
            </p:cNvPicPr>
            <p:nvPr/>
          </p:nvPicPr>
          <p:blipFill>
            <a:blip r:embed="rId5"/>
            <a:srcRect/>
            <a:stretch>
              <a:fillRect/>
            </a:stretch>
          </p:blipFill>
          <p:spPr bwMode="auto">
            <a:xfrm>
              <a:off x="6137919" y="4000504"/>
              <a:ext cx="1577353" cy="1440000"/>
            </a:xfrm>
            <a:prstGeom prst="rect">
              <a:avLst/>
            </a:prstGeom>
            <a:noFill/>
            <a:ln w="28575">
              <a:solidFill>
                <a:schemeClr val="tx1"/>
              </a:solidFill>
            </a:ln>
          </p:spPr>
        </p:pic>
        <p:sp>
          <p:nvSpPr>
            <p:cNvPr id="9" name="矩形 8"/>
            <p:cNvSpPr/>
            <p:nvPr/>
          </p:nvSpPr>
          <p:spPr>
            <a:xfrm>
              <a:off x="6140777" y="5438691"/>
              <a:ext cx="1571636" cy="423500"/>
            </a:xfrm>
            <a:prstGeom prst="rect">
              <a:avLst/>
            </a:prstGeom>
          </p:spPr>
          <p:txBody>
            <a:bodyPr wrap="square">
              <a:spAutoFit/>
            </a:bodyPr>
            <a:lstStyle/>
            <a:p>
              <a:pPr marL="342900" lvl="0" indent="-342900" algn="ctr">
                <a:buClr>
                  <a:srgbClr val="C0504D"/>
                </a:buClr>
                <a:defRPr/>
              </a:pPr>
              <a:r>
                <a:rPr lang="en-GB" altLang="zh-TW" sz="1050" b="1" dirty="0" err="1" smtClean="0">
                  <a:solidFill>
                    <a:srgbClr val="0070C0"/>
                  </a:solidFill>
                  <a:ea typeface="新細明體" pitchFamily="18" charset="-120"/>
                </a:rPr>
                <a:t>Affymetrix</a:t>
              </a:r>
              <a:endParaRPr lang="en-GB" altLang="zh-TW" sz="1050" b="1" dirty="0" smtClean="0">
                <a:solidFill>
                  <a:srgbClr val="0070C0"/>
                </a:solidFill>
                <a:ea typeface="新細明體" pitchFamily="18" charset="-120"/>
              </a:endParaRPr>
            </a:p>
            <a:p>
              <a:pPr marL="342900" lvl="0" indent="-342900" algn="ctr">
                <a:buClr>
                  <a:srgbClr val="C0504D"/>
                </a:buClr>
                <a:defRPr/>
              </a:pPr>
              <a:r>
                <a:rPr lang="en-GB" altLang="zh-TW" sz="1050" b="1" dirty="0" smtClean="0">
                  <a:solidFill>
                    <a:srgbClr val="0070C0"/>
                  </a:solidFill>
                  <a:ea typeface="新細明體" pitchFamily="18" charset="-120"/>
                </a:rPr>
                <a:t>Silicone – </a:t>
              </a:r>
              <a:r>
                <a:rPr lang="en-GB" altLang="zh-TW" sz="1050" b="1" dirty="0" err="1" smtClean="0">
                  <a:solidFill>
                    <a:srgbClr val="0070C0"/>
                  </a:solidFill>
                  <a:ea typeface="新細明體" pitchFamily="18" charset="-120"/>
                </a:rPr>
                <a:t>oligo</a:t>
              </a:r>
              <a:r>
                <a:rPr lang="en-GB" altLang="zh-TW" sz="1050" b="1" dirty="0" smtClean="0">
                  <a:solidFill>
                    <a:srgbClr val="0070C0"/>
                  </a:solidFill>
                  <a:ea typeface="新細明體" pitchFamily="18" charset="-120"/>
                </a:rPr>
                <a:t> (20 </a:t>
              </a:r>
              <a:r>
                <a:rPr lang="en-GB" altLang="zh-TW" sz="1050" b="1" dirty="0" err="1" smtClean="0">
                  <a:solidFill>
                    <a:srgbClr val="0070C0"/>
                  </a:solidFill>
                  <a:ea typeface="新細明體" pitchFamily="18" charset="-120"/>
                </a:rPr>
                <a:t>nt</a:t>
              </a:r>
              <a:r>
                <a:rPr lang="en-GB" altLang="zh-TW" sz="1050" b="1" dirty="0" smtClean="0">
                  <a:solidFill>
                    <a:srgbClr val="0070C0"/>
                  </a:solidFill>
                  <a:ea typeface="新細明體" pitchFamily="18" charset="-120"/>
                </a:rPr>
                <a:t>)</a:t>
              </a:r>
            </a:p>
            <a:p>
              <a:pPr marL="342900" lvl="0" indent="-342900" algn="ctr">
                <a:buClr>
                  <a:srgbClr val="C0504D"/>
                </a:buClr>
                <a:defRPr/>
              </a:pPr>
              <a:r>
                <a:rPr lang="en-GB" altLang="zh-TW" sz="1050" b="1" dirty="0" smtClean="0">
                  <a:solidFill>
                    <a:srgbClr val="0070C0"/>
                  </a:solidFill>
                  <a:ea typeface="新細明體" pitchFamily="18" charset="-120"/>
                </a:rPr>
                <a:t>22 ,000 elements</a:t>
              </a:r>
            </a:p>
          </p:txBody>
        </p:sp>
      </p:gr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3"/>
          <p:cNvGrpSpPr>
            <a:grpSpLocks/>
          </p:cNvGrpSpPr>
          <p:nvPr/>
        </p:nvGrpSpPr>
        <p:grpSpPr bwMode="auto">
          <a:xfrm>
            <a:off x="495325" y="2640013"/>
            <a:ext cx="8029575" cy="1090612"/>
            <a:chOff x="168" y="1663"/>
            <a:chExt cx="5058" cy="687"/>
          </a:xfrm>
        </p:grpSpPr>
        <p:pic>
          <p:nvPicPr>
            <p:cNvPr id="27671" name="Picture 4" descr="palm2"/>
            <p:cNvPicPr>
              <a:picLocks noChangeAspect="1" noChangeArrowheads="1"/>
            </p:cNvPicPr>
            <p:nvPr/>
          </p:nvPicPr>
          <p:blipFill>
            <a:blip r:embed="rId3" cstate="print"/>
            <a:srcRect/>
            <a:stretch>
              <a:fillRect/>
            </a:stretch>
          </p:blipFill>
          <p:spPr bwMode="auto">
            <a:xfrm>
              <a:off x="4006" y="1663"/>
              <a:ext cx="1220" cy="654"/>
            </a:xfrm>
            <a:prstGeom prst="rect">
              <a:avLst/>
            </a:prstGeom>
            <a:noFill/>
            <a:ln w="9525">
              <a:noFill/>
              <a:miter lim="800000"/>
              <a:headEnd/>
              <a:tailEnd/>
            </a:ln>
          </p:spPr>
        </p:pic>
        <p:pic>
          <p:nvPicPr>
            <p:cNvPr id="27672" name="Picture 5" descr="affy 1"/>
            <p:cNvPicPr>
              <a:picLocks noChangeAspect="1" noChangeArrowheads="1"/>
            </p:cNvPicPr>
            <p:nvPr/>
          </p:nvPicPr>
          <p:blipFill>
            <a:blip r:embed="rId4"/>
            <a:srcRect/>
            <a:stretch>
              <a:fillRect/>
            </a:stretch>
          </p:blipFill>
          <p:spPr bwMode="auto">
            <a:xfrm>
              <a:off x="2227" y="1679"/>
              <a:ext cx="1253" cy="671"/>
            </a:xfrm>
            <a:prstGeom prst="rect">
              <a:avLst/>
            </a:prstGeom>
            <a:noFill/>
            <a:ln w="9525">
              <a:noFill/>
              <a:miter lim="800000"/>
              <a:headEnd/>
              <a:tailEnd/>
            </a:ln>
          </p:spPr>
        </p:pic>
        <p:pic>
          <p:nvPicPr>
            <p:cNvPr id="27673" name="Picture 6" descr="agil last"/>
            <p:cNvPicPr>
              <a:picLocks noChangeAspect="1" noChangeArrowheads="1"/>
            </p:cNvPicPr>
            <p:nvPr/>
          </p:nvPicPr>
          <p:blipFill>
            <a:blip r:embed="rId5"/>
            <a:srcRect/>
            <a:stretch>
              <a:fillRect/>
            </a:stretch>
          </p:blipFill>
          <p:spPr bwMode="auto">
            <a:xfrm>
              <a:off x="1413" y="1770"/>
              <a:ext cx="212" cy="166"/>
            </a:xfrm>
            <a:prstGeom prst="rect">
              <a:avLst/>
            </a:prstGeom>
            <a:noFill/>
            <a:ln w="9525">
              <a:solidFill>
                <a:schemeClr val="bg1"/>
              </a:solidFill>
              <a:miter lim="800000"/>
              <a:headEnd/>
              <a:tailEnd/>
            </a:ln>
          </p:spPr>
        </p:pic>
        <p:sp>
          <p:nvSpPr>
            <p:cNvPr id="27674" name="Rectangle 7"/>
            <p:cNvSpPr>
              <a:spLocks noChangeArrowheads="1"/>
            </p:cNvSpPr>
            <p:nvPr/>
          </p:nvSpPr>
          <p:spPr bwMode="auto">
            <a:xfrm>
              <a:off x="168" y="1738"/>
              <a:ext cx="671" cy="213"/>
            </a:xfrm>
            <a:prstGeom prst="rect">
              <a:avLst/>
            </a:prstGeom>
            <a:noFill/>
            <a:ln w="12700">
              <a:noFill/>
              <a:miter lim="800000"/>
              <a:headEnd type="none" w="sm" len="sm"/>
              <a:tailEnd type="none" w="sm" len="sm"/>
            </a:ln>
          </p:spPr>
          <p:txBody>
            <a:bodyPr wrap="none">
              <a:spAutoFit/>
            </a:bodyPr>
            <a:lstStyle/>
            <a:p>
              <a:pPr algn="l" rtl="0" eaLnBrk="0" hangingPunct="0"/>
              <a:r>
                <a:rPr lang="en-US" altLang="zh-TW" sz="1600" b="1" kern="1200">
                  <a:solidFill>
                    <a:srgbClr val="000066"/>
                  </a:solidFill>
                  <a:latin typeface="Arial Narrow" pitchFamily="34" charset="0"/>
                  <a:ea typeface="新細明體"/>
                  <a:cs typeface="+mn-cs"/>
                </a:rPr>
                <a:t>CGH (LOH)</a:t>
              </a:r>
            </a:p>
          </p:txBody>
        </p:sp>
      </p:grpSp>
      <p:grpSp>
        <p:nvGrpSpPr>
          <p:cNvPr id="3" name="Group 8"/>
          <p:cNvGrpSpPr>
            <a:grpSpLocks/>
          </p:cNvGrpSpPr>
          <p:nvPr/>
        </p:nvGrpSpPr>
        <p:grpSpPr bwMode="auto">
          <a:xfrm>
            <a:off x="495325" y="3273425"/>
            <a:ext cx="8027988" cy="1323975"/>
            <a:chOff x="168" y="2062"/>
            <a:chExt cx="5057" cy="834"/>
          </a:xfrm>
        </p:grpSpPr>
        <p:pic>
          <p:nvPicPr>
            <p:cNvPr id="27667" name="Picture 9" descr="palm3"/>
            <p:cNvPicPr>
              <a:picLocks noChangeAspect="1" noChangeArrowheads="1"/>
            </p:cNvPicPr>
            <p:nvPr/>
          </p:nvPicPr>
          <p:blipFill>
            <a:blip r:embed="rId6"/>
            <a:srcRect/>
            <a:stretch>
              <a:fillRect/>
            </a:stretch>
          </p:blipFill>
          <p:spPr bwMode="auto">
            <a:xfrm>
              <a:off x="4007" y="2261"/>
              <a:ext cx="1218" cy="527"/>
            </a:xfrm>
            <a:prstGeom prst="rect">
              <a:avLst/>
            </a:prstGeom>
            <a:noFill/>
            <a:ln w="9525">
              <a:noFill/>
              <a:miter lim="800000"/>
              <a:headEnd/>
              <a:tailEnd/>
            </a:ln>
          </p:spPr>
        </p:pic>
        <p:pic>
          <p:nvPicPr>
            <p:cNvPr id="27668" name="Picture 10" descr="affy 2"/>
            <p:cNvPicPr>
              <a:picLocks noChangeAspect="1" noChangeArrowheads="1"/>
            </p:cNvPicPr>
            <p:nvPr/>
          </p:nvPicPr>
          <p:blipFill>
            <a:blip r:embed="rId7"/>
            <a:srcRect/>
            <a:stretch>
              <a:fillRect/>
            </a:stretch>
          </p:blipFill>
          <p:spPr bwMode="auto">
            <a:xfrm>
              <a:off x="2227" y="2247"/>
              <a:ext cx="1253" cy="542"/>
            </a:xfrm>
            <a:prstGeom prst="rect">
              <a:avLst/>
            </a:prstGeom>
            <a:noFill/>
            <a:ln w="9525">
              <a:noFill/>
              <a:miter lim="800000"/>
              <a:headEnd/>
              <a:tailEnd/>
            </a:ln>
          </p:spPr>
        </p:pic>
        <p:pic>
          <p:nvPicPr>
            <p:cNvPr id="27669" name="Picture 11" descr="agil 2"/>
            <p:cNvPicPr>
              <a:picLocks noChangeAspect="1" noChangeArrowheads="1"/>
            </p:cNvPicPr>
            <p:nvPr/>
          </p:nvPicPr>
          <p:blipFill>
            <a:blip r:embed="rId8"/>
            <a:srcRect/>
            <a:stretch>
              <a:fillRect/>
            </a:stretch>
          </p:blipFill>
          <p:spPr bwMode="auto">
            <a:xfrm>
              <a:off x="1414" y="2334"/>
              <a:ext cx="209" cy="154"/>
            </a:xfrm>
            <a:prstGeom prst="rect">
              <a:avLst/>
            </a:prstGeom>
            <a:noFill/>
            <a:ln w="9525">
              <a:solidFill>
                <a:schemeClr val="bg1"/>
              </a:solidFill>
              <a:miter lim="800000"/>
              <a:headEnd/>
              <a:tailEnd/>
            </a:ln>
          </p:spPr>
        </p:pic>
        <p:sp>
          <p:nvSpPr>
            <p:cNvPr id="27670" name="Rectangle 12"/>
            <p:cNvSpPr>
              <a:spLocks noChangeArrowheads="1"/>
            </p:cNvSpPr>
            <p:nvPr/>
          </p:nvSpPr>
          <p:spPr bwMode="auto">
            <a:xfrm>
              <a:off x="168" y="2062"/>
              <a:ext cx="732" cy="834"/>
            </a:xfrm>
            <a:prstGeom prst="rect">
              <a:avLst/>
            </a:prstGeom>
            <a:noFill/>
            <a:ln w="12700">
              <a:noFill/>
              <a:miter lim="800000"/>
              <a:headEnd type="none" w="sm" len="sm"/>
              <a:tailEnd type="none" w="sm" len="sm"/>
            </a:ln>
          </p:spPr>
          <p:txBody>
            <a:bodyPr wrap="none">
              <a:spAutoFit/>
            </a:bodyPr>
            <a:lstStyle/>
            <a:p>
              <a:pPr algn="l" rtl="0" eaLnBrk="0" hangingPunct="0"/>
              <a:r>
                <a:rPr lang="en-US" altLang="zh-TW" sz="1600" b="1" kern="1200">
                  <a:solidFill>
                    <a:srgbClr val="000066"/>
                  </a:solidFill>
                  <a:latin typeface="Arial Narrow" pitchFamily="34" charset="0"/>
                  <a:ea typeface="新細明體"/>
                  <a:cs typeface="+mn-cs"/>
                </a:rPr>
                <a:t>ChIP,</a:t>
              </a:r>
            </a:p>
            <a:p>
              <a:pPr algn="l" rtl="0" eaLnBrk="0" hangingPunct="0"/>
              <a:r>
                <a:rPr lang="en-US" altLang="zh-TW" sz="1600" b="1" kern="1200">
                  <a:solidFill>
                    <a:srgbClr val="000066"/>
                  </a:solidFill>
                  <a:latin typeface="Arial Narrow" pitchFamily="34" charset="0"/>
                  <a:ea typeface="新細明體"/>
                  <a:cs typeface="+mn-cs"/>
                </a:rPr>
                <a:t>CGR,</a:t>
              </a:r>
            </a:p>
            <a:p>
              <a:pPr algn="l" rtl="0" eaLnBrk="0" hangingPunct="0"/>
              <a:r>
                <a:rPr lang="en-US" altLang="zh-TW" sz="1600" b="1" kern="1200">
                  <a:solidFill>
                    <a:srgbClr val="000066"/>
                  </a:solidFill>
                  <a:latin typeface="Arial Narrow" pitchFamily="34" charset="0"/>
                  <a:ea typeface="新細明體"/>
                  <a:cs typeface="+mn-cs"/>
                </a:rPr>
                <a:t>Exp Tiling,</a:t>
              </a:r>
            </a:p>
            <a:p>
              <a:pPr algn="l" rtl="0" eaLnBrk="0" hangingPunct="0"/>
              <a:r>
                <a:rPr lang="en-US" altLang="zh-TW" sz="1600" b="1" kern="1200">
                  <a:solidFill>
                    <a:srgbClr val="000066"/>
                  </a:solidFill>
                  <a:latin typeface="Arial Narrow" pitchFamily="34" charset="0"/>
                  <a:ea typeface="新細明體"/>
                  <a:cs typeface="+mn-cs"/>
                </a:rPr>
                <a:t>Methylation,</a:t>
              </a:r>
            </a:p>
            <a:p>
              <a:pPr algn="l" rtl="0" eaLnBrk="0" hangingPunct="0"/>
              <a:r>
                <a:rPr lang="en-US" altLang="zh-TW" sz="1600" b="1" kern="1200">
                  <a:solidFill>
                    <a:srgbClr val="000066"/>
                  </a:solidFill>
                  <a:latin typeface="Arial Narrow" pitchFamily="34" charset="0"/>
                  <a:ea typeface="新細明體"/>
                  <a:cs typeface="+mn-cs"/>
                </a:rPr>
                <a:t>…</a:t>
              </a:r>
            </a:p>
          </p:txBody>
        </p:sp>
      </p:grpSp>
      <p:grpSp>
        <p:nvGrpSpPr>
          <p:cNvPr id="4" name="Group 13"/>
          <p:cNvGrpSpPr>
            <a:grpSpLocks/>
          </p:cNvGrpSpPr>
          <p:nvPr/>
        </p:nvGrpSpPr>
        <p:grpSpPr bwMode="auto">
          <a:xfrm>
            <a:off x="3763988" y="1204913"/>
            <a:ext cx="1989137" cy="4518025"/>
            <a:chOff x="2227" y="759"/>
            <a:chExt cx="1253" cy="2846"/>
          </a:xfrm>
        </p:grpSpPr>
        <p:sp>
          <p:nvSpPr>
            <p:cNvPr id="27664" name="Rectangle 14"/>
            <p:cNvSpPr>
              <a:spLocks noChangeArrowheads="1"/>
            </p:cNvSpPr>
            <p:nvPr/>
          </p:nvSpPr>
          <p:spPr bwMode="auto">
            <a:xfrm>
              <a:off x="2395" y="759"/>
              <a:ext cx="715" cy="252"/>
            </a:xfrm>
            <a:prstGeom prst="rect">
              <a:avLst/>
            </a:prstGeom>
            <a:noFill/>
            <a:ln w="12700">
              <a:noFill/>
              <a:miter lim="800000"/>
              <a:headEnd type="none" w="sm" len="sm"/>
              <a:tailEnd type="none" w="sm" len="sm"/>
            </a:ln>
          </p:spPr>
          <p:txBody>
            <a:bodyPr wrap="none">
              <a:spAutoFit/>
            </a:bodyPr>
            <a:lstStyle/>
            <a:p>
              <a:pPr algn="l" rtl="0" eaLnBrk="0" hangingPunct="0"/>
              <a:r>
                <a:rPr lang="en-US" altLang="zh-TW" sz="2000" b="1" kern="1200">
                  <a:solidFill>
                    <a:srgbClr val="800080"/>
                  </a:solidFill>
                  <a:latin typeface="Arial Narrow" pitchFamily="34" charset="0"/>
                  <a:ea typeface="新細明體"/>
                  <a:cs typeface="+mn-cs"/>
                </a:rPr>
                <a:t>  </a:t>
              </a:r>
              <a:r>
                <a:rPr lang="en-US" altLang="zh-TW" sz="1400" b="1" kern="1200">
                  <a:solidFill>
                    <a:srgbClr val="800080"/>
                  </a:solidFill>
                  <a:latin typeface="Arial Narrow" pitchFamily="34" charset="0"/>
                  <a:ea typeface="新細明體"/>
                  <a:cs typeface="+mn-cs"/>
                </a:rPr>
                <a:t>Customized</a:t>
              </a:r>
            </a:p>
          </p:txBody>
        </p:sp>
        <p:pic>
          <p:nvPicPr>
            <p:cNvPr id="27665" name="Picture 15" descr="palm dark copy"/>
            <p:cNvPicPr>
              <a:picLocks noChangeAspect="1" noChangeArrowheads="1"/>
            </p:cNvPicPr>
            <p:nvPr/>
          </p:nvPicPr>
          <p:blipFill>
            <a:blip r:embed="rId9"/>
            <a:srcRect/>
            <a:stretch>
              <a:fillRect/>
            </a:stretch>
          </p:blipFill>
          <p:spPr bwMode="auto">
            <a:xfrm>
              <a:off x="2227" y="1004"/>
              <a:ext cx="1253" cy="746"/>
            </a:xfrm>
            <a:prstGeom prst="rect">
              <a:avLst/>
            </a:prstGeom>
            <a:noFill/>
            <a:ln w="9525">
              <a:noFill/>
              <a:miter lim="800000"/>
              <a:headEnd/>
              <a:tailEnd/>
            </a:ln>
          </p:spPr>
        </p:pic>
        <p:sp>
          <p:nvSpPr>
            <p:cNvPr id="27666" name="Rectangle 16"/>
            <p:cNvSpPr>
              <a:spLocks noChangeArrowheads="1"/>
            </p:cNvSpPr>
            <p:nvPr/>
          </p:nvSpPr>
          <p:spPr bwMode="auto">
            <a:xfrm>
              <a:off x="2308" y="2800"/>
              <a:ext cx="923" cy="805"/>
            </a:xfrm>
            <a:prstGeom prst="rect">
              <a:avLst/>
            </a:prstGeom>
            <a:noFill/>
            <a:ln w="12700">
              <a:noFill/>
              <a:miter lim="800000"/>
              <a:headEnd type="none" w="sm" len="sm"/>
              <a:tailEnd type="none" w="sm" len="sm"/>
            </a:ln>
          </p:spPr>
          <p:txBody>
            <a:bodyPr wrap="none">
              <a:spAutoFit/>
            </a:bodyPr>
            <a:lstStyle/>
            <a:p>
              <a:pPr algn="l" rtl="0" eaLnBrk="0" hangingPunct="0">
                <a:buFont typeface="Wingdings" pitchFamily="2" charset="2"/>
                <a:buNone/>
              </a:pPr>
              <a:r>
                <a:rPr lang="en-US" altLang="zh-TW" sz="1400" b="1" kern="1200">
                  <a:solidFill>
                    <a:srgbClr val="800080"/>
                  </a:solidFill>
                  <a:latin typeface="Arial Narrow" pitchFamily="34" charset="0"/>
                  <a:ea typeface="新細明體"/>
                  <a:cs typeface="+mn-cs"/>
                </a:rPr>
                <a:t>High density</a:t>
              </a:r>
            </a:p>
            <a:p>
              <a:pPr algn="l" rtl="0" eaLnBrk="0" hangingPunct="0">
                <a:buFont typeface="Wingdings" pitchFamily="2" charset="2"/>
                <a:buChar char="§"/>
              </a:pPr>
              <a:r>
                <a:rPr lang="en-US" altLang="zh-TW" sz="1400" b="1" kern="1200">
                  <a:solidFill>
                    <a:srgbClr val="800080"/>
                  </a:solidFill>
                  <a:latin typeface="Arial Narrow" pitchFamily="34" charset="0"/>
                  <a:ea typeface="新細明體"/>
                  <a:cs typeface="+mn-cs"/>
                </a:rPr>
                <a:t> high content</a:t>
              </a:r>
            </a:p>
            <a:p>
              <a:pPr algn="l" rtl="0" eaLnBrk="0" hangingPunct="0">
                <a:buFont typeface="Wingdings" pitchFamily="2" charset="2"/>
                <a:buChar char="§"/>
              </a:pPr>
              <a:endParaRPr lang="en-US" altLang="zh-TW" sz="700" b="1" kern="1200">
                <a:solidFill>
                  <a:srgbClr val="800080"/>
                </a:solidFill>
                <a:latin typeface="Arial Narrow" pitchFamily="34" charset="0"/>
                <a:ea typeface="新細明體"/>
                <a:cs typeface="+mn-cs"/>
              </a:endParaRPr>
            </a:p>
            <a:p>
              <a:pPr algn="l" rtl="0" eaLnBrk="0" hangingPunct="0">
                <a:buFont typeface="Wingdings" pitchFamily="2" charset="2"/>
                <a:buNone/>
              </a:pPr>
              <a:r>
                <a:rPr lang="en-US" altLang="zh-TW" sz="1400" b="1" kern="1200">
                  <a:solidFill>
                    <a:srgbClr val="800080"/>
                  </a:solidFill>
                  <a:latin typeface="Arial Narrow" pitchFamily="34" charset="0"/>
                  <a:ea typeface="新細明體"/>
                  <a:cs typeface="+mn-cs"/>
                </a:rPr>
                <a:t>Short probes</a:t>
              </a:r>
            </a:p>
            <a:p>
              <a:pPr algn="l" rtl="0" eaLnBrk="0" hangingPunct="0">
                <a:buFont typeface="Wingdings" pitchFamily="2" charset="2"/>
                <a:buChar char="§"/>
              </a:pPr>
              <a:r>
                <a:rPr lang="en-US" altLang="zh-TW" sz="1400" b="1" kern="1200">
                  <a:solidFill>
                    <a:srgbClr val="800080"/>
                  </a:solidFill>
                  <a:latin typeface="Arial Narrow" pitchFamily="34" charset="0"/>
                  <a:ea typeface="新細明體"/>
                  <a:cs typeface="+mn-cs"/>
                </a:rPr>
                <a:t> limited contrast</a:t>
              </a:r>
            </a:p>
            <a:p>
              <a:pPr algn="l" rtl="0" eaLnBrk="0" hangingPunct="0">
                <a:buFont typeface="Wingdings" pitchFamily="2" charset="2"/>
                <a:buChar char="§"/>
              </a:pPr>
              <a:r>
                <a:rPr lang="en-US" altLang="zh-TW" sz="1400" b="1" kern="1200">
                  <a:solidFill>
                    <a:srgbClr val="800080"/>
                  </a:solidFill>
                  <a:latin typeface="Arial Narrow" pitchFamily="34" charset="0"/>
                  <a:ea typeface="新細明體"/>
                  <a:cs typeface="+mn-cs"/>
                </a:rPr>
                <a:t> limited channels</a:t>
              </a:r>
            </a:p>
          </p:txBody>
        </p:sp>
      </p:grpSp>
      <p:grpSp>
        <p:nvGrpSpPr>
          <p:cNvPr id="5" name="Group 17"/>
          <p:cNvGrpSpPr>
            <a:grpSpLocks/>
          </p:cNvGrpSpPr>
          <p:nvPr/>
        </p:nvGrpSpPr>
        <p:grpSpPr bwMode="auto">
          <a:xfrm>
            <a:off x="495325" y="1281113"/>
            <a:ext cx="2741613" cy="3687762"/>
            <a:chOff x="168" y="807"/>
            <a:chExt cx="1727" cy="2323"/>
          </a:xfrm>
        </p:grpSpPr>
        <p:grpSp>
          <p:nvGrpSpPr>
            <p:cNvPr id="6" name="Group 18"/>
            <p:cNvGrpSpPr>
              <a:grpSpLocks/>
            </p:cNvGrpSpPr>
            <p:nvPr/>
          </p:nvGrpSpPr>
          <p:grpSpPr bwMode="auto">
            <a:xfrm>
              <a:off x="1082" y="807"/>
              <a:ext cx="813" cy="2323"/>
              <a:chOff x="1082" y="807"/>
              <a:chExt cx="813" cy="2323"/>
            </a:xfrm>
          </p:grpSpPr>
          <p:pic>
            <p:nvPicPr>
              <p:cNvPr id="27661" name="Picture 19" descr="palmr4"/>
              <p:cNvPicPr>
                <a:picLocks noChangeAspect="1" noChangeArrowheads="1"/>
              </p:cNvPicPr>
              <p:nvPr/>
            </p:nvPicPr>
            <p:blipFill>
              <a:blip r:embed="rId10"/>
              <a:srcRect/>
              <a:stretch>
                <a:fillRect/>
              </a:stretch>
            </p:blipFill>
            <p:spPr bwMode="auto">
              <a:xfrm>
                <a:off x="1416" y="1232"/>
                <a:ext cx="205" cy="181"/>
              </a:xfrm>
              <a:prstGeom prst="rect">
                <a:avLst/>
              </a:prstGeom>
              <a:noFill/>
              <a:ln w="9525">
                <a:solidFill>
                  <a:schemeClr val="bg1"/>
                </a:solidFill>
                <a:miter lim="800000"/>
                <a:headEnd/>
                <a:tailEnd/>
              </a:ln>
            </p:spPr>
          </p:pic>
          <p:sp>
            <p:nvSpPr>
              <p:cNvPr id="27662" name="Text Box 20"/>
              <p:cNvSpPr txBox="1">
                <a:spLocks noChangeArrowheads="1"/>
              </p:cNvSpPr>
              <p:nvPr/>
            </p:nvSpPr>
            <p:spPr bwMode="auto">
              <a:xfrm>
                <a:off x="1190" y="807"/>
                <a:ext cx="705" cy="194"/>
              </a:xfrm>
              <a:prstGeom prst="rect">
                <a:avLst/>
              </a:prstGeom>
              <a:noFill/>
              <a:ln w="12700">
                <a:noFill/>
                <a:miter lim="800000"/>
                <a:headEnd type="none" w="sm" len="sm"/>
                <a:tailEnd type="none" w="sm" len="sm"/>
              </a:ln>
            </p:spPr>
            <p:txBody>
              <a:bodyPr wrap="none">
                <a:spAutoFit/>
              </a:bodyPr>
              <a:lstStyle/>
              <a:p>
                <a:pPr algn="l" rtl="0" eaLnBrk="0" hangingPunct="0"/>
                <a:r>
                  <a:rPr lang="en-US" altLang="zh-TW" sz="1400" b="1" kern="1200">
                    <a:solidFill>
                      <a:srgbClr val="000066"/>
                    </a:solidFill>
                    <a:latin typeface="Arial Narrow" pitchFamily="34" charset="0"/>
                    <a:ea typeface="新細明體"/>
                    <a:cs typeface="+mn-cs"/>
                  </a:rPr>
                  <a:t>Northern blot</a:t>
                </a:r>
              </a:p>
            </p:txBody>
          </p:sp>
          <p:sp>
            <p:nvSpPr>
              <p:cNvPr id="27663" name="Rectangle 21"/>
              <p:cNvSpPr>
                <a:spLocks noChangeArrowheads="1"/>
              </p:cNvSpPr>
              <p:nvPr/>
            </p:nvSpPr>
            <p:spPr bwMode="auto">
              <a:xfrm>
                <a:off x="1082" y="2800"/>
                <a:ext cx="710" cy="330"/>
              </a:xfrm>
              <a:prstGeom prst="rect">
                <a:avLst/>
              </a:prstGeom>
              <a:noFill/>
              <a:ln w="12700">
                <a:noFill/>
                <a:miter lim="800000"/>
                <a:headEnd type="none" w="sm" len="sm"/>
                <a:tailEnd type="none" w="sm" len="sm"/>
              </a:ln>
            </p:spPr>
            <p:txBody>
              <a:bodyPr wrap="none">
                <a:spAutoFit/>
              </a:bodyPr>
              <a:lstStyle/>
              <a:p>
                <a:pPr algn="l" rtl="0" eaLnBrk="0" hangingPunct="0"/>
                <a:r>
                  <a:rPr lang="en-US" altLang="zh-TW" sz="1400" b="1" kern="1200">
                    <a:solidFill>
                      <a:srgbClr val="000066"/>
                    </a:solidFill>
                    <a:latin typeface="Arial Narrow" pitchFamily="34" charset="0"/>
                    <a:ea typeface="新細明體"/>
                    <a:cs typeface="+mn-cs"/>
                  </a:rPr>
                  <a:t>Low density </a:t>
                </a:r>
              </a:p>
              <a:p>
                <a:pPr algn="l" rtl="0" eaLnBrk="0" hangingPunct="0">
                  <a:buFont typeface="Wingdings" pitchFamily="2" charset="2"/>
                  <a:buChar char="§"/>
                </a:pPr>
                <a:r>
                  <a:rPr lang="en-US" altLang="zh-TW" sz="1400" b="1" kern="1200">
                    <a:solidFill>
                      <a:srgbClr val="000066"/>
                    </a:solidFill>
                    <a:latin typeface="Arial Narrow" pitchFamily="34" charset="0"/>
                    <a:ea typeface="新細明體"/>
                    <a:cs typeface="+mn-cs"/>
                  </a:rPr>
                  <a:t> low content</a:t>
                </a:r>
              </a:p>
            </p:txBody>
          </p:sp>
        </p:grpSp>
        <p:sp>
          <p:nvSpPr>
            <p:cNvPr id="27660" name="Text Box 22"/>
            <p:cNvSpPr txBox="1">
              <a:spLocks noChangeArrowheads="1"/>
            </p:cNvSpPr>
            <p:nvPr/>
          </p:nvSpPr>
          <p:spPr bwMode="auto">
            <a:xfrm>
              <a:off x="168" y="1191"/>
              <a:ext cx="686" cy="213"/>
            </a:xfrm>
            <a:prstGeom prst="rect">
              <a:avLst/>
            </a:prstGeom>
            <a:noFill/>
            <a:ln w="12700">
              <a:noFill/>
              <a:miter lim="800000"/>
              <a:headEnd type="none" w="sm" len="sm"/>
              <a:tailEnd type="none" w="sm" len="sm"/>
            </a:ln>
          </p:spPr>
          <p:txBody>
            <a:bodyPr wrap="none">
              <a:spAutoFit/>
            </a:bodyPr>
            <a:lstStyle/>
            <a:p>
              <a:pPr algn="l" rtl="0" eaLnBrk="0" hangingPunct="0"/>
              <a:r>
                <a:rPr lang="en-US" altLang="zh-TW" sz="1600" b="1" kern="1200" dirty="0">
                  <a:solidFill>
                    <a:srgbClr val="000066"/>
                  </a:solidFill>
                  <a:latin typeface="Arial Narrow" pitchFamily="34" charset="0"/>
                  <a:ea typeface="新細明體"/>
                  <a:cs typeface="+mn-cs"/>
                </a:rPr>
                <a:t>Expression</a:t>
              </a:r>
            </a:p>
          </p:txBody>
        </p:sp>
      </p:grpSp>
      <p:grpSp>
        <p:nvGrpSpPr>
          <p:cNvPr id="7" name="Group 23"/>
          <p:cNvGrpSpPr>
            <a:grpSpLocks/>
          </p:cNvGrpSpPr>
          <p:nvPr/>
        </p:nvGrpSpPr>
        <p:grpSpPr bwMode="auto">
          <a:xfrm>
            <a:off x="6588152" y="1281113"/>
            <a:ext cx="1984376" cy="4441825"/>
            <a:chOff x="4006" y="807"/>
            <a:chExt cx="1250" cy="2798"/>
          </a:xfrm>
        </p:grpSpPr>
        <p:pic>
          <p:nvPicPr>
            <p:cNvPr id="27656" name="Picture 24" descr="palm1"/>
            <p:cNvPicPr>
              <a:picLocks noChangeAspect="1" noChangeArrowheads="1"/>
            </p:cNvPicPr>
            <p:nvPr/>
          </p:nvPicPr>
          <p:blipFill>
            <a:blip r:embed="rId11" cstate="print"/>
            <a:srcRect/>
            <a:stretch>
              <a:fillRect/>
            </a:stretch>
          </p:blipFill>
          <p:spPr bwMode="auto">
            <a:xfrm>
              <a:off x="4006" y="999"/>
              <a:ext cx="1219" cy="727"/>
            </a:xfrm>
            <a:prstGeom prst="rect">
              <a:avLst/>
            </a:prstGeom>
            <a:noFill/>
            <a:ln w="9525">
              <a:noFill/>
              <a:miter lim="800000"/>
              <a:headEnd/>
              <a:tailEnd/>
            </a:ln>
          </p:spPr>
        </p:pic>
        <p:sp>
          <p:nvSpPr>
            <p:cNvPr id="27657" name="Rectangle 25"/>
            <p:cNvSpPr>
              <a:spLocks noChangeArrowheads="1"/>
            </p:cNvSpPr>
            <p:nvPr/>
          </p:nvSpPr>
          <p:spPr bwMode="auto">
            <a:xfrm>
              <a:off x="4297" y="807"/>
              <a:ext cx="648" cy="194"/>
            </a:xfrm>
            <a:prstGeom prst="rect">
              <a:avLst/>
            </a:prstGeom>
            <a:noFill/>
            <a:ln w="12700">
              <a:noFill/>
              <a:miter lim="800000"/>
              <a:headEnd type="none" w="sm" len="sm"/>
              <a:tailEnd type="none" w="sm" len="sm"/>
            </a:ln>
          </p:spPr>
          <p:txBody>
            <a:bodyPr wrap="none">
              <a:spAutoFit/>
            </a:bodyPr>
            <a:lstStyle/>
            <a:p>
              <a:pPr algn="l" rtl="0" eaLnBrk="0" hangingPunct="0"/>
              <a:r>
                <a:rPr lang="en-US" altLang="zh-TW" sz="1400" b="1" kern="1200">
                  <a:solidFill>
                    <a:srgbClr val="800080"/>
                  </a:solidFill>
                  <a:latin typeface="Arial Narrow" pitchFamily="34" charset="0"/>
                  <a:ea typeface="新細明體"/>
                  <a:cs typeface="+mn-cs"/>
                </a:rPr>
                <a:t>Commercial</a:t>
              </a:r>
            </a:p>
          </p:txBody>
        </p:sp>
        <p:sp>
          <p:nvSpPr>
            <p:cNvPr id="27658" name="Rectangle 26"/>
            <p:cNvSpPr>
              <a:spLocks noChangeArrowheads="1"/>
            </p:cNvSpPr>
            <p:nvPr/>
          </p:nvSpPr>
          <p:spPr bwMode="auto">
            <a:xfrm>
              <a:off x="4055" y="2800"/>
              <a:ext cx="1201" cy="805"/>
            </a:xfrm>
            <a:prstGeom prst="rect">
              <a:avLst/>
            </a:prstGeom>
            <a:noFill/>
            <a:ln w="12700">
              <a:noFill/>
              <a:miter lim="800000"/>
              <a:headEnd type="none" w="sm" len="sm"/>
              <a:tailEnd type="none" w="sm" len="sm"/>
            </a:ln>
          </p:spPr>
          <p:txBody>
            <a:bodyPr wrap="none">
              <a:spAutoFit/>
            </a:bodyPr>
            <a:lstStyle/>
            <a:p>
              <a:pPr algn="l" rtl="0" eaLnBrk="0" hangingPunct="0">
                <a:buFont typeface="Wingdings" pitchFamily="2" charset="2"/>
                <a:buNone/>
              </a:pPr>
              <a:r>
                <a:rPr lang="en-US" altLang="zh-TW" sz="1400" b="1" kern="1200">
                  <a:solidFill>
                    <a:srgbClr val="800080"/>
                  </a:solidFill>
                  <a:latin typeface="Arial Narrow" pitchFamily="34" charset="0"/>
                  <a:ea typeface="新細明體"/>
                  <a:cs typeface="+mn-cs"/>
                </a:rPr>
                <a:t>High density </a:t>
              </a:r>
            </a:p>
            <a:p>
              <a:pPr algn="l" rtl="0" eaLnBrk="0" hangingPunct="0">
                <a:buFont typeface="Wingdings" pitchFamily="2" charset="2"/>
                <a:buChar char="§"/>
              </a:pPr>
              <a:r>
                <a:rPr lang="en-US" altLang="zh-TW" sz="1400" b="1" kern="1200">
                  <a:solidFill>
                    <a:srgbClr val="800080"/>
                  </a:solidFill>
                  <a:latin typeface="Arial Narrow" pitchFamily="34" charset="0"/>
                  <a:ea typeface="新細明體"/>
                  <a:cs typeface="+mn-cs"/>
                </a:rPr>
                <a:t> high content</a:t>
              </a:r>
            </a:p>
            <a:p>
              <a:pPr algn="l" rtl="0" eaLnBrk="0" hangingPunct="0">
                <a:buFont typeface="Wingdings" pitchFamily="2" charset="2"/>
                <a:buChar char="§"/>
              </a:pPr>
              <a:endParaRPr lang="en-US" altLang="zh-TW" sz="700" b="1" kern="1200">
                <a:solidFill>
                  <a:srgbClr val="800080"/>
                </a:solidFill>
                <a:latin typeface="Arial Narrow" pitchFamily="34" charset="0"/>
                <a:ea typeface="新細明體"/>
                <a:cs typeface="+mn-cs"/>
              </a:endParaRPr>
            </a:p>
            <a:p>
              <a:pPr algn="l" rtl="0" eaLnBrk="0" hangingPunct="0">
                <a:buFont typeface="Wingdings" pitchFamily="2" charset="2"/>
                <a:buNone/>
              </a:pPr>
              <a:r>
                <a:rPr lang="en-US" altLang="zh-TW" sz="1400" b="1" kern="1200">
                  <a:solidFill>
                    <a:srgbClr val="800080"/>
                  </a:solidFill>
                  <a:latin typeface="Arial Narrow" pitchFamily="34" charset="0"/>
                  <a:ea typeface="新細明體"/>
                  <a:cs typeface="+mn-cs"/>
                </a:rPr>
                <a:t>Long, isothermal probes</a:t>
              </a:r>
            </a:p>
            <a:p>
              <a:pPr algn="l" rtl="0" eaLnBrk="0" hangingPunct="0">
                <a:buFont typeface="Wingdings" pitchFamily="2" charset="2"/>
                <a:buChar char="§"/>
              </a:pPr>
              <a:r>
                <a:rPr lang="en-US" altLang="zh-TW" sz="1400" b="1" kern="1200">
                  <a:solidFill>
                    <a:srgbClr val="800080"/>
                  </a:solidFill>
                  <a:latin typeface="Arial Narrow" pitchFamily="34" charset="0"/>
                  <a:ea typeface="新細明體"/>
                  <a:cs typeface="+mn-cs"/>
                </a:rPr>
                <a:t> high contrast</a:t>
              </a:r>
            </a:p>
            <a:p>
              <a:pPr algn="l" rtl="0" eaLnBrk="0" hangingPunct="0">
                <a:buFont typeface="Wingdings" pitchFamily="2" charset="2"/>
                <a:buChar char="§"/>
              </a:pPr>
              <a:r>
                <a:rPr lang="en-US" altLang="zh-TW" sz="1400" b="1" kern="1200">
                  <a:solidFill>
                    <a:srgbClr val="800080"/>
                  </a:solidFill>
                  <a:latin typeface="Arial Narrow" pitchFamily="34" charset="0"/>
                  <a:ea typeface="新細明體"/>
                  <a:cs typeface="+mn-cs"/>
                </a:rPr>
                <a:t> multiple channels</a:t>
              </a:r>
            </a:p>
          </p:txBody>
        </p:sp>
      </p:grpSp>
      <p:sp>
        <p:nvSpPr>
          <p:cNvPr id="27655" name="Rectangle 28"/>
          <p:cNvSpPr>
            <a:spLocks noChangeArrowheads="1"/>
          </p:cNvSpPr>
          <p:nvPr/>
        </p:nvSpPr>
        <p:spPr bwMode="auto">
          <a:xfrm>
            <a:off x="611188" y="549275"/>
            <a:ext cx="2263825" cy="369332"/>
          </a:xfrm>
          <a:prstGeom prst="rect">
            <a:avLst/>
          </a:prstGeom>
          <a:noFill/>
          <a:ln w="9525">
            <a:noFill/>
            <a:miter lim="800000"/>
            <a:headEnd/>
            <a:tailEnd/>
          </a:ln>
        </p:spPr>
        <p:txBody>
          <a:bodyPr wrap="none">
            <a:spAutoFit/>
          </a:bodyPr>
          <a:lstStyle/>
          <a:p>
            <a:pPr algn="l" rtl="0"/>
            <a:r>
              <a:rPr lang="en-US" altLang="zh-TW" b="1" kern="1200" dirty="0">
                <a:solidFill>
                  <a:srgbClr val="A50021"/>
                </a:solidFill>
                <a:latin typeface="Calibri" pitchFamily="34" charset="0"/>
                <a:ea typeface="新細明體"/>
              </a:rPr>
              <a:t>Digital Image Analogy</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499"/>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499"/>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499"/>
                                          </p:stCondLst>
                                        </p:cTn>
                                        <p:tgtEl>
                                          <p:spTgt spid="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499"/>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611188" y="549275"/>
            <a:ext cx="7920000" cy="877163"/>
          </a:xfrm>
          <a:prstGeom prst="rect">
            <a:avLst/>
          </a:prstGeom>
        </p:spPr>
        <p:txBody>
          <a:bodyPr wrap="square">
            <a:spAutoFit/>
          </a:bodyPr>
          <a:lstStyle/>
          <a:p>
            <a:pPr>
              <a:lnSpc>
                <a:spcPct val="150000"/>
              </a:lnSpc>
              <a:tabLst>
                <a:tab pos="273050" algn="l"/>
              </a:tabLst>
            </a:pPr>
            <a:r>
              <a:rPr lang="en-US" b="1" dirty="0" smtClean="0">
                <a:solidFill>
                  <a:srgbClr val="0070C0"/>
                </a:solidFill>
              </a:rPr>
              <a:t>5.	</a:t>
            </a:r>
            <a:r>
              <a:rPr lang="en-US" altLang="zh-TW" b="1" dirty="0" smtClean="0">
                <a:solidFill>
                  <a:srgbClr val="0070C0"/>
                </a:solidFill>
              </a:rPr>
              <a:t>T</a:t>
            </a:r>
            <a:r>
              <a:rPr lang="en-US" b="1" dirty="0" smtClean="0">
                <a:solidFill>
                  <a:srgbClr val="0070C0"/>
                </a:solidFill>
              </a:rPr>
              <a:t>ype of labeling for hybridization</a:t>
            </a:r>
            <a:r>
              <a:rPr lang="en-US" altLang="zh-TW" b="1" dirty="0" smtClean="0">
                <a:solidFill>
                  <a:srgbClr val="0070C0"/>
                </a:solidFill>
              </a:rPr>
              <a:t>.</a:t>
            </a:r>
          </a:p>
          <a:p>
            <a:pPr>
              <a:lnSpc>
                <a:spcPct val="150000"/>
              </a:lnSpc>
              <a:tabLst>
                <a:tab pos="273050" algn="l"/>
              </a:tabLst>
            </a:pPr>
            <a:r>
              <a:rPr lang="en-US" sz="1600" b="1" dirty="0" smtClean="0">
                <a:solidFill>
                  <a:srgbClr val="0070C0"/>
                </a:solidFill>
              </a:rPr>
              <a:t>	</a:t>
            </a:r>
            <a:r>
              <a:rPr lang="en-US" sz="1600" b="1" dirty="0" smtClean="0">
                <a:solidFill>
                  <a:schemeClr val="accent6"/>
                </a:solidFill>
              </a:rPr>
              <a:t>single channel using one color and double channel using two color </a:t>
            </a:r>
          </a:p>
        </p:txBody>
      </p:sp>
      <p:grpSp>
        <p:nvGrpSpPr>
          <p:cNvPr id="26" name="群組 25"/>
          <p:cNvGrpSpPr/>
          <p:nvPr/>
        </p:nvGrpSpPr>
        <p:grpSpPr>
          <a:xfrm>
            <a:off x="805644" y="1571612"/>
            <a:ext cx="7532713" cy="4689586"/>
            <a:chOff x="805644" y="1571612"/>
            <a:chExt cx="7532713" cy="4689586"/>
          </a:xfrm>
        </p:grpSpPr>
        <p:grpSp>
          <p:nvGrpSpPr>
            <p:cNvPr id="23" name="群組 22"/>
            <p:cNvGrpSpPr/>
            <p:nvPr/>
          </p:nvGrpSpPr>
          <p:grpSpPr>
            <a:xfrm>
              <a:off x="805644" y="1571612"/>
              <a:ext cx="7532713" cy="4689586"/>
              <a:chOff x="1000100" y="1428736"/>
              <a:chExt cx="7532713" cy="4689586"/>
            </a:xfrm>
          </p:grpSpPr>
          <p:grpSp>
            <p:nvGrpSpPr>
              <p:cNvPr id="3" name="群組 2"/>
              <p:cNvGrpSpPr/>
              <p:nvPr/>
            </p:nvGrpSpPr>
            <p:grpSpPr>
              <a:xfrm>
                <a:off x="1000100" y="1428736"/>
                <a:ext cx="3648015" cy="4689586"/>
                <a:chOff x="5199089" y="1214422"/>
                <a:chExt cx="3648015" cy="4689586"/>
              </a:xfrm>
            </p:grpSpPr>
            <p:sp>
              <p:nvSpPr>
                <p:cNvPr id="4" name="Text Box 9"/>
                <p:cNvSpPr txBox="1">
                  <a:spLocks noChangeArrowheads="1"/>
                </p:cNvSpPr>
                <p:nvPr/>
              </p:nvSpPr>
              <p:spPr bwMode="auto">
                <a:xfrm>
                  <a:off x="7717468" y="4071942"/>
                  <a:ext cx="984565" cy="400110"/>
                </a:xfrm>
                <a:prstGeom prst="rect">
                  <a:avLst/>
                </a:prstGeom>
                <a:noFill/>
                <a:ln w="9525">
                  <a:noFill/>
                  <a:miter lim="800000"/>
                  <a:headEnd/>
                  <a:tailEnd/>
                </a:ln>
                <a:effectLst/>
              </p:spPr>
              <p:txBody>
                <a:bodyPr vert="horz" wrap="none" lIns="91440" tIns="45720" rIns="91440" bIns="45720" numCol="1" anchor="t"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AU" altLang="zh-TW" sz="1000" b="1" i="0" u="none" strike="noStrike" cap="none" normalizeH="0" baseline="0" dirty="0" smtClean="0">
                      <a:ln>
                        <a:noFill/>
                      </a:ln>
                      <a:solidFill>
                        <a:srgbClr val="0070C0"/>
                      </a:solidFill>
                      <a:effectLst/>
                      <a:latin typeface="Arial Narrow" pitchFamily="34" charset="0"/>
                      <a:ea typeface="新細明體" pitchFamily="18" charset="-120"/>
                    </a:rPr>
                    <a:t>Overlay images </a:t>
                  </a:r>
                </a:p>
                <a:p>
                  <a:pPr marL="0" marR="0" lvl="0" indent="0" algn="ctr" defTabSz="914400" rtl="0" eaLnBrk="1" fontAlgn="base" latinLnBrk="0" hangingPunct="1">
                    <a:lnSpc>
                      <a:spcPct val="100000"/>
                    </a:lnSpc>
                    <a:spcBef>
                      <a:spcPct val="0"/>
                    </a:spcBef>
                    <a:spcAft>
                      <a:spcPct val="0"/>
                    </a:spcAft>
                    <a:buClrTx/>
                    <a:buSzTx/>
                    <a:buFontTx/>
                    <a:buNone/>
                    <a:tabLst/>
                  </a:pPr>
                  <a:r>
                    <a:rPr kumimoji="1" lang="en-AU" altLang="zh-TW" sz="1000" b="1" i="0" u="none" strike="noStrike" cap="none" normalizeH="0" baseline="0" dirty="0" smtClean="0">
                      <a:ln>
                        <a:noFill/>
                      </a:ln>
                      <a:solidFill>
                        <a:srgbClr val="0070C0"/>
                      </a:solidFill>
                      <a:effectLst/>
                      <a:latin typeface="Arial Narrow" pitchFamily="34" charset="0"/>
                      <a:ea typeface="新細明體" pitchFamily="18" charset="-120"/>
                    </a:rPr>
                    <a:t>and normalize</a:t>
                  </a:r>
                  <a:endParaRPr kumimoji="1" lang="zh-TW" altLang="zh-TW" sz="1000" b="0" i="0" u="none" strike="noStrike" cap="none" normalizeH="0" baseline="0" dirty="0" smtClean="0">
                    <a:ln>
                      <a:noFill/>
                    </a:ln>
                    <a:solidFill>
                      <a:srgbClr val="0070C0"/>
                    </a:solidFill>
                    <a:effectLst/>
                    <a:latin typeface="Arial Narrow" pitchFamily="34" charset="0"/>
                    <a:ea typeface="新細明體" pitchFamily="18" charset="-120"/>
                  </a:endParaRPr>
                </a:p>
              </p:txBody>
            </p:sp>
            <p:sp>
              <p:nvSpPr>
                <p:cNvPr id="5" name="Text Box 19"/>
                <p:cNvSpPr txBox="1">
                  <a:spLocks noChangeArrowheads="1"/>
                </p:cNvSpPr>
                <p:nvPr/>
              </p:nvSpPr>
              <p:spPr bwMode="auto">
                <a:xfrm>
                  <a:off x="7737506" y="5429264"/>
                  <a:ext cx="944489" cy="400110"/>
                </a:xfrm>
                <a:prstGeom prst="rect">
                  <a:avLst/>
                </a:prstGeom>
                <a:noFill/>
                <a:ln w="9525">
                  <a:noFill/>
                  <a:miter lim="800000"/>
                  <a:headEnd/>
                  <a:tailEnd/>
                </a:ln>
                <a:effectLst/>
              </p:spPr>
              <p:txBody>
                <a:bodyPr vert="horz" wrap="none" lIns="91440" tIns="45720" rIns="91440" bIns="45720" numCol="1" anchor="t"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AU" altLang="zh-TW" sz="1000" b="1" i="0" u="none" strike="noStrike" cap="none" normalizeH="0" baseline="0" dirty="0" smtClean="0">
                      <a:ln>
                        <a:noFill/>
                      </a:ln>
                      <a:solidFill>
                        <a:srgbClr val="0070C0"/>
                      </a:solidFill>
                      <a:effectLst/>
                      <a:latin typeface="Arial Narrow" pitchFamily="34" charset="0"/>
                      <a:ea typeface="新細明體" pitchFamily="18" charset="-120"/>
                    </a:rPr>
                    <a:t>Image process </a:t>
                  </a:r>
                </a:p>
                <a:p>
                  <a:pPr marL="0" marR="0" lvl="0" indent="0" algn="ctr" defTabSz="914400" rtl="0" eaLnBrk="1" fontAlgn="base" latinLnBrk="0" hangingPunct="1">
                    <a:lnSpc>
                      <a:spcPct val="100000"/>
                    </a:lnSpc>
                    <a:spcBef>
                      <a:spcPct val="0"/>
                    </a:spcBef>
                    <a:spcAft>
                      <a:spcPct val="0"/>
                    </a:spcAft>
                    <a:buClrTx/>
                    <a:buSzTx/>
                    <a:buFontTx/>
                    <a:buNone/>
                    <a:tabLst/>
                  </a:pPr>
                  <a:r>
                    <a:rPr kumimoji="1" lang="en-AU" altLang="zh-TW" sz="1000" b="1" i="0" u="none" strike="noStrike" cap="none" normalizeH="0" baseline="0" dirty="0" smtClean="0">
                      <a:ln>
                        <a:noFill/>
                      </a:ln>
                      <a:solidFill>
                        <a:srgbClr val="0070C0"/>
                      </a:solidFill>
                      <a:effectLst/>
                      <a:latin typeface="Arial Narrow" pitchFamily="34" charset="0"/>
                      <a:ea typeface="新細明體" pitchFamily="18" charset="-120"/>
                    </a:rPr>
                    <a:t>and </a:t>
                  </a:r>
                  <a:r>
                    <a:rPr kumimoji="1" lang="en-AU" altLang="zh-TW" sz="1000" b="1" i="0" u="none" strike="noStrike" cap="none" normalizeH="0" baseline="0" dirty="0" err="1" smtClean="0">
                      <a:ln>
                        <a:noFill/>
                      </a:ln>
                      <a:solidFill>
                        <a:srgbClr val="0070C0"/>
                      </a:solidFill>
                      <a:effectLst/>
                      <a:latin typeface="Arial Narrow" pitchFamily="34" charset="0"/>
                      <a:ea typeface="新細明體" pitchFamily="18" charset="-120"/>
                    </a:rPr>
                    <a:t>analyze</a:t>
                  </a:r>
                  <a:endParaRPr kumimoji="1" lang="zh-TW" altLang="zh-TW" sz="1000" b="0" i="0" u="none" strike="noStrike" cap="none" normalizeH="0" baseline="0" dirty="0" smtClean="0">
                    <a:ln>
                      <a:noFill/>
                    </a:ln>
                    <a:solidFill>
                      <a:srgbClr val="0070C0"/>
                    </a:solidFill>
                    <a:effectLst/>
                    <a:latin typeface="Arial Narrow" pitchFamily="34" charset="0"/>
                    <a:ea typeface="新細明體" pitchFamily="18" charset="-120"/>
                  </a:endParaRPr>
                </a:p>
              </p:txBody>
            </p:sp>
            <p:grpSp>
              <p:nvGrpSpPr>
                <p:cNvPr id="6" name="群組 32"/>
                <p:cNvGrpSpPr/>
                <p:nvPr/>
              </p:nvGrpSpPr>
              <p:grpSpPr>
                <a:xfrm>
                  <a:off x="5199089" y="2600619"/>
                  <a:ext cx="3129014" cy="1332000"/>
                  <a:chOff x="5199089" y="2600619"/>
                  <a:chExt cx="3129014" cy="1332000"/>
                </a:xfrm>
              </p:grpSpPr>
              <p:grpSp>
                <p:nvGrpSpPr>
                  <p:cNvPr id="13" name="群組 29"/>
                  <p:cNvGrpSpPr/>
                  <p:nvPr/>
                </p:nvGrpSpPr>
                <p:grpSpPr>
                  <a:xfrm>
                    <a:off x="5199089" y="2600619"/>
                    <a:ext cx="1590564" cy="1332000"/>
                    <a:chOff x="-1285916" y="2786058"/>
                    <a:chExt cx="1590564" cy="1332000"/>
                  </a:xfrm>
                </p:grpSpPr>
                <p:pic>
                  <p:nvPicPr>
                    <p:cNvPr id="17" name="圖片 16" descr="圖片1.emf"/>
                    <p:cNvPicPr>
                      <a:picLocks noChangeAspect="1"/>
                    </p:cNvPicPr>
                    <p:nvPr/>
                  </p:nvPicPr>
                  <p:blipFill>
                    <a:blip r:embed="rId3"/>
                    <a:stretch>
                      <a:fillRect/>
                    </a:stretch>
                  </p:blipFill>
                  <p:spPr>
                    <a:xfrm>
                      <a:off x="-1285916" y="2786058"/>
                      <a:ext cx="1590564" cy="1332000"/>
                    </a:xfrm>
                    <a:prstGeom prst="rect">
                      <a:avLst/>
                    </a:prstGeom>
                  </p:spPr>
                </p:pic>
                <p:sp>
                  <p:nvSpPr>
                    <p:cNvPr id="18" name="Rectangle 23"/>
                    <p:cNvSpPr>
                      <a:spLocks noChangeArrowheads="1"/>
                    </p:cNvSpPr>
                    <p:nvPr/>
                  </p:nvSpPr>
                  <p:spPr bwMode="auto">
                    <a:xfrm>
                      <a:off x="-1285916" y="2786058"/>
                      <a:ext cx="910827" cy="246221"/>
                    </a:xfrm>
                    <a:prstGeom prst="rect">
                      <a:avLst/>
                    </a:prstGeom>
                    <a:noFill/>
                    <a:ln w="9525">
                      <a:noFill/>
                      <a:miter lim="800000"/>
                      <a:headEnd/>
                      <a:tailEnd/>
                    </a:ln>
                    <a:effectLst/>
                  </p:spPr>
                  <p:txBody>
                    <a:bodyPr vert="horz" wrap="none" lIns="91440" tIns="45720" rIns="91440" bIns="4572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AU" altLang="zh-TW" sz="1000" b="1" i="0" u="none" strike="noStrike" cap="none" normalizeH="0" baseline="0" dirty="0" smtClean="0">
                          <a:ln>
                            <a:noFill/>
                          </a:ln>
                          <a:solidFill>
                            <a:schemeClr val="bg1"/>
                          </a:solidFill>
                          <a:effectLst/>
                          <a:latin typeface="Arial Narrow" pitchFamily="34" charset="0"/>
                          <a:ea typeface="新細明體" pitchFamily="18" charset="-120"/>
                        </a:rPr>
                        <a:t>Green channel</a:t>
                      </a:r>
                      <a:endParaRPr kumimoji="1" lang="zh-TW" altLang="zh-TW" sz="1050" b="0" i="0" u="none" strike="noStrike" cap="none" normalizeH="0" baseline="0" dirty="0" smtClean="0">
                        <a:ln>
                          <a:noFill/>
                        </a:ln>
                        <a:solidFill>
                          <a:schemeClr val="bg1"/>
                        </a:solidFill>
                        <a:effectLst/>
                        <a:latin typeface="Arial Narrow" pitchFamily="34" charset="0"/>
                        <a:ea typeface="新細明體" pitchFamily="18" charset="-120"/>
                      </a:endParaRPr>
                    </a:p>
                  </p:txBody>
                </p:sp>
              </p:grpSp>
              <p:grpSp>
                <p:nvGrpSpPr>
                  <p:cNvPr id="14" name="群組 30"/>
                  <p:cNvGrpSpPr/>
                  <p:nvPr/>
                </p:nvGrpSpPr>
                <p:grpSpPr>
                  <a:xfrm>
                    <a:off x="6808903" y="2600619"/>
                    <a:ext cx="1519200" cy="1332000"/>
                    <a:chOff x="1928794" y="2760335"/>
                    <a:chExt cx="1519200" cy="1332000"/>
                  </a:xfrm>
                </p:grpSpPr>
                <p:pic>
                  <p:nvPicPr>
                    <p:cNvPr id="15" name="圖片 14" descr="圖片2.emf"/>
                    <p:cNvPicPr>
                      <a:picLocks/>
                    </p:cNvPicPr>
                    <p:nvPr/>
                  </p:nvPicPr>
                  <p:blipFill>
                    <a:blip r:embed="rId4"/>
                    <a:stretch>
                      <a:fillRect/>
                    </a:stretch>
                  </p:blipFill>
                  <p:spPr>
                    <a:xfrm>
                      <a:off x="1928794" y="2760335"/>
                      <a:ext cx="1519200" cy="1332000"/>
                    </a:xfrm>
                    <a:prstGeom prst="rect">
                      <a:avLst/>
                    </a:prstGeom>
                  </p:spPr>
                </p:pic>
                <p:sp>
                  <p:nvSpPr>
                    <p:cNvPr id="16" name="Rectangle 24"/>
                    <p:cNvSpPr>
                      <a:spLocks noChangeArrowheads="1"/>
                    </p:cNvSpPr>
                    <p:nvPr/>
                  </p:nvSpPr>
                  <p:spPr bwMode="auto">
                    <a:xfrm>
                      <a:off x="1928794" y="2760335"/>
                      <a:ext cx="805029" cy="246221"/>
                    </a:xfrm>
                    <a:prstGeom prst="rect">
                      <a:avLst/>
                    </a:prstGeom>
                    <a:noFill/>
                    <a:ln w="9525">
                      <a:noFill/>
                      <a:miter lim="800000"/>
                      <a:headEnd/>
                      <a:tailEnd/>
                    </a:ln>
                    <a:effectLst/>
                  </p:spPr>
                  <p:txBody>
                    <a:bodyPr vert="horz" wrap="none" lIns="91440" tIns="45720" rIns="91440" bIns="4572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AU" altLang="zh-TW" sz="1000" b="1" i="0" u="none" strike="noStrike" cap="none" normalizeH="0" baseline="0" dirty="0" smtClean="0">
                          <a:ln>
                            <a:noFill/>
                          </a:ln>
                          <a:solidFill>
                            <a:schemeClr val="bg1"/>
                          </a:solidFill>
                          <a:effectLst/>
                          <a:latin typeface="Arial Narrow" pitchFamily="34" charset="0"/>
                          <a:ea typeface="新細明體" pitchFamily="18" charset="-120"/>
                        </a:rPr>
                        <a:t>Red channel</a:t>
                      </a:r>
                      <a:endParaRPr kumimoji="1" lang="zh-TW" altLang="zh-TW" sz="1050" b="0" i="0" u="none" strike="noStrike" cap="none" normalizeH="0" baseline="0" dirty="0" smtClean="0">
                        <a:ln>
                          <a:noFill/>
                        </a:ln>
                        <a:solidFill>
                          <a:schemeClr val="bg1"/>
                        </a:solidFill>
                        <a:effectLst/>
                        <a:latin typeface="Arial Narrow" pitchFamily="34" charset="0"/>
                        <a:ea typeface="新細明體" pitchFamily="18" charset="-120"/>
                      </a:endParaRPr>
                    </a:p>
                  </p:txBody>
                </p:sp>
              </p:grpSp>
            </p:grpSp>
            <p:pic>
              <p:nvPicPr>
                <p:cNvPr id="7" name="Picture 5" descr="pgs2e-fig-04-03-2"/>
                <p:cNvPicPr>
                  <a:picLocks noChangeAspect="1" noChangeArrowheads="1"/>
                </p:cNvPicPr>
                <p:nvPr/>
              </p:nvPicPr>
              <p:blipFill>
                <a:blip r:embed="rId5" cstate="print"/>
                <a:srcRect l="6007" r="14453" b="53643"/>
                <a:stretch>
                  <a:fillRect/>
                </a:stretch>
              </p:blipFill>
              <p:spPr bwMode="auto">
                <a:xfrm>
                  <a:off x="5623332" y="1214422"/>
                  <a:ext cx="3143272" cy="1373613"/>
                </a:xfrm>
                <a:prstGeom prst="rect">
                  <a:avLst/>
                </a:prstGeom>
                <a:noFill/>
                <a:ln w="9525">
                  <a:noFill/>
                  <a:miter lim="800000"/>
                  <a:headEnd/>
                  <a:tailEnd/>
                </a:ln>
              </p:spPr>
            </p:pic>
            <p:pic>
              <p:nvPicPr>
                <p:cNvPr id="8" name="圖片 7" descr="圖片3.emf"/>
                <p:cNvPicPr>
                  <a:picLocks noChangeAspect="1"/>
                </p:cNvPicPr>
                <p:nvPr/>
              </p:nvPicPr>
              <p:blipFill>
                <a:blip r:embed="rId6"/>
                <a:stretch>
                  <a:fillRect/>
                </a:stretch>
              </p:blipFill>
              <p:spPr>
                <a:xfrm>
                  <a:off x="5957573" y="4572008"/>
                  <a:ext cx="1612047" cy="1332000"/>
                </a:xfrm>
                <a:prstGeom prst="rect">
                  <a:avLst/>
                </a:prstGeom>
              </p:spPr>
            </p:pic>
            <p:sp>
              <p:nvSpPr>
                <p:cNvPr id="9" name="Text Box 18"/>
                <p:cNvSpPr txBox="1">
                  <a:spLocks noChangeArrowheads="1"/>
                </p:cNvSpPr>
                <p:nvPr/>
              </p:nvSpPr>
              <p:spPr bwMode="auto">
                <a:xfrm>
                  <a:off x="7572396" y="1928802"/>
                  <a:ext cx="1274708" cy="400110"/>
                </a:xfrm>
                <a:prstGeom prst="rect">
                  <a:avLst/>
                </a:prstGeom>
                <a:noFill/>
                <a:ln w="9525">
                  <a:noFill/>
                  <a:miter lim="800000"/>
                  <a:headEnd/>
                  <a:tailEnd/>
                </a:ln>
                <a:effectLst/>
              </p:spPr>
              <p:txBody>
                <a:bodyPr vert="horz" wrap="none" lIns="91440" tIns="45720" rIns="91440" bIns="45720" numCol="1" anchor="t"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AU" altLang="zh-TW" sz="1000" b="1" i="0" u="none" strike="noStrike" cap="none" normalizeH="0" baseline="0" dirty="0" smtClean="0">
                      <a:ln>
                        <a:noFill/>
                      </a:ln>
                      <a:solidFill>
                        <a:srgbClr val="0070C0"/>
                      </a:solidFill>
                      <a:effectLst/>
                      <a:latin typeface="Arial Narrow" pitchFamily="34" charset="0"/>
                      <a:ea typeface="新細明體" pitchFamily="18" charset="-120"/>
                    </a:rPr>
                    <a:t>Scan and detect with</a:t>
                  </a:r>
                </a:p>
                <a:p>
                  <a:pPr marL="0" marR="0" lvl="0" indent="0" algn="ctr" defTabSz="914400" rtl="0" eaLnBrk="1" fontAlgn="base" latinLnBrk="0" hangingPunct="1">
                    <a:lnSpc>
                      <a:spcPct val="100000"/>
                    </a:lnSpc>
                    <a:spcBef>
                      <a:spcPct val="0"/>
                    </a:spcBef>
                    <a:spcAft>
                      <a:spcPct val="0"/>
                    </a:spcAft>
                    <a:buClrTx/>
                    <a:buSzTx/>
                    <a:buFontTx/>
                    <a:buNone/>
                    <a:tabLst/>
                  </a:pPr>
                  <a:r>
                    <a:rPr kumimoji="1" lang="en-AU" altLang="zh-TW" sz="1000" b="1" i="0" u="none" strike="noStrike" cap="none" normalizeH="0" baseline="0" dirty="0" smtClean="0">
                      <a:ln>
                        <a:noFill/>
                      </a:ln>
                      <a:solidFill>
                        <a:srgbClr val="0070C0"/>
                      </a:solidFill>
                      <a:effectLst/>
                      <a:latin typeface="Arial Narrow" pitchFamily="34" charset="0"/>
                      <a:ea typeface="新細明體" pitchFamily="18" charset="-120"/>
                    </a:rPr>
                    <a:t>confocal laser system</a:t>
                  </a:r>
                  <a:endParaRPr kumimoji="1" lang="zh-TW" altLang="zh-TW" sz="1000" b="0" i="0" u="none" strike="noStrike" cap="none" normalizeH="0" baseline="0" dirty="0" smtClean="0">
                    <a:ln>
                      <a:noFill/>
                    </a:ln>
                    <a:solidFill>
                      <a:srgbClr val="0070C0"/>
                    </a:solidFill>
                    <a:effectLst/>
                    <a:latin typeface="Arial Narrow" pitchFamily="34" charset="0"/>
                    <a:ea typeface="新細明體" pitchFamily="18" charset="-120"/>
                  </a:endParaRPr>
                </a:p>
              </p:txBody>
            </p:sp>
            <p:grpSp>
              <p:nvGrpSpPr>
                <p:cNvPr id="10" name="群組 44"/>
                <p:cNvGrpSpPr/>
                <p:nvPr/>
              </p:nvGrpSpPr>
              <p:grpSpPr>
                <a:xfrm>
                  <a:off x="5952468" y="3932618"/>
                  <a:ext cx="1622257" cy="639389"/>
                  <a:chOff x="5955872" y="3932618"/>
                  <a:chExt cx="1622257" cy="639389"/>
                </a:xfrm>
              </p:grpSpPr>
              <p:cxnSp>
                <p:nvCxnSpPr>
                  <p:cNvPr id="11" name="肘形接點 10"/>
                  <p:cNvCxnSpPr/>
                  <p:nvPr/>
                </p:nvCxnSpPr>
                <p:spPr>
                  <a:xfrm rot="5400000">
                    <a:off x="6855981" y="3849860"/>
                    <a:ext cx="639389" cy="804906"/>
                  </a:xfrm>
                  <a:prstGeom prst="bentConnector3">
                    <a:avLst>
                      <a:gd name="adj1" fmla="val 50000"/>
                    </a:avLst>
                  </a:prstGeom>
                  <a:ln w="19050">
                    <a:solidFill>
                      <a:schemeClr val="accent2">
                        <a:lumMod val="75000"/>
                      </a:schemeClr>
                    </a:solidFill>
                    <a:tailEnd type="stealth" w="lg" len="med"/>
                  </a:ln>
                </p:spPr>
                <p:style>
                  <a:lnRef idx="1">
                    <a:schemeClr val="accent1"/>
                  </a:lnRef>
                  <a:fillRef idx="0">
                    <a:schemeClr val="accent1"/>
                  </a:fillRef>
                  <a:effectRef idx="0">
                    <a:schemeClr val="accent1"/>
                  </a:effectRef>
                  <a:fontRef idx="minor">
                    <a:schemeClr val="tx1"/>
                  </a:fontRef>
                </p:style>
              </p:cxnSp>
              <p:cxnSp>
                <p:nvCxnSpPr>
                  <p:cNvPr id="12" name="肘形接點 11"/>
                  <p:cNvCxnSpPr/>
                  <p:nvPr/>
                </p:nvCxnSpPr>
                <p:spPr>
                  <a:xfrm rot="16200000" flipH="1">
                    <a:off x="6020790" y="3867700"/>
                    <a:ext cx="639389" cy="769226"/>
                  </a:xfrm>
                  <a:prstGeom prst="bentConnector3">
                    <a:avLst>
                      <a:gd name="adj1" fmla="val 50000"/>
                    </a:avLst>
                  </a:prstGeom>
                  <a:ln w="19050">
                    <a:solidFill>
                      <a:srgbClr val="00B050"/>
                    </a:solidFill>
                    <a:tailEnd type="stealth" w="lg" len="med"/>
                  </a:ln>
                </p:spPr>
                <p:style>
                  <a:lnRef idx="1">
                    <a:schemeClr val="accent1"/>
                  </a:lnRef>
                  <a:fillRef idx="0">
                    <a:schemeClr val="accent1"/>
                  </a:fillRef>
                  <a:effectRef idx="0">
                    <a:schemeClr val="accent1"/>
                  </a:effectRef>
                  <a:fontRef idx="minor">
                    <a:schemeClr val="tx1"/>
                  </a:fontRef>
                </p:style>
              </p:cxnSp>
            </p:grpSp>
          </p:grpSp>
          <p:pic>
            <p:nvPicPr>
              <p:cNvPr id="14344" name="Picture 8" descr="http://cwp.embo.org/pc08-27/3a.jpg"/>
              <p:cNvPicPr>
                <a:picLocks noChangeAspect="1" noChangeArrowheads="1"/>
              </p:cNvPicPr>
              <p:nvPr/>
            </p:nvPicPr>
            <p:blipFill>
              <a:blip r:embed="rId7"/>
              <a:srcRect/>
              <a:stretch>
                <a:fillRect/>
              </a:stretch>
            </p:blipFill>
            <p:spPr bwMode="auto">
              <a:xfrm>
                <a:off x="4675161" y="1439650"/>
                <a:ext cx="3857652" cy="4667759"/>
              </a:xfrm>
              <a:prstGeom prst="rect">
                <a:avLst/>
              </a:prstGeom>
              <a:noFill/>
            </p:spPr>
          </p:pic>
        </p:grpSp>
        <p:sp>
          <p:nvSpPr>
            <p:cNvPr id="24" name="文字方塊 23"/>
            <p:cNvSpPr txBox="1"/>
            <p:nvPr/>
          </p:nvSpPr>
          <p:spPr>
            <a:xfrm>
              <a:off x="7143768" y="1643050"/>
              <a:ext cx="397866" cy="276999"/>
            </a:xfrm>
            <a:prstGeom prst="rect">
              <a:avLst/>
            </a:prstGeom>
            <a:noFill/>
          </p:spPr>
          <p:txBody>
            <a:bodyPr wrap="none" rtlCol="0">
              <a:spAutoFit/>
            </a:bodyPr>
            <a:lstStyle/>
            <a:p>
              <a:r>
                <a:rPr lang="en-US" altLang="zh-TW" sz="1200" b="1" dirty="0" smtClean="0">
                  <a:solidFill>
                    <a:srgbClr val="00B050"/>
                  </a:solidFill>
                </a:rPr>
                <a:t>cy3</a:t>
              </a:r>
              <a:endParaRPr lang="zh-TW" altLang="en-US" sz="1200" b="1" dirty="0">
                <a:solidFill>
                  <a:srgbClr val="00B050"/>
                </a:solidFill>
              </a:endParaRPr>
            </a:p>
          </p:txBody>
        </p:sp>
        <p:sp>
          <p:nvSpPr>
            <p:cNvPr id="25" name="文字方塊 24"/>
            <p:cNvSpPr txBox="1"/>
            <p:nvPr/>
          </p:nvSpPr>
          <p:spPr>
            <a:xfrm>
              <a:off x="7500958" y="1643050"/>
              <a:ext cx="397866" cy="276999"/>
            </a:xfrm>
            <a:prstGeom prst="rect">
              <a:avLst/>
            </a:prstGeom>
            <a:noFill/>
          </p:spPr>
          <p:txBody>
            <a:bodyPr wrap="none" rtlCol="0">
              <a:spAutoFit/>
            </a:bodyPr>
            <a:lstStyle/>
            <a:p>
              <a:r>
                <a:rPr lang="en-US" altLang="zh-TW" sz="1200" b="1" dirty="0" smtClean="0">
                  <a:solidFill>
                    <a:srgbClr val="FF0000"/>
                  </a:solidFill>
                </a:rPr>
                <a:t>cy5</a:t>
              </a:r>
              <a:endParaRPr lang="zh-TW" altLang="en-US" sz="1200" b="1" dirty="0">
                <a:solidFill>
                  <a:srgbClr val="FF0000"/>
                </a:solidFill>
              </a:endParaRPr>
            </a:p>
          </p:txBody>
        </p:sp>
      </p:gr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群組 19"/>
          <p:cNvGrpSpPr/>
          <p:nvPr/>
        </p:nvGrpSpPr>
        <p:grpSpPr>
          <a:xfrm>
            <a:off x="2186838" y="1029756"/>
            <a:ext cx="6099929" cy="5542516"/>
            <a:chOff x="1285852" y="654645"/>
            <a:chExt cx="6505601" cy="5989065"/>
          </a:xfrm>
        </p:grpSpPr>
        <p:sp>
          <p:nvSpPr>
            <p:cNvPr id="18" name="圓角矩形 17"/>
            <p:cNvSpPr/>
            <p:nvPr/>
          </p:nvSpPr>
          <p:spPr bwMode="auto">
            <a:xfrm>
              <a:off x="1285852" y="654645"/>
              <a:ext cx="6429420" cy="5989065"/>
            </a:xfrm>
            <a:prstGeom prst="roundRect">
              <a:avLst>
                <a:gd name="adj" fmla="val 2051"/>
              </a:avLst>
            </a:prstGeom>
            <a:noFill/>
            <a:ln w="9525" cap="flat" cmpd="sng" algn="ctr">
              <a:solidFill>
                <a:srgbClr val="C00000"/>
              </a:solidFill>
              <a:prstDash val="dash"/>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rtl="0" fontAlgn="base">
                <a:spcBef>
                  <a:spcPct val="0"/>
                </a:spcBef>
                <a:spcAft>
                  <a:spcPct val="0"/>
                </a:spcAft>
              </a:pPr>
              <a:endParaRPr kumimoji="1" lang="zh-TW" altLang="en-US" sz="1200" b="1" kern="1200">
                <a:ln>
                  <a:solidFill>
                    <a:srgbClr val="C00000"/>
                  </a:solidFill>
                </a:ln>
                <a:solidFill>
                  <a:srgbClr val="C00000"/>
                </a:solidFill>
                <a:ea typeface="新細明體" pitchFamily="18" charset="-120"/>
                <a:cs typeface="Arial" pitchFamily="34" charset="0"/>
              </a:endParaRPr>
            </a:p>
          </p:txBody>
        </p:sp>
        <p:pic>
          <p:nvPicPr>
            <p:cNvPr id="102405" name="Picture 5" descr="centraldogma_mega"/>
            <p:cNvPicPr>
              <a:picLocks noChangeAspect="1" noChangeArrowheads="1"/>
            </p:cNvPicPr>
            <p:nvPr/>
          </p:nvPicPr>
          <p:blipFill>
            <a:blip r:embed="rId3" cstate="print"/>
            <a:srcRect/>
            <a:stretch>
              <a:fillRect/>
            </a:stretch>
          </p:blipFill>
          <p:spPr bwMode="auto">
            <a:xfrm>
              <a:off x="1547813" y="1268413"/>
              <a:ext cx="6046787" cy="5233987"/>
            </a:xfrm>
            <a:prstGeom prst="rect">
              <a:avLst/>
            </a:prstGeom>
            <a:noFill/>
          </p:spPr>
        </p:pic>
        <p:sp>
          <p:nvSpPr>
            <p:cNvPr id="102407" name="AutoShape 7"/>
            <p:cNvSpPr>
              <a:spLocks noChangeArrowheads="1"/>
            </p:cNvSpPr>
            <p:nvPr/>
          </p:nvSpPr>
          <p:spPr bwMode="auto">
            <a:xfrm>
              <a:off x="6265863" y="1773238"/>
              <a:ext cx="1195387" cy="1295400"/>
            </a:xfrm>
            <a:prstGeom prst="roundRect">
              <a:avLst>
                <a:gd name="adj" fmla="val 8471"/>
              </a:avLst>
            </a:prstGeom>
            <a:solidFill>
              <a:schemeClr val="hlink">
                <a:alpha val="20000"/>
              </a:schemeClr>
            </a:solidFill>
            <a:ln w="9525">
              <a:solidFill>
                <a:schemeClr val="accent2"/>
              </a:solidFill>
              <a:round/>
              <a:headEnd/>
              <a:tailEnd/>
            </a:ln>
            <a:effectLst/>
          </p:spPr>
          <p:txBody>
            <a:bodyPr wrap="none" anchor="ctr"/>
            <a:lstStyle/>
            <a:p>
              <a:pPr algn="l" rtl="0"/>
              <a:endParaRPr lang="zh-TW" altLang="en-US" sz="1200" b="1" kern="1200">
                <a:solidFill>
                  <a:srgbClr val="C00000"/>
                </a:solidFill>
                <a:ea typeface="新細明體"/>
                <a:cs typeface="Arial" pitchFamily="34" charset="0"/>
              </a:endParaRPr>
            </a:p>
          </p:txBody>
        </p:sp>
        <p:sp>
          <p:nvSpPr>
            <p:cNvPr id="102408" name="AutoShape 8"/>
            <p:cNvSpPr>
              <a:spLocks noChangeArrowheads="1"/>
            </p:cNvSpPr>
            <p:nvPr/>
          </p:nvSpPr>
          <p:spPr bwMode="auto">
            <a:xfrm>
              <a:off x="1403350" y="5084763"/>
              <a:ext cx="1008063" cy="1439862"/>
            </a:xfrm>
            <a:prstGeom prst="roundRect">
              <a:avLst>
                <a:gd name="adj" fmla="val 10188"/>
              </a:avLst>
            </a:prstGeom>
            <a:solidFill>
              <a:srgbClr val="FF9900">
                <a:alpha val="20000"/>
              </a:srgbClr>
            </a:solidFill>
            <a:ln w="9525">
              <a:solidFill>
                <a:schemeClr val="accent2"/>
              </a:solidFill>
              <a:round/>
              <a:headEnd/>
              <a:tailEnd/>
            </a:ln>
            <a:effectLst/>
          </p:spPr>
          <p:txBody>
            <a:bodyPr wrap="none" anchor="ctr"/>
            <a:lstStyle/>
            <a:p>
              <a:pPr algn="l" rtl="0"/>
              <a:endParaRPr lang="zh-TW" altLang="en-US" sz="1200" b="1" kern="1200">
                <a:solidFill>
                  <a:srgbClr val="C00000"/>
                </a:solidFill>
                <a:ea typeface="新細明體"/>
                <a:cs typeface="Arial" pitchFamily="34" charset="0"/>
              </a:endParaRPr>
            </a:p>
          </p:txBody>
        </p:sp>
        <p:sp>
          <p:nvSpPr>
            <p:cNvPr id="102409" name="AutoShape 9"/>
            <p:cNvSpPr>
              <a:spLocks noChangeArrowheads="1"/>
            </p:cNvSpPr>
            <p:nvPr/>
          </p:nvSpPr>
          <p:spPr bwMode="auto">
            <a:xfrm>
              <a:off x="3415948" y="1773238"/>
              <a:ext cx="1700212" cy="1428796"/>
            </a:xfrm>
            <a:prstGeom prst="roundRect">
              <a:avLst>
                <a:gd name="adj" fmla="val 12886"/>
              </a:avLst>
            </a:prstGeom>
            <a:solidFill>
              <a:schemeClr val="hlink">
                <a:alpha val="20000"/>
              </a:schemeClr>
            </a:solidFill>
            <a:ln w="9525">
              <a:solidFill>
                <a:schemeClr val="accent2"/>
              </a:solidFill>
              <a:round/>
              <a:headEnd/>
              <a:tailEnd/>
            </a:ln>
            <a:effectLst/>
          </p:spPr>
          <p:txBody>
            <a:bodyPr wrap="none" anchor="ctr"/>
            <a:lstStyle/>
            <a:p>
              <a:pPr algn="l" rtl="0"/>
              <a:endParaRPr lang="zh-TW" altLang="en-US" sz="1200" b="1" kern="1200">
                <a:solidFill>
                  <a:srgbClr val="C00000"/>
                </a:solidFill>
                <a:ea typeface="新細明體"/>
                <a:cs typeface="Arial" pitchFamily="34" charset="0"/>
              </a:endParaRPr>
            </a:p>
          </p:txBody>
        </p:sp>
        <p:sp>
          <p:nvSpPr>
            <p:cNvPr id="102410" name="AutoShape 10"/>
            <p:cNvSpPr>
              <a:spLocks noChangeArrowheads="1"/>
            </p:cNvSpPr>
            <p:nvPr/>
          </p:nvSpPr>
          <p:spPr bwMode="auto">
            <a:xfrm>
              <a:off x="2124075" y="4868863"/>
              <a:ext cx="2447925" cy="1008062"/>
            </a:xfrm>
            <a:prstGeom prst="roundRect">
              <a:avLst>
                <a:gd name="adj" fmla="val 11808"/>
              </a:avLst>
            </a:prstGeom>
            <a:solidFill>
              <a:srgbClr val="FF9900">
                <a:alpha val="20000"/>
              </a:srgbClr>
            </a:solidFill>
            <a:ln w="9525">
              <a:solidFill>
                <a:schemeClr val="accent2"/>
              </a:solidFill>
              <a:round/>
              <a:headEnd/>
              <a:tailEnd/>
            </a:ln>
            <a:effectLst/>
          </p:spPr>
          <p:txBody>
            <a:bodyPr wrap="none" anchor="ctr"/>
            <a:lstStyle/>
            <a:p>
              <a:pPr algn="l" rtl="0"/>
              <a:endParaRPr lang="zh-TW" altLang="en-US" sz="1200" b="1" kern="1200">
                <a:solidFill>
                  <a:srgbClr val="C00000"/>
                </a:solidFill>
                <a:ea typeface="新細明體"/>
                <a:cs typeface="Arial" pitchFamily="34" charset="0"/>
              </a:endParaRPr>
            </a:p>
          </p:txBody>
        </p:sp>
        <p:sp>
          <p:nvSpPr>
            <p:cNvPr id="102416" name="AutoShape 16"/>
            <p:cNvSpPr>
              <a:spLocks noChangeArrowheads="1"/>
            </p:cNvSpPr>
            <p:nvPr/>
          </p:nvSpPr>
          <p:spPr bwMode="auto">
            <a:xfrm>
              <a:off x="3721100" y="3716338"/>
              <a:ext cx="3730625" cy="1584325"/>
            </a:xfrm>
            <a:prstGeom prst="roundRect">
              <a:avLst>
                <a:gd name="adj" fmla="val 8422"/>
              </a:avLst>
            </a:prstGeom>
            <a:solidFill>
              <a:srgbClr val="FF9900">
                <a:alpha val="20000"/>
              </a:srgbClr>
            </a:solidFill>
            <a:ln w="9525">
              <a:solidFill>
                <a:schemeClr val="accent2"/>
              </a:solidFill>
              <a:round/>
              <a:headEnd/>
              <a:tailEnd/>
            </a:ln>
            <a:effectLst/>
          </p:spPr>
          <p:txBody>
            <a:bodyPr wrap="none" anchor="ctr"/>
            <a:lstStyle/>
            <a:p>
              <a:pPr algn="l" rtl="0"/>
              <a:endParaRPr lang="zh-TW" altLang="en-US" sz="1200" b="1" kern="1200">
                <a:solidFill>
                  <a:srgbClr val="C00000"/>
                </a:solidFill>
                <a:ea typeface="新細明體"/>
                <a:cs typeface="Arial" pitchFamily="34" charset="0"/>
              </a:endParaRPr>
            </a:p>
          </p:txBody>
        </p:sp>
        <p:grpSp>
          <p:nvGrpSpPr>
            <p:cNvPr id="5" name="Group 18"/>
            <p:cNvGrpSpPr>
              <a:grpSpLocks/>
            </p:cNvGrpSpPr>
            <p:nvPr/>
          </p:nvGrpSpPr>
          <p:grpSpPr bwMode="auto">
            <a:xfrm>
              <a:off x="2393950" y="809626"/>
              <a:ext cx="5397503" cy="5727701"/>
              <a:chOff x="1508" y="510"/>
              <a:chExt cx="3400" cy="3608"/>
            </a:xfrm>
          </p:grpSpPr>
          <p:sp>
            <p:nvSpPr>
              <p:cNvPr id="102412" name="Text Box 12"/>
              <p:cNvSpPr txBox="1">
                <a:spLocks noChangeArrowheads="1"/>
              </p:cNvSpPr>
              <p:nvPr/>
            </p:nvSpPr>
            <p:spPr bwMode="auto">
              <a:xfrm>
                <a:off x="3276" y="510"/>
                <a:ext cx="1632" cy="440"/>
              </a:xfrm>
              <a:prstGeom prst="rect">
                <a:avLst/>
              </a:prstGeom>
              <a:noFill/>
              <a:ln w="9525">
                <a:noFill/>
                <a:miter lim="800000"/>
                <a:headEnd/>
                <a:tailEnd/>
              </a:ln>
              <a:effectLst/>
            </p:spPr>
            <p:txBody>
              <a:bodyPr wrap="square">
                <a:spAutoFit/>
              </a:bodyPr>
              <a:lstStyle/>
              <a:p>
                <a:pPr algn="l" rtl="0"/>
                <a:r>
                  <a:rPr lang="en-US" altLang="zh-TW" sz="1200" b="1" kern="1200" dirty="0" smtClean="0">
                    <a:solidFill>
                      <a:schemeClr val="bg2">
                        <a:lumMod val="10000"/>
                      </a:schemeClr>
                    </a:solidFill>
                    <a:ea typeface="新細明體"/>
                    <a:cs typeface="Arial" pitchFamily="34" charset="0"/>
                  </a:rPr>
                  <a:t>Protein array, </a:t>
                </a:r>
                <a:r>
                  <a:rPr lang="en-US" altLang="zh-TW" sz="1200" b="1" dirty="0" smtClean="0">
                    <a:solidFill>
                      <a:schemeClr val="bg2">
                        <a:lumMod val="10000"/>
                      </a:schemeClr>
                    </a:solidFill>
                    <a:ea typeface="新細明體"/>
                    <a:cs typeface="Arial" pitchFamily="34" charset="0"/>
                  </a:rPr>
                  <a:t>Antibody array,</a:t>
                </a:r>
              </a:p>
              <a:p>
                <a:pPr algn="l" rtl="0"/>
                <a:r>
                  <a:rPr lang="en-US" altLang="zh-TW" sz="1200" b="1" kern="1200" dirty="0" smtClean="0">
                    <a:solidFill>
                      <a:schemeClr val="bg2">
                        <a:lumMod val="10000"/>
                      </a:schemeClr>
                    </a:solidFill>
                    <a:ea typeface="新細明體"/>
                    <a:cs typeface="Arial" pitchFamily="34" charset="0"/>
                  </a:rPr>
                  <a:t>Small molecular array, </a:t>
                </a:r>
                <a:r>
                  <a:rPr lang="en-US" altLang="zh-TW" sz="1200" b="1" dirty="0" smtClean="0">
                    <a:solidFill>
                      <a:schemeClr val="bg2">
                        <a:lumMod val="10000"/>
                      </a:schemeClr>
                    </a:solidFill>
                    <a:ea typeface="新細明體"/>
                    <a:cs typeface="Arial" pitchFamily="34" charset="0"/>
                  </a:rPr>
                  <a:t>Organic compound</a:t>
                </a:r>
                <a:endParaRPr lang="en-US" altLang="zh-TW" sz="1200" b="1" kern="1200" dirty="0" smtClean="0">
                  <a:solidFill>
                    <a:schemeClr val="bg2">
                      <a:lumMod val="10000"/>
                    </a:schemeClr>
                  </a:solidFill>
                  <a:ea typeface="新細明體"/>
                  <a:cs typeface="Arial" pitchFamily="34" charset="0"/>
                </a:endParaRPr>
              </a:p>
            </p:txBody>
          </p:sp>
          <p:sp>
            <p:nvSpPr>
              <p:cNvPr id="102413" name="Text Box 13"/>
              <p:cNvSpPr txBox="1">
                <a:spLocks noChangeArrowheads="1"/>
              </p:cNvSpPr>
              <p:nvPr/>
            </p:nvSpPr>
            <p:spPr bwMode="auto">
              <a:xfrm>
                <a:off x="2220" y="2120"/>
                <a:ext cx="1344" cy="189"/>
              </a:xfrm>
              <a:prstGeom prst="rect">
                <a:avLst/>
              </a:prstGeom>
              <a:noFill/>
              <a:ln w="9525">
                <a:noFill/>
                <a:miter lim="800000"/>
                <a:headEnd/>
                <a:tailEnd/>
              </a:ln>
              <a:effectLst/>
            </p:spPr>
            <p:txBody>
              <a:bodyPr wrap="square">
                <a:spAutoFit/>
              </a:bodyPr>
              <a:lstStyle/>
              <a:p>
                <a:pPr algn="l" rtl="0"/>
                <a:r>
                  <a:rPr lang="en-US" altLang="zh-TW" sz="1200" b="1" kern="1200" dirty="0" smtClean="0">
                    <a:solidFill>
                      <a:schemeClr val="accent6">
                        <a:lumMod val="75000"/>
                      </a:schemeClr>
                    </a:solidFill>
                    <a:ea typeface="新細明體"/>
                    <a:cs typeface="Arial" pitchFamily="34" charset="0"/>
                  </a:rPr>
                  <a:t>Expression array, </a:t>
                </a:r>
                <a:r>
                  <a:rPr lang="en-US" altLang="zh-TW" sz="1200" b="1" dirty="0" err="1" smtClean="0">
                    <a:solidFill>
                      <a:schemeClr val="accent6">
                        <a:lumMod val="75000"/>
                      </a:schemeClr>
                    </a:solidFill>
                    <a:ea typeface="新細明體"/>
                    <a:cs typeface="Arial" pitchFamily="34" charset="0"/>
                  </a:rPr>
                  <a:t>qPCR</a:t>
                </a:r>
                <a:r>
                  <a:rPr lang="en-US" altLang="zh-TW" sz="1200" b="1" dirty="0" smtClean="0">
                    <a:solidFill>
                      <a:schemeClr val="accent6">
                        <a:lumMod val="75000"/>
                      </a:schemeClr>
                    </a:solidFill>
                    <a:ea typeface="新細明體"/>
                    <a:cs typeface="Arial" pitchFamily="34" charset="0"/>
                  </a:rPr>
                  <a:t> array</a:t>
                </a:r>
                <a:endParaRPr lang="en-US" altLang="zh-TW" sz="1200" b="1" kern="1200" dirty="0">
                  <a:solidFill>
                    <a:schemeClr val="accent6">
                      <a:lumMod val="75000"/>
                    </a:schemeClr>
                  </a:solidFill>
                  <a:ea typeface="新細明體"/>
                  <a:cs typeface="Arial" pitchFamily="34" charset="0"/>
                </a:endParaRPr>
              </a:p>
            </p:txBody>
          </p:sp>
          <p:sp>
            <p:nvSpPr>
              <p:cNvPr id="102414" name="Text Box 14"/>
              <p:cNvSpPr txBox="1">
                <a:spLocks noChangeArrowheads="1"/>
              </p:cNvSpPr>
              <p:nvPr/>
            </p:nvSpPr>
            <p:spPr bwMode="auto">
              <a:xfrm>
                <a:off x="2575" y="3714"/>
                <a:ext cx="668" cy="189"/>
              </a:xfrm>
              <a:prstGeom prst="rect">
                <a:avLst/>
              </a:prstGeom>
              <a:noFill/>
              <a:ln w="9525">
                <a:noFill/>
                <a:miter lim="800000"/>
                <a:headEnd/>
                <a:tailEnd/>
              </a:ln>
              <a:effectLst/>
            </p:spPr>
            <p:txBody>
              <a:bodyPr wrap="none">
                <a:spAutoFit/>
              </a:bodyPr>
              <a:lstStyle/>
              <a:p>
                <a:pPr algn="l" rtl="0"/>
                <a:r>
                  <a:rPr lang="en-US" altLang="zh-TW" sz="1200" b="1" kern="1200" dirty="0">
                    <a:solidFill>
                      <a:schemeClr val="accent3">
                        <a:lumMod val="50000"/>
                      </a:schemeClr>
                    </a:solidFill>
                    <a:ea typeface="新細明體"/>
                    <a:cs typeface="Arial" pitchFamily="34" charset="0"/>
                  </a:rPr>
                  <a:t>CHIP on chip</a:t>
                </a:r>
              </a:p>
            </p:txBody>
          </p:sp>
          <p:sp>
            <p:nvSpPr>
              <p:cNvPr id="102415" name="Text Box 15"/>
              <p:cNvSpPr txBox="1">
                <a:spLocks noChangeArrowheads="1"/>
              </p:cNvSpPr>
              <p:nvPr/>
            </p:nvSpPr>
            <p:spPr bwMode="auto">
              <a:xfrm>
                <a:off x="1508" y="3929"/>
                <a:ext cx="2149" cy="189"/>
              </a:xfrm>
              <a:prstGeom prst="rect">
                <a:avLst/>
              </a:prstGeom>
              <a:noFill/>
              <a:ln w="9525">
                <a:noFill/>
                <a:miter lim="800000"/>
                <a:headEnd/>
                <a:tailEnd/>
              </a:ln>
              <a:effectLst/>
            </p:spPr>
            <p:txBody>
              <a:bodyPr wrap="none">
                <a:spAutoFit/>
              </a:bodyPr>
              <a:lstStyle/>
              <a:p>
                <a:pPr algn="l" rtl="0"/>
                <a:r>
                  <a:rPr lang="en-US" altLang="zh-TW" sz="1200" b="1" kern="1200" dirty="0" err="1" smtClean="0">
                    <a:solidFill>
                      <a:srgbClr val="0070C0"/>
                    </a:solidFill>
                    <a:ea typeface="新細明體"/>
                    <a:cs typeface="Arial" pitchFamily="34" charset="0"/>
                  </a:rPr>
                  <a:t>aCGH</a:t>
                </a:r>
                <a:r>
                  <a:rPr lang="en-US" altLang="zh-TW" sz="1200" b="1" kern="1200" dirty="0" smtClean="0">
                    <a:solidFill>
                      <a:srgbClr val="0070C0"/>
                    </a:solidFill>
                    <a:ea typeface="新細明體"/>
                    <a:cs typeface="Arial" pitchFamily="34" charset="0"/>
                  </a:rPr>
                  <a:t>, SNP array, Tilling array, ROMA, Barcode, </a:t>
                </a:r>
                <a:endParaRPr lang="en-US" altLang="zh-TW" sz="1200" b="1" kern="1200" dirty="0">
                  <a:solidFill>
                    <a:srgbClr val="0070C0"/>
                  </a:solidFill>
                  <a:ea typeface="新細明體"/>
                  <a:cs typeface="Arial" pitchFamily="34" charset="0"/>
                </a:endParaRPr>
              </a:p>
            </p:txBody>
          </p:sp>
          <p:sp>
            <p:nvSpPr>
              <p:cNvPr id="102417" name="Text Box 17"/>
              <p:cNvSpPr txBox="1">
                <a:spLocks noChangeArrowheads="1"/>
              </p:cNvSpPr>
              <p:nvPr/>
            </p:nvSpPr>
            <p:spPr bwMode="auto">
              <a:xfrm>
                <a:off x="4044" y="3476"/>
                <a:ext cx="827" cy="189"/>
              </a:xfrm>
              <a:prstGeom prst="rect">
                <a:avLst/>
              </a:prstGeom>
              <a:noFill/>
              <a:ln w="9525">
                <a:noFill/>
                <a:miter lim="800000"/>
                <a:headEnd/>
                <a:tailEnd/>
              </a:ln>
              <a:effectLst/>
            </p:spPr>
            <p:txBody>
              <a:bodyPr wrap="none">
                <a:spAutoFit/>
              </a:bodyPr>
              <a:lstStyle/>
              <a:p>
                <a:pPr algn="l" rtl="0"/>
                <a:r>
                  <a:rPr lang="en-US" altLang="zh-TW" sz="1200" b="1" kern="1200" dirty="0" smtClean="0">
                    <a:solidFill>
                      <a:schemeClr val="accent6">
                        <a:lumMod val="75000"/>
                      </a:schemeClr>
                    </a:solidFill>
                    <a:ea typeface="新細明體"/>
                    <a:cs typeface="Arial" pitchFamily="34" charset="0"/>
                  </a:rPr>
                  <a:t>Expression </a:t>
                </a:r>
                <a:r>
                  <a:rPr lang="en-US" altLang="zh-TW" sz="1200" b="1" kern="1200" dirty="0">
                    <a:solidFill>
                      <a:schemeClr val="accent6">
                        <a:lumMod val="75000"/>
                      </a:schemeClr>
                    </a:solidFill>
                    <a:ea typeface="新細明體"/>
                    <a:cs typeface="Arial" pitchFamily="34" charset="0"/>
                  </a:rPr>
                  <a:t>array</a:t>
                </a:r>
              </a:p>
            </p:txBody>
          </p:sp>
        </p:grpSp>
        <p:sp>
          <p:nvSpPr>
            <p:cNvPr id="19" name="Text Box 12"/>
            <p:cNvSpPr txBox="1">
              <a:spLocks noChangeArrowheads="1"/>
            </p:cNvSpPr>
            <p:nvPr/>
          </p:nvSpPr>
          <p:spPr bwMode="auto">
            <a:xfrm>
              <a:off x="1391592" y="809032"/>
              <a:ext cx="2567355" cy="299316"/>
            </a:xfrm>
            <a:prstGeom prst="rect">
              <a:avLst/>
            </a:prstGeom>
            <a:noFill/>
            <a:ln w="9525">
              <a:noFill/>
              <a:miter lim="800000"/>
              <a:headEnd/>
              <a:tailEnd/>
            </a:ln>
            <a:effectLst/>
          </p:spPr>
          <p:txBody>
            <a:bodyPr wrap="none">
              <a:spAutoFit/>
            </a:bodyPr>
            <a:lstStyle/>
            <a:p>
              <a:pPr algn="l" rtl="0"/>
              <a:r>
                <a:rPr lang="en-US" altLang="zh-TW" sz="1200" b="1" kern="1200" dirty="0" smtClean="0">
                  <a:solidFill>
                    <a:srgbClr val="7030A0"/>
                  </a:solidFill>
                  <a:ea typeface="新細明體"/>
                  <a:cs typeface="Arial" pitchFamily="34" charset="0"/>
                </a:rPr>
                <a:t>Cell array, Tissue array, ELISA array</a:t>
              </a:r>
              <a:endParaRPr lang="en-US" altLang="zh-TW" sz="1200" b="1" kern="1200" dirty="0">
                <a:solidFill>
                  <a:srgbClr val="7030A0"/>
                </a:solidFill>
                <a:ea typeface="新細明體"/>
                <a:cs typeface="Arial" pitchFamily="34" charset="0"/>
              </a:endParaRPr>
            </a:p>
          </p:txBody>
        </p:sp>
      </p:grpSp>
      <p:sp>
        <p:nvSpPr>
          <p:cNvPr id="21" name="矩形 20"/>
          <p:cNvSpPr/>
          <p:nvPr/>
        </p:nvSpPr>
        <p:spPr>
          <a:xfrm>
            <a:off x="601013" y="1029756"/>
            <a:ext cx="1460482" cy="2708434"/>
          </a:xfrm>
          <a:prstGeom prst="rect">
            <a:avLst/>
          </a:prstGeom>
        </p:spPr>
        <p:txBody>
          <a:bodyPr wrap="square">
            <a:spAutoFit/>
          </a:bodyPr>
          <a:lstStyle/>
          <a:p>
            <a:pPr marL="269875" indent="-269875">
              <a:buFont typeface="+mj-lt"/>
              <a:buAutoNum type="arabicPeriod"/>
            </a:pPr>
            <a:r>
              <a:rPr lang="en-US" sz="1000" b="1" dirty="0" err="1" smtClean="0">
                <a:solidFill>
                  <a:srgbClr val="0070C0"/>
                </a:solidFill>
              </a:rPr>
              <a:t>aCGH</a:t>
            </a:r>
            <a:endParaRPr lang="en-US" sz="1000" b="1" dirty="0" smtClean="0">
              <a:solidFill>
                <a:srgbClr val="0070C0"/>
              </a:solidFill>
            </a:endParaRPr>
          </a:p>
          <a:p>
            <a:pPr marL="269875" indent="-269875">
              <a:buFont typeface="+mj-lt"/>
              <a:buAutoNum type="arabicPeriod"/>
            </a:pPr>
            <a:r>
              <a:rPr lang="en-US" sz="1000" b="1" dirty="0" smtClean="0">
                <a:solidFill>
                  <a:srgbClr val="0070C0"/>
                </a:solidFill>
              </a:rPr>
              <a:t>SNP array</a:t>
            </a:r>
          </a:p>
          <a:p>
            <a:pPr marL="269875" indent="-269875">
              <a:buFont typeface="+mj-lt"/>
              <a:buAutoNum type="arabicPeriod"/>
            </a:pPr>
            <a:r>
              <a:rPr lang="en-US" sz="1000" b="1" dirty="0" smtClean="0">
                <a:solidFill>
                  <a:srgbClr val="0070C0"/>
                </a:solidFill>
              </a:rPr>
              <a:t>Tilling array</a:t>
            </a:r>
          </a:p>
          <a:p>
            <a:pPr marL="269875" indent="-269875">
              <a:buFont typeface="+mj-lt"/>
              <a:buAutoNum type="arabicPeriod"/>
            </a:pPr>
            <a:r>
              <a:rPr lang="en-US" sz="1000" b="1" dirty="0" smtClean="0">
                <a:solidFill>
                  <a:srgbClr val="0070C0"/>
                </a:solidFill>
              </a:rPr>
              <a:t>ROMA </a:t>
            </a:r>
          </a:p>
          <a:p>
            <a:pPr marL="269875" indent="-269875">
              <a:buFont typeface="+mj-lt"/>
              <a:buAutoNum type="arabicPeriod"/>
            </a:pPr>
            <a:r>
              <a:rPr lang="en-US" sz="1000" b="1" dirty="0" smtClean="0">
                <a:solidFill>
                  <a:srgbClr val="0070C0"/>
                </a:solidFill>
              </a:rPr>
              <a:t>Barcode array</a:t>
            </a:r>
          </a:p>
          <a:p>
            <a:pPr marL="269875" indent="-269875">
              <a:buFont typeface="+mj-lt"/>
              <a:buAutoNum type="arabicPeriod"/>
            </a:pPr>
            <a:r>
              <a:rPr lang="en-US" sz="1000" b="1" dirty="0" err="1" smtClean="0">
                <a:solidFill>
                  <a:schemeClr val="accent6">
                    <a:lumMod val="75000"/>
                  </a:schemeClr>
                </a:solidFill>
              </a:rPr>
              <a:t>cDNA</a:t>
            </a:r>
            <a:r>
              <a:rPr lang="en-US" sz="1000" b="1" dirty="0" smtClean="0">
                <a:solidFill>
                  <a:schemeClr val="accent6">
                    <a:lumMod val="75000"/>
                  </a:schemeClr>
                </a:solidFill>
              </a:rPr>
              <a:t> array</a:t>
            </a:r>
          </a:p>
          <a:p>
            <a:pPr marL="269875" indent="-269875">
              <a:buFont typeface="+mj-lt"/>
              <a:buAutoNum type="arabicPeriod"/>
            </a:pPr>
            <a:r>
              <a:rPr lang="en-US" sz="1000" b="1" dirty="0" err="1" smtClean="0">
                <a:solidFill>
                  <a:schemeClr val="accent6">
                    <a:lumMod val="75000"/>
                  </a:schemeClr>
                </a:solidFill>
              </a:rPr>
              <a:t>qPCR</a:t>
            </a:r>
            <a:r>
              <a:rPr lang="en-US" sz="1000" b="1" dirty="0" smtClean="0">
                <a:solidFill>
                  <a:schemeClr val="accent6">
                    <a:lumMod val="75000"/>
                  </a:schemeClr>
                </a:solidFill>
              </a:rPr>
              <a:t> array</a:t>
            </a:r>
          </a:p>
          <a:p>
            <a:pPr marL="269875" indent="-269875">
              <a:buFont typeface="+mj-lt"/>
              <a:buAutoNum type="arabicPeriod"/>
            </a:pPr>
            <a:r>
              <a:rPr lang="en-US" sz="1000" b="1" dirty="0" smtClean="0">
                <a:solidFill>
                  <a:schemeClr val="accent6">
                    <a:lumMod val="75000"/>
                  </a:schemeClr>
                </a:solidFill>
              </a:rPr>
              <a:t>RNA array</a:t>
            </a:r>
          </a:p>
          <a:p>
            <a:pPr marL="269875" indent="-269875">
              <a:buFont typeface="+mj-lt"/>
              <a:buAutoNum type="arabicPeriod"/>
            </a:pPr>
            <a:r>
              <a:rPr lang="en-US" sz="1000" b="1" dirty="0" smtClean="0">
                <a:solidFill>
                  <a:schemeClr val="accent3">
                    <a:lumMod val="50000"/>
                  </a:schemeClr>
                </a:solidFill>
              </a:rPr>
              <a:t>Protein array</a:t>
            </a:r>
          </a:p>
          <a:p>
            <a:pPr marL="269875" indent="-269875">
              <a:buFont typeface="+mj-lt"/>
              <a:buAutoNum type="arabicPeriod"/>
            </a:pPr>
            <a:r>
              <a:rPr lang="en-US" sz="1000" b="1" dirty="0" smtClean="0">
                <a:solidFill>
                  <a:schemeClr val="accent3">
                    <a:lumMod val="50000"/>
                  </a:schemeClr>
                </a:solidFill>
              </a:rPr>
              <a:t>CHIP on chip</a:t>
            </a:r>
          </a:p>
          <a:p>
            <a:pPr marL="269875" indent="-269875">
              <a:buFont typeface="+mj-lt"/>
              <a:buAutoNum type="arabicPeriod"/>
            </a:pPr>
            <a:r>
              <a:rPr lang="en-US" sz="1000" b="1" dirty="0" smtClean="0">
                <a:solidFill>
                  <a:schemeClr val="accent3">
                    <a:lumMod val="50000"/>
                  </a:schemeClr>
                </a:solidFill>
              </a:rPr>
              <a:t>Antibody array</a:t>
            </a:r>
          </a:p>
          <a:p>
            <a:pPr marL="269875" indent="-269875">
              <a:buFont typeface="+mj-lt"/>
              <a:buAutoNum type="arabicPeriod"/>
            </a:pPr>
            <a:r>
              <a:rPr lang="en-US" sz="1000" b="1" dirty="0" smtClean="0">
                <a:solidFill>
                  <a:schemeClr val="accent3">
                    <a:lumMod val="50000"/>
                  </a:schemeClr>
                </a:solidFill>
              </a:rPr>
              <a:t>Organic compound</a:t>
            </a:r>
          </a:p>
          <a:p>
            <a:pPr marL="269875" indent="-269875">
              <a:buFont typeface="+mj-lt"/>
              <a:buAutoNum type="arabicPeriod"/>
            </a:pPr>
            <a:r>
              <a:rPr lang="en-US" sz="1000" b="1" dirty="0" smtClean="0">
                <a:solidFill>
                  <a:schemeClr val="accent3">
                    <a:lumMod val="50000"/>
                  </a:schemeClr>
                </a:solidFill>
              </a:rPr>
              <a:t>Small molecule</a:t>
            </a:r>
          </a:p>
          <a:p>
            <a:pPr marL="269875" indent="-269875">
              <a:buFont typeface="+mj-lt"/>
              <a:buAutoNum type="arabicPeriod"/>
            </a:pPr>
            <a:r>
              <a:rPr lang="en-US" sz="1000" b="1" dirty="0" smtClean="0">
                <a:solidFill>
                  <a:srgbClr val="7030A0"/>
                </a:solidFill>
              </a:rPr>
              <a:t>ELISA array</a:t>
            </a:r>
          </a:p>
          <a:p>
            <a:pPr marL="269875" indent="-269875">
              <a:buFont typeface="+mj-lt"/>
              <a:buAutoNum type="arabicPeriod"/>
            </a:pPr>
            <a:r>
              <a:rPr lang="en-US" sz="1000" b="1" dirty="0" smtClean="0">
                <a:solidFill>
                  <a:srgbClr val="7030A0"/>
                </a:solidFill>
              </a:rPr>
              <a:t>Cell array</a:t>
            </a:r>
          </a:p>
          <a:p>
            <a:pPr marL="269875" indent="-269875">
              <a:buFont typeface="+mj-lt"/>
              <a:buAutoNum type="arabicPeriod"/>
            </a:pPr>
            <a:r>
              <a:rPr lang="en-US" sz="1000" b="1" dirty="0" smtClean="0">
                <a:solidFill>
                  <a:srgbClr val="7030A0"/>
                </a:solidFill>
              </a:rPr>
              <a:t>Tissue array</a:t>
            </a:r>
          </a:p>
          <a:p>
            <a:pPr marL="269875" indent="-269875">
              <a:buFont typeface="+mj-lt"/>
              <a:buAutoNum type="arabicPeriod"/>
            </a:pPr>
            <a:r>
              <a:rPr lang="en-US" sz="1000" b="1" dirty="0" smtClean="0">
                <a:solidFill>
                  <a:schemeClr val="bg2">
                    <a:lumMod val="10000"/>
                  </a:schemeClr>
                </a:solidFill>
              </a:rPr>
              <a:t>Lab-on-a-chip</a:t>
            </a:r>
          </a:p>
        </p:txBody>
      </p:sp>
      <p:sp>
        <p:nvSpPr>
          <p:cNvPr id="23" name="矩形 22"/>
          <p:cNvSpPr/>
          <p:nvPr/>
        </p:nvSpPr>
        <p:spPr>
          <a:xfrm>
            <a:off x="7162240" y="3105821"/>
            <a:ext cx="1048429" cy="276999"/>
          </a:xfrm>
          <a:prstGeom prst="rect">
            <a:avLst/>
          </a:prstGeom>
        </p:spPr>
        <p:txBody>
          <a:bodyPr wrap="none">
            <a:spAutoFit/>
          </a:bodyPr>
          <a:lstStyle/>
          <a:p>
            <a:r>
              <a:rPr lang="en-US" altLang="zh-TW" sz="1200" b="1" dirty="0" smtClean="0">
                <a:solidFill>
                  <a:schemeClr val="bg2">
                    <a:lumMod val="10000"/>
                  </a:schemeClr>
                </a:solidFill>
                <a:cs typeface="Arial" pitchFamily="34" charset="0"/>
              </a:rPr>
              <a:t>Protein array </a:t>
            </a:r>
            <a:endParaRPr lang="zh-TW" altLang="en-US" dirty="0">
              <a:solidFill>
                <a:schemeClr val="bg2">
                  <a:lumMod val="10000"/>
                </a:schemeClr>
              </a:solidFill>
            </a:endParaRPr>
          </a:p>
        </p:txBody>
      </p:sp>
      <p:sp>
        <p:nvSpPr>
          <p:cNvPr id="24" name="矩形 23"/>
          <p:cNvSpPr/>
          <p:nvPr/>
        </p:nvSpPr>
        <p:spPr>
          <a:xfrm>
            <a:off x="611188" y="549275"/>
            <a:ext cx="4589654" cy="369332"/>
          </a:xfrm>
          <a:prstGeom prst="rect">
            <a:avLst/>
          </a:prstGeom>
        </p:spPr>
        <p:txBody>
          <a:bodyPr wrap="none">
            <a:spAutoFit/>
          </a:bodyPr>
          <a:lstStyle/>
          <a:p>
            <a:r>
              <a:rPr lang="en-US" altLang="zh-TW" b="1" dirty="0" smtClean="0">
                <a:solidFill>
                  <a:srgbClr val="0070C0"/>
                </a:solidFill>
              </a:rPr>
              <a:t>Central Dogma and Existing Microarrays Types</a:t>
            </a:r>
            <a:endParaRPr lang="en-US" altLang="zh-TW" b="1" dirty="0">
              <a:solidFill>
                <a:srgbClr val="0070C0"/>
              </a:solidFill>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2214546" y="549275"/>
            <a:ext cx="6318267" cy="1815882"/>
          </a:xfrm>
          <a:prstGeom prst="rect">
            <a:avLst/>
          </a:prstGeom>
        </p:spPr>
        <p:txBody>
          <a:bodyPr wrap="square">
            <a:spAutoFit/>
          </a:bodyPr>
          <a:lstStyle/>
          <a:p>
            <a:pPr algn="just"/>
            <a:r>
              <a:rPr lang="en-US" sz="1600" b="1" kern="1200" dirty="0">
                <a:solidFill>
                  <a:srgbClr val="0070C0"/>
                </a:solidFill>
                <a:latin typeface="Arial Narrow" pitchFamily="34" charset="0"/>
                <a:ea typeface="+mn-ea"/>
                <a:cs typeface="+mn-cs"/>
              </a:rPr>
              <a:t>Array comparative genomic hybridization </a:t>
            </a:r>
            <a:r>
              <a:rPr lang="en-US" sz="1600" kern="1200" dirty="0">
                <a:solidFill>
                  <a:srgbClr val="0070C0"/>
                </a:solidFill>
                <a:latin typeface="Arial Narrow" pitchFamily="34" charset="0"/>
                <a:ea typeface="+mn-ea"/>
                <a:cs typeface="+mn-cs"/>
              </a:rPr>
              <a:t>(also CMA, Chromosomal Microarray Analysis, Microarray-based comparative genomic hybridization, array CGH, a-CGH, </a:t>
            </a:r>
            <a:r>
              <a:rPr lang="en-US" sz="1600" kern="1200" dirty="0" err="1" smtClean="0">
                <a:solidFill>
                  <a:srgbClr val="0070C0"/>
                </a:solidFill>
                <a:latin typeface="Arial Narrow" pitchFamily="34" charset="0"/>
                <a:ea typeface="+mn-ea"/>
                <a:cs typeface="+mn-cs"/>
              </a:rPr>
              <a:t>aCGH</a:t>
            </a:r>
            <a:r>
              <a:rPr lang="en-US" sz="1600" dirty="0" smtClean="0">
                <a:solidFill>
                  <a:srgbClr val="0070C0"/>
                </a:solidFill>
                <a:latin typeface="Arial Narrow" pitchFamily="34" charset="0"/>
              </a:rPr>
              <a:t>, or virtual </a:t>
            </a:r>
            <a:r>
              <a:rPr lang="en-US" sz="1600" dirty="0" err="1" smtClean="0">
                <a:solidFill>
                  <a:srgbClr val="0070C0"/>
                </a:solidFill>
                <a:latin typeface="Arial Narrow" pitchFamily="34" charset="0"/>
              </a:rPr>
              <a:t>karyotype</a:t>
            </a:r>
            <a:r>
              <a:rPr lang="en-US" sz="1600" dirty="0" smtClean="0">
                <a:solidFill>
                  <a:srgbClr val="0070C0"/>
                </a:solidFill>
                <a:latin typeface="Arial Narrow" pitchFamily="34" charset="0"/>
              </a:rPr>
              <a:t>) </a:t>
            </a:r>
            <a:r>
              <a:rPr lang="en-US" sz="1600" b="1" dirty="0" smtClean="0">
                <a:solidFill>
                  <a:srgbClr val="C00000"/>
                </a:solidFill>
                <a:latin typeface="Arial Narrow" pitchFamily="34" charset="0"/>
              </a:rPr>
              <a:t>genomic copy number variations </a:t>
            </a:r>
            <a:r>
              <a:rPr lang="en-US" sz="1600" dirty="0" smtClean="0">
                <a:solidFill>
                  <a:srgbClr val="0070C0"/>
                </a:solidFill>
                <a:latin typeface="Arial Narrow" pitchFamily="34" charset="0"/>
              </a:rPr>
              <a:t>at a higher resolution level than chromosome-based comparative genomic hybridization (CGH</a:t>
            </a:r>
            <a:r>
              <a:rPr lang="en-US" sz="1600" kern="1200" dirty="0" smtClean="0">
                <a:solidFill>
                  <a:srgbClr val="0070C0"/>
                </a:solidFill>
                <a:latin typeface="Arial Narrow" pitchFamily="34" charset="0"/>
                <a:ea typeface="+mn-ea"/>
                <a:cs typeface="+mn-cs"/>
              </a:rPr>
              <a:t>). </a:t>
            </a:r>
            <a:r>
              <a:rPr lang="en-US" altLang="zh-TW" sz="1600" dirty="0" smtClean="0">
                <a:solidFill>
                  <a:srgbClr val="0070C0"/>
                </a:solidFill>
                <a:latin typeface="Arial Narrow" pitchFamily="34" charset="0"/>
              </a:rPr>
              <a:t>This is a molecular-cytogenetic method for the analysis of copy number changes (gains/losses) in the </a:t>
            </a:r>
            <a:r>
              <a:rPr lang="en-US" altLang="zh-TW" sz="1600" b="1" dirty="0" smtClean="0">
                <a:solidFill>
                  <a:srgbClr val="C00000"/>
                </a:solidFill>
                <a:latin typeface="Arial Narrow" pitchFamily="34" charset="0"/>
              </a:rPr>
              <a:t>DNA content </a:t>
            </a:r>
            <a:r>
              <a:rPr lang="en-US" altLang="zh-TW" sz="1600" dirty="0" smtClean="0">
                <a:solidFill>
                  <a:srgbClr val="0070C0"/>
                </a:solidFill>
                <a:latin typeface="Arial Narrow" pitchFamily="34" charset="0"/>
              </a:rPr>
              <a:t>of a given subject's DNA and often in tumor cells.</a:t>
            </a:r>
            <a:endParaRPr lang="zh-TW" altLang="en-US" sz="1600" kern="1200" dirty="0">
              <a:solidFill>
                <a:srgbClr val="0070C0"/>
              </a:solidFill>
              <a:latin typeface="Arial Narrow" pitchFamily="34" charset="0"/>
              <a:ea typeface="新細明體"/>
              <a:cs typeface="+mn-cs"/>
            </a:endParaRPr>
          </a:p>
        </p:txBody>
      </p:sp>
      <p:pic>
        <p:nvPicPr>
          <p:cNvPr id="148482" name="Picture 2" descr="http://www.sanger.ac.uk/humgen/cnv/gfx/WGTP.jpg"/>
          <p:cNvPicPr>
            <a:picLocks noChangeAspect="1" noChangeArrowheads="1"/>
          </p:cNvPicPr>
          <p:nvPr/>
        </p:nvPicPr>
        <p:blipFill>
          <a:blip r:embed="rId3"/>
          <a:srcRect/>
          <a:stretch>
            <a:fillRect/>
          </a:stretch>
        </p:blipFill>
        <p:spPr bwMode="auto">
          <a:xfrm>
            <a:off x="611188" y="3428994"/>
            <a:ext cx="7920000" cy="2949886"/>
          </a:xfrm>
          <a:prstGeom prst="rect">
            <a:avLst/>
          </a:prstGeom>
          <a:noFill/>
          <a:ln>
            <a:solidFill>
              <a:schemeClr val="bg2">
                <a:lumMod val="25000"/>
              </a:schemeClr>
            </a:solidFill>
          </a:ln>
        </p:spPr>
      </p:pic>
      <p:sp>
        <p:nvSpPr>
          <p:cNvPr id="7" name="矩形 6"/>
          <p:cNvSpPr/>
          <p:nvPr/>
        </p:nvSpPr>
        <p:spPr>
          <a:xfrm>
            <a:off x="611188" y="549275"/>
            <a:ext cx="1460482" cy="2308324"/>
          </a:xfrm>
          <a:prstGeom prst="rect">
            <a:avLst/>
          </a:prstGeom>
        </p:spPr>
        <p:txBody>
          <a:bodyPr wrap="square">
            <a:spAutoFit/>
          </a:bodyPr>
          <a:lstStyle/>
          <a:p>
            <a:pPr marL="269875" indent="-269875">
              <a:buFont typeface="+mj-lt"/>
              <a:buAutoNum type="arabicPeriod"/>
            </a:pPr>
            <a:r>
              <a:rPr lang="en-US" sz="1400" b="1" dirty="0" err="1" smtClean="0">
                <a:solidFill>
                  <a:srgbClr val="C00000"/>
                </a:solidFill>
              </a:rPr>
              <a:t>aCGH</a:t>
            </a:r>
            <a:endParaRPr lang="en-US" sz="1400" b="1" dirty="0" smtClean="0">
              <a:solidFill>
                <a:srgbClr val="C00000"/>
              </a:solidFill>
            </a:endParaRPr>
          </a:p>
          <a:p>
            <a:pPr marL="269875" indent="-269875">
              <a:buFont typeface="+mj-lt"/>
              <a:buAutoNum type="arabicPeriod"/>
            </a:pPr>
            <a:r>
              <a:rPr lang="en-US" sz="1000" dirty="0" smtClean="0">
                <a:solidFill>
                  <a:schemeClr val="bg2">
                    <a:lumMod val="75000"/>
                  </a:schemeClr>
                </a:solidFill>
              </a:rPr>
              <a:t>SNP array</a:t>
            </a:r>
          </a:p>
          <a:p>
            <a:pPr marL="269875" indent="-269875">
              <a:buFont typeface="+mj-lt"/>
              <a:buAutoNum type="arabicPeriod"/>
            </a:pPr>
            <a:r>
              <a:rPr lang="en-US" sz="1000" dirty="0" smtClean="0">
                <a:solidFill>
                  <a:schemeClr val="bg2">
                    <a:lumMod val="75000"/>
                  </a:schemeClr>
                </a:solidFill>
              </a:rPr>
              <a:t>Tilling array</a:t>
            </a:r>
          </a:p>
          <a:p>
            <a:pPr marL="269875" indent="-269875">
              <a:buFont typeface="+mj-lt"/>
              <a:buAutoNum type="arabicPeriod"/>
            </a:pPr>
            <a:r>
              <a:rPr lang="en-US" sz="1000" dirty="0" err="1" smtClean="0">
                <a:solidFill>
                  <a:schemeClr val="bg2">
                    <a:lumMod val="75000"/>
                  </a:schemeClr>
                </a:solidFill>
              </a:rPr>
              <a:t>cDNA</a:t>
            </a:r>
            <a:r>
              <a:rPr lang="en-US" sz="1000" dirty="0" smtClean="0">
                <a:solidFill>
                  <a:schemeClr val="bg2">
                    <a:lumMod val="75000"/>
                  </a:schemeClr>
                </a:solidFill>
              </a:rPr>
              <a:t> array</a:t>
            </a:r>
          </a:p>
          <a:p>
            <a:pPr marL="269875" indent="-269875">
              <a:buFont typeface="+mj-lt"/>
              <a:buAutoNum type="arabicPeriod"/>
            </a:pPr>
            <a:r>
              <a:rPr lang="en-US" sz="1000" dirty="0" err="1" smtClean="0">
                <a:solidFill>
                  <a:schemeClr val="bg2">
                    <a:lumMod val="75000"/>
                  </a:schemeClr>
                </a:solidFill>
              </a:rPr>
              <a:t>qPCR</a:t>
            </a:r>
            <a:r>
              <a:rPr lang="en-US" sz="1000" dirty="0" smtClean="0">
                <a:solidFill>
                  <a:schemeClr val="bg2">
                    <a:lumMod val="75000"/>
                  </a:schemeClr>
                </a:solidFill>
              </a:rPr>
              <a:t> array</a:t>
            </a:r>
          </a:p>
          <a:p>
            <a:pPr marL="269875" indent="-269875">
              <a:buFont typeface="+mj-lt"/>
              <a:buAutoNum type="arabicPeriod"/>
            </a:pPr>
            <a:r>
              <a:rPr lang="en-US" sz="1000" dirty="0" smtClean="0">
                <a:solidFill>
                  <a:schemeClr val="bg2">
                    <a:lumMod val="75000"/>
                  </a:schemeClr>
                </a:solidFill>
              </a:rPr>
              <a:t>RNA array</a:t>
            </a:r>
          </a:p>
          <a:p>
            <a:pPr marL="269875" indent="-269875">
              <a:buFont typeface="+mj-lt"/>
              <a:buAutoNum type="arabicPeriod"/>
            </a:pPr>
            <a:r>
              <a:rPr lang="en-US" sz="1000" dirty="0" smtClean="0">
                <a:solidFill>
                  <a:schemeClr val="bg2">
                    <a:lumMod val="75000"/>
                  </a:schemeClr>
                </a:solidFill>
              </a:rPr>
              <a:t>Protein array</a:t>
            </a:r>
          </a:p>
          <a:p>
            <a:pPr marL="269875" indent="-269875">
              <a:buFont typeface="+mj-lt"/>
              <a:buAutoNum type="arabicPeriod"/>
            </a:pPr>
            <a:r>
              <a:rPr lang="en-US" sz="1000" dirty="0" smtClean="0">
                <a:solidFill>
                  <a:schemeClr val="bg2">
                    <a:lumMod val="75000"/>
                  </a:schemeClr>
                </a:solidFill>
              </a:rPr>
              <a:t>CHIP on chip</a:t>
            </a:r>
          </a:p>
          <a:p>
            <a:pPr marL="269875" indent="-269875">
              <a:buFont typeface="+mj-lt"/>
              <a:buAutoNum type="arabicPeriod"/>
            </a:pPr>
            <a:r>
              <a:rPr lang="en-US" sz="1000" dirty="0" smtClean="0">
                <a:solidFill>
                  <a:schemeClr val="bg2">
                    <a:lumMod val="75000"/>
                  </a:schemeClr>
                </a:solidFill>
              </a:rPr>
              <a:t>Antibody array</a:t>
            </a:r>
          </a:p>
          <a:p>
            <a:pPr marL="269875" indent="-269875">
              <a:buFont typeface="+mj-lt"/>
              <a:buAutoNum type="arabicPeriod"/>
            </a:pPr>
            <a:r>
              <a:rPr lang="en-US" sz="1000" dirty="0" smtClean="0">
                <a:solidFill>
                  <a:schemeClr val="bg2">
                    <a:lumMod val="75000"/>
                  </a:schemeClr>
                </a:solidFill>
              </a:rPr>
              <a:t>Organic compound</a:t>
            </a:r>
          </a:p>
          <a:p>
            <a:pPr marL="269875" indent="-269875">
              <a:buFont typeface="+mj-lt"/>
              <a:buAutoNum type="arabicPeriod"/>
            </a:pPr>
            <a:r>
              <a:rPr lang="en-US" sz="1000" dirty="0" smtClean="0">
                <a:solidFill>
                  <a:schemeClr val="bg2">
                    <a:lumMod val="75000"/>
                  </a:schemeClr>
                </a:solidFill>
              </a:rPr>
              <a:t>ELISA array</a:t>
            </a:r>
          </a:p>
          <a:p>
            <a:pPr marL="269875" indent="-269875">
              <a:buFont typeface="+mj-lt"/>
              <a:buAutoNum type="arabicPeriod"/>
            </a:pPr>
            <a:r>
              <a:rPr lang="en-US" sz="1000" dirty="0" smtClean="0">
                <a:solidFill>
                  <a:schemeClr val="bg2">
                    <a:lumMod val="75000"/>
                  </a:schemeClr>
                </a:solidFill>
              </a:rPr>
              <a:t>Cell array</a:t>
            </a:r>
          </a:p>
          <a:p>
            <a:pPr marL="269875" indent="-269875">
              <a:buFont typeface="+mj-lt"/>
              <a:buAutoNum type="arabicPeriod"/>
            </a:pPr>
            <a:r>
              <a:rPr lang="en-US" sz="1000" dirty="0" smtClean="0">
                <a:solidFill>
                  <a:schemeClr val="bg2">
                    <a:lumMod val="75000"/>
                  </a:schemeClr>
                </a:solidFill>
              </a:rPr>
              <a:t>Tissue array</a:t>
            </a:r>
          </a:p>
          <a:p>
            <a:pPr marL="269875" indent="-269875">
              <a:buFont typeface="+mj-lt"/>
              <a:buAutoNum type="arabicPeriod"/>
            </a:pPr>
            <a:r>
              <a:rPr lang="en-US" sz="1000" dirty="0" smtClean="0">
                <a:solidFill>
                  <a:schemeClr val="bg2">
                    <a:lumMod val="75000"/>
                  </a:schemeClr>
                </a:solidFill>
              </a:rPr>
              <a:t>Lab-on-a-chip</a:t>
            </a: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2195513" y="549275"/>
            <a:ext cx="6337300" cy="2062103"/>
          </a:xfrm>
          <a:prstGeom prst="rect">
            <a:avLst/>
          </a:prstGeom>
        </p:spPr>
        <p:txBody>
          <a:bodyPr wrap="square">
            <a:spAutoFit/>
          </a:bodyPr>
          <a:lstStyle/>
          <a:p>
            <a:pPr algn="just"/>
            <a:r>
              <a:rPr lang="en-US" altLang="zh-TW" sz="1600" dirty="0" smtClean="0">
                <a:solidFill>
                  <a:srgbClr val="0070C0"/>
                </a:solidFill>
              </a:rPr>
              <a:t>A </a:t>
            </a:r>
            <a:r>
              <a:rPr lang="en-US" altLang="zh-TW" sz="1600" b="1" dirty="0" smtClean="0">
                <a:solidFill>
                  <a:srgbClr val="0070C0"/>
                </a:solidFill>
              </a:rPr>
              <a:t>single nucleotide polymorphism </a:t>
            </a:r>
            <a:r>
              <a:rPr lang="en-US" altLang="zh-TW" sz="1600" dirty="0" smtClean="0">
                <a:solidFill>
                  <a:srgbClr val="0070C0"/>
                </a:solidFill>
              </a:rPr>
              <a:t>(</a:t>
            </a:r>
            <a:r>
              <a:rPr lang="en-US" altLang="zh-TW" sz="1600" b="1" dirty="0" smtClean="0">
                <a:solidFill>
                  <a:srgbClr val="0070C0"/>
                </a:solidFill>
              </a:rPr>
              <a:t>SNP</a:t>
            </a:r>
            <a:r>
              <a:rPr lang="en-US" altLang="zh-TW" sz="1600" dirty="0" smtClean="0">
                <a:solidFill>
                  <a:srgbClr val="0070C0"/>
                </a:solidFill>
              </a:rPr>
              <a:t>, pronounced snip) is a DNA sequence variation occurring when a single nucleotide — A, T, C, or G — in the genome (or other shared sequence) differs between members of a species (or between paired chromosomes in an individual). For example, two sequenced DNA fragments from different individuals, AAGCCTA to AAGCTTA, contain a difference in a single nucleotide. In molecular biology and bioinformatics, a SNP array is a type of DNA microarray which is used to </a:t>
            </a:r>
            <a:r>
              <a:rPr lang="en-US" altLang="zh-TW" sz="1600" b="1" dirty="0" smtClean="0">
                <a:solidFill>
                  <a:srgbClr val="C00000"/>
                </a:solidFill>
              </a:rPr>
              <a:t>detect polymorphisms within a population</a:t>
            </a:r>
            <a:r>
              <a:rPr lang="en-US" altLang="zh-TW" sz="1600" dirty="0" smtClean="0">
                <a:solidFill>
                  <a:srgbClr val="0070C0"/>
                </a:solidFill>
              </a:rPr>
              <a:t>. </a:t>
            </a:r>
            <a:endParaRPr lang="zh-TW" altLang="en-US" sz="1600" dirty="0">
              <a:solidFill>
                <a:srgbClr val="0070C0"/>
              </a:solidFill>
            </a:endParaRPr>
          </a:p>
        </p:txBody>
      </p:sp>
      <p:grpSp>
        <p:nvGrpSpPr>
          <p:cNvPr id="10" name="群組 9"/>
          <p:cNvGrpSpPr/>
          <p:nvPr/>
        </p:nvGrpSpPr>
        <p:grpSpPr>
          <a:xfrm>
            <a:off x="2564003" y="2714620"/>
            <a:ext cx="5600321" cy="3600000"/>
            <a:chOff x="2285984" y="2750338"/>
            <a:chExt cx="5600321" cy="3600000"/>
          </a:xfrm>
        </p:grpSpPr>
        <p:pic>
          <p:nvPicPr>
            <p:cNvPr id="36866" name="Picture 2" descr="http://www.csbiotech.com.tw/kmportal-deluxe/img/img/SNP%205.0.jpg"/>
            <p:cNvPicPr>
              <a:picLocks noChangeAspect="1" noChangeArrowheads="1"/>
            </p:cNvPicPr>
            <p:nvPr/>
          </p:nvPicPr>
          <p:blipFill>
            <a:blip r:embed="rId3"/>
            <a:srcRect/>
            <a:stretch>
              <a:fillRect/>
            </a:stretch>
          </p:blipFill>
          <p:spPr bwMode="auto">
            <a:xfrm>
              <a:off x="2285984" y="2750338"/>
              <a:ext cx="4396946" cy="3600000"/>
            </a:xfrm>
            <a:prstGeom prst="rect">
              <a:avLst/>
            </a:prstGeom>
            <a:noFill/>
          </p:spPr>
        </p:pic>
        <p:grpSp>
          <p:nvGrpSpPr>
            <p:cNvPr id="6" name="群組 5"/>
            <p:cNvGrpSpPr>
              <a:grpSpLocks noChangeAspect="1"/>
            </p:cNvGrpSpPr>
            <p:nvPr/>
          </p:nvGrpSpPr>
          <p:grpSpPr>
            <a:xfrm>
              <a:off x="6786578" y="2750338"/>
              <a:ext cx="1099727" cy="3600000"/>
              <a:chOff x="2124075" y="-3192341"/>
              <a:chExt cx="1714480" cy="5612424"/>
            </a:xfrm>
          </p:grpSpPr>
          <p:pic>
            <p:nvPicPr>
              <p:cNvPr id="7" name="Picture 2"/>
              <p:cNvPicPr>
                <a:picLocks noChangeAspect="1" noChangeArrowheads="1"/>
              </p:cNvPicPr>
              <p:nvPr/>
            </p:nvPicPr>
            <p:blipFill>
              <a:blip r:embed="rId4">
                <a:lum/>
              </a:blip>
              <a:srcRect r="74170"/>
              <a:stretch>
                <a:fillRect/>
              </a:stretch>
            </p:blipFill>
            <p:spPr bwMode="auto">
              <a:xfrm>
                <a:off x="2124075" y="-3192341"/>
                <a:ext cx="1714480" cy="1870808"/>
              </a:xfrm>
              <a:prstGeom prst="rect">
                <a:avLst/>
              </a:prstGeom>
              <a:noFill/>
            </p:spPr>
          </p:pic>
          <p:pic>
            <p:nvPicPr>
              <p:cNvPr id="8" name="Picture 2"/>
              <p:cNvPicPr>
                <a:picLocks noChangeAspect="1" noChangeArrowheads="1"/>
              </p:cNvPicPr>
              <p:nvPr/>
            </p:nvPicPr>
            <p:blipFill>
              <a:blip r:embed="rId4">
                <a:lum/>
              </a:blip>
              <a:srcRect l="73843" r="327"/>
              <a:stretch>
                <a:fillRect/>
              </a:stretch>
            </p:blipFill>
            <p:spPr bwMode="auto">
              <a:xfrm>
                <a:off x="2124075" y="549275"/>
                <a:ext cx="1714480" cy="1870808"/>
              </a:xfrm>
              <a:prstGeom prst="rect">
                <a:avLst/>
              </a:prstGeom>
              <a:noFill/>
            </p:spPr>
          </p:pic>
          <p:pic>
            <p:nvPicPr>
              <p:cNvPr id="9" name="Picture 2"/>
              <p:cNvPicPr>
                <a:picLocks noChangeAspect="1" noChangeArrowheads="1"/>
              </p:cNvPicPr>
              <p:nvPr/>
            </p:nvPicPr>
            <p:blipFill>
              <a:blip r:embed="rId4">
                <a:lum/>
              </a:blip>
              <a:srcRect l="36893" r="37277"/>
              <a:stretch>
                <a:fillRect/>
              </a:stretch>
            </p:blipFill>
            <p:spPr bwMode="auto">
              <a:xfrm>
                <a:off x="2124075" y="-1321533"/>
                <a:ext cx="1714480" cy="1870808"/>
              </a:xfrm>
              <a:prstGeom prst="rect">
                <a:avLst/>
              </a:prstGeom>
              <a:noFill/>
            </p:spPr>
          </p:pic>
        </p:grpSp>
      </p:grpSp>
      <p:sp>
        <p:nvSpPr>
          <p:cNvPr id="12" name="矩形 11"/>
          <p:cNvSpPr/>
          <p:nvPr/>
        </p:nvSpPr>
        <p:spPr>
          <a:xfrm>
            <a:off x="611188" y="549275"/>
            <a:ext cx="1460482" cy="2308324"/>
          </a:xfrm>
          <a:prstGeom prst="rect">
            <a:avLst/>
          </a:prstGeom>
        </p:spPr>
        <p:txBody>
          <a:bodyPr wrap="square">
            <a:spAutoFit/>
          </a:bodyPr>
          <a:lstStyle/>
          <a:p>
            <a:pPr marL="269875" indent="-269875">
              <a:buFont typeface="+mj-lt"/>
              <a:buAutoNum type="arabicPeriod"/>
            </a:pPr>
            <a:r>
              <a:rPr lang="en-US" sz="1000" dirty="0" err="1" smtClean="0">
                <a:solidFill>
                  <a:schemeClr val="bg2">
                    <a:lumMod val="75000"/>
                  </a:schemeClr>
                </a:solidFill>
              </a:rPr>
              <a:t>aCGH</a:t>
            </a:r>
            <a:endParaRPr lang="en-US" sz="1000" dirty="0" smtClean="0">
              <a:solidFill>
                <a:schemeClr val="bg2">
                  <a:lumMod val="75000"/>
                </a:schemeClr>
              </a:solidFill>
            </a:endParaRPr>
          </a:p>
          <a:p>
            <a:pPr marL="269875" indent="-269875">
              <a:buFont typeface="+mj-lt"/>
              <a:buAutoNum type="arabicPeriod"/>
            </a:pPr>
            <a:r>
              <a:rPr lang="en-US" sz="1400" b="1" dirty="0" smtClean="0">
                <a:solidFill>
                  <a:srgbClr val="C00000"/>
                </a:solidFill>
              </a:rPr>
              <a:t>SNP array</a:t>
            </a:r>
          </a:p>
          <a:p>
            <a:pPr marL="269875" indent="-269875">
              <a:buFont typeface="+mj-lt"/>
              <a:buAutoNum type="arabicPeriod"/>
            </a:pPr>
            <a:r>
              <a:rPr lang="en-US" sz="1000" dirty="0" smtClean="0">
                <a:solidFill>
                  <a:schemeClr val="bg2">
                    <a:lumMod val="75000"/>
                  </a:schemeClr>
                </a:solidFill>
              </a:rPr>
              <a:t>Tilling array</a:t>
            </a:r>
          </a:p>
          <a:p>
            <a:pPr marL="269875" indent="-269875">
              <a:buFont typeface="+mj-lt"/>
              <a:buAutoNum type="arabicPeriod"/>
            </a:pPr>
            <a:r>
              <a:rPr lang="en-US" sz="1000" dirty="0" err="1" smtClean="0">
                <a:solidFill>
                  <a:schemeClr val="bg2">
                    <a:lumMod val="75000"/>
                  </a:schemeClr>
                </a:solidFill>
              </a:rPr>
              <a:t>cDNA</a:t>
            </a:r>
            <a:r>
              <a:rPr lang="en-US" sz="1000" dirty="0" smtClean="0">
                <a:solidFill>
                  <a:schemeClr val="bg2">
                    <a:lumMod val="75000"/>
                  </a:schemeClr>
                </a:solidFill>
              </a:rPr>
              <a:t> array</a:t>
            </a:r>
          </a:p>
          <a:p>
            <a:pPr marL="269875" indent="-269875">
              <a:buFont typeface="+mj-lt"/>
              <a:buAutoNum type="arabicPeriod"/>
            </a:pPr>
            <a:r>
              <a:rPr lang="en-US" sz="1000" dirty="0" err="1" smtClean="0">
                <a:solidFill>
                  <a:schemeClr val="bg2">
                    <a:lumMod val="75000"/>
                  </a:schemeClr>
                </a:solidFill>
              </a:rPr>
              <a:t>qPCR</a:t>
            </a:r>
            <a:r>
              <a:rPr lang="en-US" sz="1000" dirty="0" smtClean="0">
                <a:solidFill>
                  <a:schemeClr val="bg2">
                    <a:lumMod val="75000"/>
                  </a:schemeClr>
                </a:solidFill>
              </a:rPr>
              <a:t> array</a:t>
            </a:r>
          </a:p>
          <a:p>
            <a:pPr marL="269875" indent="-269875">
              <a:buFont typeface="+mj-lt"/>
              <a:buAutoNum type="arabicPeriod"/>
            </a:pPr>
            <a:r>
              <a:rPr lang="en-US" sz="1000" dirty="0" smtClean="0">
                <a:solidFill>
                  <a:schemeClr val="bg2">
                    <a:lumMod val="75000"/>
                  </a:schemeClr>
                </a:solidFill>
              </a:rPr>
              <a:t>RNA array</a:t>
            </a:r>
          </a:p>
          <a:p>
            <a:pPr marL="269875" indent="-269875">
              <a:buFont typeface="+mj-lt"/>
              <a:buAutoNum type="arabicPeriod"/>
            </a:pPr>
            <a:r>
              <a:rPr lang="en-US" sz="1000" dirty="0" smtClean="0">
                <a:solidFill>
                  <a:schemeClr val="bg2">
                    <a:lumMod val="75000"/>
                  </a:schemeClr>
                </a:solidFill>
              </a:rPr>
              <a:t>Protein array</a:t>
            </a:r>
          </a:p>
          <a:p>
            <a:pPr marL="269875" indent="-269875">
              <a:buFont typeface="+mj-lt"/>
              <a:buAutoNum type="arabicPeriod"/>
            </a:pPr>
            <a:r>
              <a:rPr lang="en-US" sz="1000" dirty="0" smtClean="0">
                <a:solidFill>
                  <a:schemeClr val="bg2">
                    <a:lumMod val="75000"/>
                  </a:schemeClr>
                </a:solidFill>
              </a:rPr>
              <a:t>CHIP on chip</a:t>
            </a:r>
          </a:p>
          <a:p>
            <a:pPr marL="269875" indent="-269875">
              <a:buFont typeface="+mj-lt"/>
              <a:buAutoNum type="arabicPeriod"/>
            </a:pPr>
            <a:r>
              <a:rPr lang="en-US" sz="1000" dirty="0" smtClean="0">
                <a:solidFill>
                  <a:schemeClr val="bg2">
                    <a:lumMod val="75000"/>
                  </a:schemeClr>
                </a:solidFill>
              </a:rPr>
              <a:t>Antibody array</a:t>
            </a:r>
          </a:p>
          <a:p>
            <a:pPr marL="269875" indent="-269875">
              <a:buFont typeface="+mj-lt"/>
              <a:buAutoNum type="arabicPeriod"/>
            </a:pPr>
            <a:r>
              <a:rPr lang="en-US" sz="1000" dirty="0" smtClean="0">
                <a:solidFill>
                  <a:schemeClr val="bg2">
                    <a:lumMod val="75000"/>
                  </a:schemeClr>
                </a:solidFill>
              </a:rPr>
              <a:t>Organic compound</a:t>
            </a:r>
          </a:p>
          <a:p>
            <a:pPr marL="269875" indent="-269875">
              <a:buFont typeface="+mj-lt"/>
              <a:buAutoNum type="arabicPeriod"/>
            </a:pPr>
            <a:r>
              <a:rPr lang="en-US" sz="1000" dirty="0" smtClean="0">
                <a:solidFill>
                  <a:schemeClr val="bg2">
                    <a:lumMod val="75000"/>
                  </a:schemeClr>
                </a:solidFill>
              </a:rPr>
              <a:t>ELISA array</a:t>
            </a:r>
          </a:p>
          <a:p>
            <a:pPr marL="269875" indent="-269875">
              <a:buFont typeface="+mj-lt"/>
              <a:buAutoNum type="arabicPeriod"/>
            </a:pPr>
            <a:r>
              <a:rPr lang="en-US" sz="1000" dirty="0" smtClean="0">
                <a:solidFill>
                  <a:schemeClr val="bg2">
                    <a:lumMod val="75000"/>
                  </a:schemeClr>
                </a:solidFill>
              </a:rPr>
              <a:t>Cell array</a:t>
            </a:r>
          </a:p>
          <a:p>
            <a:pPr marL="269875" indent="-269875">
              <a:buFont typeface="+mj-lt"/>
              <a:buAutoNum type="arabicPeriod"/>
            </a:pPr>
            <a:r>
              <a:rPr lang="en-US" sz="1000" dirty="0" smtClean="0">
                <a:solidFill>
                  <a:schemeClr val="bg2">
                    <a:lumMod val="75000"/>
                  </a:schemeClr>
                </a:solidFill>
              </a:rPr>
              <a:t>Tissue array</a:t>
            </a:r>
          </a:p>
          <a:p>
            <a:pPr marL="269875" indent="-269875">
              <a:buFont typeface="+mj-lt"/>
              <a:buAutoNum type="arabicPeriod"/>
            </a:pPr>
            <a:r>
              <a:rPr lang="en-US" sz="1000" dirty="0" smtClean="0">
                <a:solidFill>
                  <a:schemeClr val="bg2">
                    <a:lumMod val="75000"/>
                  </a:schemeClr>
                </a:solidFill>
              </a:rPr>
              <a:t>Lab-on-a-chip</a:t>
            </a: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611188" y="549275"/>
            <a:ext cx="1460482" cy="2308324"/>
          </a:xfrm>
          <a:prstGeom prst="rect">
            <a:avLst/>
          </a:prstGeom>
        </p:spPr>
        <p:txBody>
          <a:bodyPr wrap="square">
            <a:spAutoFit/>
          </a:bodyPr>
          <a:lstStyle/>
          <a:p>
            <a:pPr marL="269875" indent="-269875">
              <a:buFont typeface="+mj-lt"/>
              <a:buAutoNum type="arabicPeriod"/>
            </a:pPr>
            <a:r>
              <a:rPr lang="en-US" sz="1000" dirty="0" err="1" smtClean="0">
                <a:solidFill>
                  <a:schemeClr val="bg2">
                    <a:lumMod val="75000"/>
                  </a:schemeClr>
                </a:solidFill>
              </a:rPr>
              <a:t>aCGH</a:t>
            </a:r>
            <a:endParaRPr lang="en-US" sz="1000" dirty="0" smtClean="0">
              <a:solidFill>
                <a:schemeClr val="bg2">
                  <a:lumMod val="75000"/>
                </a:schemeClr>
              </a:solidFill>
            </a:endParaRPr>
          </a:p>
          <a:p>
            <a:pPr marL="269875" indent="-269875">
              <a:buFont typeface="+mj-lt"/>
              <a:buAutoNum type="arabicPeriod"/>
            </a:pPr>
            <a:r>
              <a:rPr lang="en-US" sz="1000" dirty="0" smtClean="0">
                <a:solidFill>
                  <a:schemeClr val="bg2">
                    <a:lumMod val="75000"/>
                  </a:schemeClr>
                </a:solidFill>
              </a:rPr>
              <a:t>SNP array</a:t>
            </a:r>
          </a:p>
          <a:p>
            <a:pPr marL="269875" indent="-269875">
              <a:buFont typeface="+mj-lt"/>
              <a:buAutoNum type="arabicPeriod"/>
            </a:pPr>
            <a:r>
              <a:rPr lang="en-US" sz="1400" b="1" dirty="0" smtClean="0">
                <a:solidFill>
                  <a:srgbClr val="C00000"/>
                </a:solidFill>
              </a:rPr>
              <a:t>Tilling array</a:t>
            </a:r>
          </a:p>
          <a:p>
            <a:pPr marL="269875" indent="-269875">
              <a:buFont typeface="+mj-lt"/>
              <a:buAutoNum type="arabicPeriod"/>
            </a:pPr>
            <a:r>
              <a:rPr lang="en-US" sz="1000" dirty="0" err="1" smtClean="0">
                <a:solidFill>
                  <a:schemeClr val="bg2">
                    <a:lumMod val="75000"/>
                  </a:schemeClr>
                </a:solidFill>
              </a:rPr>
              <a:t>cDNA</a:t>
            </a:r>
            <a:r>
              <a:rPr lang="en-US" sz="1000" dirty="0" smtClean="0">
                <a:solidFill>
                  <a:schemeClr val="bg2">
                    <a:lumMod val="75000"/>
                  </a:schemeClr>
                </a:solidFill>
              </a:rPr>
              <a:t> array</a:t>
            </a:r>
          </a:p>
          <a:p>
            <a:pPr marL="269875" indent="-269875">
              <a:buFont typeface="+mj-lt"/>
              <a:buAutoNum type="arabicPeriod"/>
            </a:pPr>
            <a:r>
              <a:rPr lang="en-US" sz="1000" dirty="0" err="1" smtClean="0">
                <a:solidFill>
                  <a:schemeClr val="bg2">
                    <a:lumMod val="75000"/>
                  </a:schemeClr>
                </a:solidFill>
              </a:rPr>
              <a:t>qPCR</a:t>
            </a:r>
            <a:r>
              <a:rPr lang="en-US" sz="1000" dirty="0" smtClean="0">
                <a:solidFill>
                  <a:schemeClr val="bg2">
                    <a:lumMod val="75000"/>
                  </a:schemeClr>
                </a:solidFill>
              </a:rPr>
              <a:t> array</a:t>
            </a:r>
          </a:p>
          <a:p>
            <a:pPr marL="269875" indent="-269875">
              <a:buFont typeface="+mj-lt"/>
              <a:buAutoNum type="arabicPeriod"/>
            </a:pPr>
            <a:r>
              <a:rPr lang="en-US" sz="1000" dirty="0" smtClean="0">
                <a:solidFill>
                  <a:schemeClr val="bg2">
                    <a:lumMod val="75000"/>
                  </a:schemeClr>
                </a:solidFill>
              </a:rPr>
              <a:t>RNA array</a:t>
            </a:r>
          </a:p>
          <a:p>
            <a:pPr marL="269875" indent="-269875">
              <a:buFont typeface="+mj-lt"/>
              <a:buAutoNum type="arabicPeriod"/>
            </a:pPr>
            <a:r>
              <a:rPr lang="en-US" sz="1000" dirty="0" smtClean="0">
                <a:solidFill>
                  <a:schemeClr val="bg2">
                    <a:lumMod val="75000"/>
                  </a:schemeClr>
                </a:solidFill>
              </a:rPr>
              <a:t>Protein array</a:t>
            </a:r>
          </a:p>
          <a:p>
            <a:pPr marL="269875" indent="-269875">
              <a:buFont typeface="+mj-lt"/>
              <a:buAutoNum type="arabicPeriod"/>
            </a:pPr>
            <a:r>
              <a:rPr lang="en-US" sz="1000" dirty="0" smtClean="0">
                <a:solidFill>
                  <a:schemeClr val="bg2">
                    <a:lumMod val="75000"/>
                  </a:schemeClr>
                </a:solidFill>
              </a:rPr>
              <a:t>CHIP on chip</a:t>
            </a:r>
          </a:p>
          <a:p>
            <a:pPr marL="269875" indent="-269875">
              <a:buFont typeface="+mj-lt"/>
              <a:buAutoNum type="arabicPeriod"/>
            </a:pPr>
            <a:r>
              <a:rPr lang="en-US" sz="1000" dirty="0" smtClean="0">
                <a:solidFill>
                  <a:schemeClr val="bg2">
                    <a:lumMod val="75000"/>
                  </a:schemeClr>
                </a:solidFill>
              </a:rPr>
              <a:t>Antibody array</a:t>
            </a:r>
          </a:p>
          <a:p>
            <a:pPr marL="269875" indent="-269875">
              <a:buFont typeface="+mj-lt"/>
              <a:buAutoNum type="arabicPeriod"/>
            </a:pPr>
            <a:r>
              <a:rPr lang="en-US" sz="1000" dirty="0" smtClean="0">
                <a:solidFill>
                  <a:schemeClr val="bg2">
                    <a:lumMod val="75000"/>
                  </a:schemeClr>
                </a:solidFill>
              </a:rPr>
              <a:t>Organic compound</a:t>
            </a:r>
          </a:p>
          <a:p>
            <a:pPr marL="269875" indent="-269875">
              <a:buFont typeface="+mj-lt"/>
              <a:buAutoNum type="arabicPeriod"/>
            </a:pPr>
            <a:r>
              <a:rPr lang="en-US" sz="1000" dirty="0" smtClean="0">
                <a:solidFill>
                  <a:schemeClr val="bg2">
                    <a:lumMod val="75000"/>
                  </a:schemeClr>
                </a:solidFill>
              </a:rPr>
              <a:t>ELISA array</a:t>
            </a:r>
          </a:p>
          <a:p>
            <a:pPr marL="269875" indent="-269875">
              <a:buFont typeface="+mj-lt"/>
              <a:buAutoNum type="arabicPeriod"/>
            </a:pPr>
            <a:r>
              <a:rPr lang="en-US" sz="1000" dirty="0" smtClean="0">
                <a:solidFill>
                  <a:schemeClr val="bg2">
                    <a:lumMod val="75000"/>
                  </a:schemeClr>
                </a:solidFill>
              </a:rPr>
              <a:t>Cell array</a:t>
            </a:r>
          </a:p>
          <a:p>
            <a:pPr marL="269875" indent="-269875">
              <a:buFont typeface="+mj-lt"/>
              <a:buAutoNum type="arabicPeriod"/>
            </a:pPr>
            <a:r>
              <a:rPr lang="en-US" sz="1000" dirty="0" smtClean="0">
                <a:solidFill>
                  <a:schemeClr val="bg2">
                    <a:lumMod val="75000"/>
                  </a:schemeClr>
                </a:solidFill>
              </a:rPr>
              <a:t>Tissue array</a:t>
            </a:r>
          </a:p>
          <a:p>
            <a:pPr marL="269875" indent="-269875">
              <a:buFont typeface="+mj-lt"/>
              <a:buAutoNum type="arabicPeriod"/>
            </a:pPr>
            <a:r>
              <a:rPr lang="en-US" sz="1000" dirty="0" smtClean="0">
                <a:solidFill>
                  <a:schemeClr val="bg2">
                    <a:lumMod val="75000"/>
                  </a:schemeClr>
                </a:solidFill>
              </a:rPr>
              <a:t>Lab-on-a-chip</a:t>
            </a:r>
          </a:p>
        </p:txBody>
      </p:sp>
      <p:sp>
        <p:nvSpPr>
          <p:cNvPr id="5" name="矩形 4"/>
          <p:cNvSpPr/>
          <p:nvPr/>
        </p:nvSpPr>
        <p:spPr>
          <a:xfrm>
            <a:off x="2195513" y="549275"/>
            <a:ext cx="6337300" cy="2554545"/>
          </a:xfrm>
          <a:prstGeom prst="rect">
            <a:avLst/>
          </a:prstGeom>
        </p:spPr>
        <p:txBody>
          <a:bodyPr wrap="square">
            <a:spAutoFit/>
          </a:bodyPr>
          <a:lstStyle/>
          <a:p>
            <a:pPr algn="just"/>
            <a:r>
              <a:rPr lang="en-US" altLang="zh-TW" sz="1600" dirty="0" smtClean="0">
                <a:solidFill>
                  <a:srgbClr val="0070C0"/>
                </a:solidFill>
              </a:rPr>
              <a:t>Tiling arrays differ in the nature of the probes. Short fragments are designed to </a:t>
            </a:r>
            <a:r>
              <a:rPr lang="en-US" altLang="zh-TW" sz="1600" b="1" dirty="0" smtClean="0">
                <a:solidFill>
                  <a:srgbClr val="C00000"/>
                </a:solidFill>
              </a:rPr>
              <a:t>cover the entire genome or </a:t>
            </a:r>
            <a:r>
              <a:rPr lang="en-US" altLang="zh-TW" sz="1600" b="1" dirty="0" err="1" smtClean="0">
                <a:solidFill>
                  <a:srgbClr val="C00000"/>
                </a:solidFill>
              </a:rPr>
              <a:t>contigs</a:t>
            </a:r>
            <a:r>
              <a:rPr lang="en-US" altLang="zh-TW" sz="1600" b="1" dirty="0" smtClean="0">
                <a:solidFill>
                  <a:srgbClr val="C00000"/>
                </a:solidFill>
              </a:rPr>
              <a:t> of the genome</a:t>
            </a:r>
            <a:r>
              <a:rPr lang="en-US" altLang="zh-TW" sz="1600" dirty="0" smtClean="0">
                <a:solidFill>
                  <a:srgbClr val="0070C0"/>
                </a:solidFill>
              </a:rPr>
              <a:t>. Depending on the probe lengths and spacing different degrees of resolution can be achieved. Number of features on a single array can range from 10,000 to greater than 6,000,000, with each feature containing millions of copies of one probe. Tiling arrays can produce an unbiased look at gene expression because previously unidentified genes can still be incorporated. On top of individual gene expression analysis, other tiling arrays can be used in </a:t>
            </a:r>
            <a:r>
              <a:rPr lang="en-US" altLang="zh-TW" sz="1600" dirty="0" err="1" smtClean="0">
                <a:solidFill>
                  <a:srgbClr val="0070C0"/>
                </a:solidFill>
              </a:rPr>
              <a:t>transcriptome</a:t>
            </a:r>
            <a:r>
              <a:rPr lang="en-US" altLang="zh-TW" sz="1600" dirty="0" smtClean="0">
                <a:solidFill>
                  <a:srgbClr val="0070C0"/>
                </a:solidFill>
              </a:rPr>
              <a:t> mapping, </a:t>
            </a:r>
            <a:r>
              <a:rPr lang="en-US" altLang="zh-TW" sz="1600" dirty="0" err="1" smtClean="0">
                <a:solidFill>
                  <a:srgbClr val="0070C0"/>
                </a:solidFill>
              </a:rPr>
              <a:t>ChIP</a:t>
            </a:r>
            <a:r>
              <a:rPr lang="en-US" altLang="zh-TW" sz="1600" dirty="0" smtClean="0">
                <a:solidFill>
                  <a:srgbClr val="0070C0"/>
                </a:solidFill>
              </a:rPr>
              <a:t>-chip, </a:t>
            </a:r>
            <a:r>
              <a:rPr lang="en-US" altLang="zh-TW" sz="1600" dirty="0" err="1" smtClean="0">
                <a:solidFill>
                  <a:srgbClr val="0070C0"/>
                </a:solidFill>
              </a:rPr>
              <a:t>MeDIP</a:t>
            </a:r>
            <a:r>
              <a:rPr lang="en-US" altLang="zh-TW" sz="1600" dirty="0" smtClean="0">
                <a:solidFill>
                  <a:srgbClr val="0070C0"/>
                </a:solidFill>
              </a:rPr>
              <a:t>-chip and </a:t>
            </a:r>
            <a:r>
              <a:rPr lang="en-US" altLang="zh-TW" sz="1600" dirty="0" err="1" smtClean="0">
                <a:solidFill>
                  <a:srgbClr val="0070C0"/>
                </a:solidFill>
              </a:rPr>
              <a:t>DNase</a:t>
            </a:r>
            <a:r>
              <a:rPr lang="en-US" altLang="zh-TW" sz="1600" dirty="0" smtClean="0">
                <a:solidFill>
                  <a:srgbClr val="0070C0"/>
                </a:solidFill>
              </a:rPr>
              <a:t> Chip studies, Array CGH among others.</a:t>
            </a:r>
            <a:endParaRPr lang="en-US" altLang="zh-TW" sz="1600" dirty="0">
              <a:solidFill>
                <a:srgbClr val="0070C0"/>
              </a:solidFill>
            </a:endParaRPr>
          </a:p>
        </p:txBody>
      </p:sp>
      <p:grpSp>
        <p:nvGrpSpPr>
          <p:cNvPr id="6" name="群組 5"/>
          <p:cNvGrpSpPr/>
          <p:nvPr/>
        </p:nvGrpSpPr>
        <p:grpSpPr>
          <a:xfrm>
            <a:off x="476074" y="3436936"/>
            <a:ext cx="8191852" cy="2420956"/>
            <a:chOff x="126320" y="3071810"/>
            <a:chExt cx="8191852" cy="2420956"/>
          </a:xfrm>
        </p:grpSpPr>
        <p:pic>
          <p:nvPicPr>
            <p:cNvPr id="40962" name="Picture 2" descr="http://www.capitalbio.com/htmimage/20060830004.gif"/>
            <p:cNvPicPr>
              <a:picLocks noChangeAspect="1" noChangeArrowheads="1"/>
            </p:cNvPicPr>
            <p:nvPr/>
          </p:nvPicPr>
          <p:blipFill>
            <a:blip r:embed="rId3"/>
            <a:srcRect b="19902"/>
            <a:stretch>
              <a:fillRect/>
            </a:stretch>
          </p:blipFill>
          <p:spPr bwMode="auto">
            <a:xfrm>
              <a:off x="4174797" y="3143248"/>
              <a:ext cx="4143375" cy="1571636"/>
            </a:xfrm>
            <a:prstGeom prst="rect">
              <a:avLst/>
            </a:prstGeom>
            <a:noFill/>
          </p:spPr>
        </p:pic>
        <p:pic>
          <p:nvPicPr>
            <p:cNvPr id="58370" name="Picture 2" descr="http://upload.wikimedia.org/wikipedia/en/f/fe/DNA_fragmentation_fig_1.png"/>
            <p:cNvPicPr>
              <a:picLocks noChangeAspect="1" noChangeArrowheads="1"/>
            </p:cNvPicPr>
            <p:nvPr/>
          </p:nvPicPr>
          <p:blipFill>
            <a:blip r:embed="rId4"/>
            <a:srcRect/>
            <a:stretch>
              <a:fillRect/>
            </a:stretch>
          </p:blipFill>
          <p:spPr bwMode="auto">
            <a:xfrm>
              <a:off x="126320" y="3071810"/>
              <a:ext cx="4138386" cy="2420956"/>
            </a:xfrm>
            <a:prstGeom prst="rect">
              <a:avLst/>
            </a:prstGeom>
            <a:solidFill>
              <a:schemeClr val="bg1"/>
            </a:solidFill>
          </p:spPr>
        </p:pic>
      </p:gr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2195512" y="549275"/>
            <a:ext cx="6337301" cy="2800767"/>
          </a:xfrm>
          <a:prstGeom prst="rect">
            <a:avLst/>
          </a:prstGeom>
        </p:spPr>
        <p:txBody>
          <a:bodyPr wrap="square">
            <a:spAutoFit/>
          </a:bodyPr>
          <a:lstStyle/>
          <a:p>
            <a:pPr algn="just" rtl="0"/>
            <a:r>
              <a:rPr lang="en-US" altLang="zh-TW" sz="1600" kern="1200" dirty="0">
                <a:solidFill>
                  <a:srgbClr val="0070C0"/>
                </a:solidFill>
                <a:ea typeface="新細明體"/>
                <a:cs typeface="+mn-cs"/>
              </a:rPr>
              <a:t>A </a:t>
            </a:r>
            <a:r>
              <a:rPr lang="en-US" altLang="zh-TW" sz="1600" b="1" kern="1200" dirty="0">
                <a:solidFill>
                  <a:srgbClr val="0070C0"/>
                </a:solidFill>
                <a:ea typeface="新細明體"/>
                <a:cs typeface="+mn-cs"/>
              </a:rPr>
              <a:t>DNA microarray </a:t>
            </a:r>
            <a:r>
              <a:rPr lang="en-US" altLang="zh-TW" sz="1600" kern="1200" dirty="0">
                <a:solidFill>
                  <a:srgbClr val="0070C0"/>
                </a:solidFill>
                <a:ea typeface="新細明體"/>
                <a:cs typeface="+mn-cs"/>
              </a:rPr>
              <a:t>(also commonly known as gene or genome chip, DNA chip, or gene array) is a collection of microscopic DNA spots, commonly representing single genes, arrayed on a solid surface by covalent attachment to a chemical matrix. DNA arrays are different from other types of microarray only in that they either </a:t>
            </a:r>
            <a:r>
              <a:rPr lang="en-US" altLang="zh-TW" sz="1600" b="1" kern="1200" dirty="0">
                <a:solidFill>
                  <a:srgbClr val="C00000"/>
                </a:solidFill>
                <a:ea typeface="新細明體"/>
                <a:cs typeface="+mn-cs"/>
              </a:rPr>
              <a:t>measure DNA or use DNA as part of its detection system</a:t>
            </a:r>
            <a:r>
              <a:rPr lang="en-US" altLang="zh-TW" sz="1600" kern="1200" dirty="0">
                <a:solidFill>
                  <a:srgbClr val="0070C0"/>
                </a:solidFill>
                <a:ea typeface="新細明體"/>
                <a:cs typeface="+mn-cs"/>
              </a:rPr>
              <a:t>. Qualitative or quantitative measurements with DNA microarrays utilize the selective nature of DNA-DNA or DNA-RNA hybridization under high-stringency conditions and </a:t>
            </a:r>
            <a:r>
              <a:rPr lang="en-US" altLang="zh-TW" sz="1600" kern="1200" dirty="0" err="1">
                <a:solidFill>
                  <a:srgbClr val="0070C0"/>
                </a:solidFill>
                <a:ea typeface="新細明體"/>
                <a:cs typeface="+mn-cs"/>
              </a:rPr>
              <a:t>fluorophore</a:t>
            </a:r>
            <a:r>
              <a:rPr lang="en-US" altLang="zh-TW" sz="1600" kern="1200" dirty="0">
                <a:solidFill>
                  <a:srgbClr val="0070C0"/>
                </a:solidFill>
                <a:ea typeface="新細明體"/>
                <a:cs typeface="+mn-cs"/>
              </a:rPr>
              <a:t>-based detection. DNA arrays are commonly used for expression profiling, i.e., monitoring expression levels of thousands of genes simultaneously, or for comparative genomic hybridization.</a:t>
            </a:r>
            <a:endParaRPr lang="zh-TW" altLang="en-US" sz="1600" kern="1200" dirty="0">
              <a:solidFill>
                <a:srgbClr val="0070C0"/>
              </a:solidFill>
              <a:ea typeface="新細明體"/>
              <a:cs typeface="+mn-cs"/>
            </a:endParaRPr>
          </a:p>
        </p:txBody>
      </p:sp>
      <p:sp>
        <p:nvSpPr>
          <p:cNvPr id="4" name="矩形 3"/>
          <p:cNvSpPr/>
          <p:nvPr/>
        </p:nvSpPr>
        <p:spPr>
          <a:xfrm>
            <a:off x="611188" y="549275"/>
            <a:ext cx="1460482" cy="2308324"/>
          </a:xfrm>
          <a:prstGeom prst="rect">
            <a:avLst/>
          </a:prstGeom>
        </p:spPr>
        <p:txBody>
          <a:bodyPr wrap="square">
            <a:spAutoFit/>
          </a:bodyPr>
          <a:lstStyle/>
          <a:p>
            <a:pPr marL="269875" indent="-269875">
              <a:buFont typeface="+mj-lt"/>
              <a:buAutoNum type="arabicPeriod"/>
            </a:pPr>
            <a:r>
              <a:rPr lang="en-US" sz="1000" dirty="0" err="1" smtClean="0">
                <a:solidFill>
                  <a:schemeClr val="bg2">
                    <a:lumMod val="75000"/>
                  </a:schemeClr>
                </a:solidFill>
              </a:rPr>
              <a:t>aCGH</a:t>
            </a:r>
            <a:endParaRPr lang="en-US" sz="1000" dirty="0" smtClean="0">
              <a:solidFill>
                <a:schemeClr val="bg2">
                  <a:lumMod val="75000"/>
                </a:schemeClr>
              </a:solidFill>
            </a:endParaRPr>
          </a:p>
          <a:p>
            <a:pPr marL="269875" indent="-269875">
              <a:buFont typeface="+mj-lt"/>
              <a:buAutoNum type="arabicPeriod"/>
            </a:pPr>
            <a:r>
              <a:rPr lang="en-US" sz="1000" dirty="0" smtClean="0">
                <a:solidFill>
                  <a:schemeClr val="bg2">
                    <a:lumMod val="75000"/>
                  </a:schemeClr>
                </a:solidFill>
              </a:rPr>
              <a:t>SNP array</a:t>
            </a:r>
          </a:p>
          <a:p>
            <a:pPr marL="269875" indent="-269875">
              <a:buFont typeface="+mj-lt"/>
              <a:buAutoNum type="arabicPeriod"/>
            </a:pPr>
            <a:r>
              <a:rPr lang="en-US" sz="1000" dirty="0" smtClean="0">
                <a:solidFill>
                  <a:schemeClr val="bg2">
                    <a:lumMod val="75000"/>
                  </a:schemeClr>
                </a:solidFill>
              </a:rPr>
              <a:t>Tilling array</a:t>
            </a:r>
          </a:p>
          <a:p>
            <a:pPr marL="269875" indent="-269875">
              <a:buFont typeface="+mj-lt"/>
              <a:buAutoNum type="arabicPeriod"/>
            </a:pPr>
            <a:r>
              <a:rPr lang="en-US" sz="1400" b="1" dirty="0" err="1" smtClean="0">
                <a:solidFill>
                  <a:srgbClr val="C00000"/>
                </a:solidFill>
              </a:rPr>
              <a:t>cDNA</a:t>
            </a:r>
            <a:r>
              <a:rPr lang="en-US" sz="1400" b="1" dirty="0" smtClean="0">
                <a:solidFill>
                  <a:srgbClr val="C00000"/>
                </a:solidFill>
              </a:rPr>
              <a:t> array</a:t>
            </a:r>
          </a:p>
          <a:p>
            <a:pPr marL="269875" indent="-269875">
              <a:buFont typeface="+mj-lt"/>
              <a:buAutoNum type="arabicPeriod"/>
            </a:pPr>
            <a:r>
              <a:rPr lang="en-US" sz="1000" dirty="0" err="1" smtClean="0">
                <a:solidFill>
                  <a:schemeClr val="bg2">
                    <a:lumMod val="75000"/>
                  </a:schemeClr>
                </a:solidFill>
              </a:rPr>
              <a:t>qPCR</a:t>
            </a:r>
            <a:r>
              <a:rPr lang="en-US" sz="1000" dirty="0" smtClean="0">
                <a:solidFill>
                  <a:schemeClr val="bg2">
                    <a:lumMod val="75000"/>
                  </a:schemeClr>
                </a:solidFill>
              </a:rPr>
              <a:t> array</a:t>
            </a:r>
          </a:p>
          <a:p>
            <a:pPr marL="269875" indent="-269875">
              <a:buFont typeface="+mj-lt"/>
              <a:buAutoNum type="arabicPeriod"/>
            </a:pPr>
            <a:r>
              <a:rPr lang="en-US" sz="1000" dirty="0" smtClean="0">
                <a:solidFill>
                  <a:schemeClr val="bg2">
                    <a:lumMod val="75000"/>
                  </a:schemeClr>
                </a:solidFill>
              </a:rPr>
              <a:t>RNA array</a:t>
            </a:r>
          </a:p>
          <a:p>
            <a:pPr marL="269875" indent="-269875">
              <a:buFont typeface="+mj-lt"/>
              <a:buAutoNum type="arabicPeriod"/>
            </a:pPr>
            <a:r>
              <a:rPr lang="en-US" sz="1000" dirty="0" smtClean="0">
                <a:solidFill>
                  <a:schemeClr val="bg2">
                    <a:lumMod val="75000"/>
                  </a:schemeClr>
                </a:solidFill>
              </a:rPr>
              <a:t>Protein array</a:t>
            </a:r>
          </a:p>
          <a:p>
            <a:pPr marL="269875" indent="-269875">
              <a:buFont typeface="+mj-lt"/>
              <a:buAutoNum type="arabicPeriod"/>
            </a:pPr>
            <a:r>
              <a:rPr lang="en-US" sz="1000" dirty="0" smtClean="0">
                <a:solidFill>
                  <a:schemeClr val="bg2">
                    <a:lumMod val="75000"/>
                  </a:schemeClr>
                </a:solidFill>
              </a:rPr>
              <a:t>CHIP on chip</a:t>
            </a:r>
          </a:p>
          <a:p>
            <a:pPr marL="269875" indent="-269875">
              <a:buFont typeface="+mj-lt"/>
              <a:buAutoNum type="arabicPeriod"/>
            </a:pPr>
            <a:r>
              <a:rPr lang="en-US" sz="1000" dirty="0" smtClean="0">
                <a:solidFill>
                  <a:schemeClr val="bg2">
                    <a:lumMod val="75000"/>
                  </a:schemeClr>
                </a:solidFill>
              </a:rPr>
              <a:t>Antibody array</a:t>
            </a:r>
          </a:p>
          <a:p>
            <a:pPr marL="269875" indent="-269875">
              <a:buFont typeface="+mj-lt"/>
              <a:buAutoNum type="arabicPeriod"/>
            </a:pPr>
            <a:r>
              <a:rPr lang="en-US" sz="1000" dirty="0" smtClean="0">
                <a:solidFill>
                  <a:schemeClr val="bg2">
                    <a:lumMod val="75000"/>
                  </a:schemeClr>
                </a:solidFill>
              </a:rPr>
              <a:t>Organic compound</a:t>
            </a:r>
          </a:p>
          <a:p>
            <a:pPr marL="269875" indent="-269875">
              <a:buFont typeface="+mj-lt"/>
              <a:buAutoNum type="arabicPeriod"/>
            </a:pPr>
            <a:r>
              <a:rPr lang="en-US" sz="1000" dirty="0" smtClean="0">
                <a:solidFill>
                  <a:schemeClr val="bg2">
                    <a:lumMod val="75000"/>
                  </a:schemeClr>
                </a:solidFill>
              </a:rPr>
              <a:t>ELISA array</a:t>
            </a:r>
          </a:p>
          <a:p>
            <a:pPr marL="269875" indent="-269875">
              <a:buFont typeface="+mj-lt"/>
              <a:buAutoNum type="arabicPeriod"/>
            </a:pPr>
            <a:r>
              <a:rPr lang="en-US" sz="1000" dirty="0" smtClean="0">
                <a:solidFill>
                  <a:schemeClr val="bg2">
                    <a:lumMod val="75000"/>
                  </a:schemeClr>
                </a:solidFill>
              </a:rPr>
              <a:t>Cell array</a:t>
            </a:r>
          </a:p>
          <a:p>
            <a:pPr marL="269875" indent="-269875">
              <a:buFont typeface="+mj-lt"/>
              <a:buAutoNum type="arabicPeriod"/>
            </a:pPr>
            <a:r>
              <a:rPr lang="en-US" sz="1000" dirty="0" smtClean="0">
                <a:solidFill>
                  <a:schemeClr val="bg2">
                    <a:lumMod val="75000"/>
                  </a:schemeClr>
                </a:solidFill>
              </a:rPr>
              <a:t>Tissue array</a:t>
            </a:r>
          </a:p>
          <a:p>
            <a:pPr marL="269875" indent="-269875">
              <a:buFont typeface="+mj-lt"/>
              <a:buAutoNum type="arabicPeriod"/>
            </a:pPr>
            <a:r>
              <a:rPr lang="en-US" sz="1000" dirty="0" smtClean="0">
                <a:solidFill>
                  <a:schemeClr val="bg2">
                    <a:lumMod val="75000"/>
                  </a:schemeClr>
                </a:solidFill>
              </a:rPr>
              <a:t>Lab-on-a-chip</a:t>
            </a:r>
          </a:p>
        </p:txBody>
      </p:sp>
      <p:grpSp>
        <p:nvGrpSpPr>
          <p:cNvPr id="7" name="群組 15"/>
          <p:cNvGrpSpPr>
            <a:grpSpLocks noChangeAspect="1"/>
          </p:cNvGrpSpPr>
          <p:nvPr/>
        </p:nvGrpSpPr>
        <p:grpSpPr>
          <a:xfrm>
            <a:off x="2574162" y="3583391"/>
            <a:ext cx="5580000" cy="2131625"/>
            <a:chOff x="2500298" y="4000504"/>
            <a:chExt cx="5214974" cy="1992185"/>
          </a:xfrm>
        </p:grpSpPr>
        <p:pic>
          <p:nvPicPr>
            <p:cNvPr id="8" name="Picture 11" descr="nylon"/>
            <p:cNvPicPr>
              <a:picLocks noChangeAspect="1" noChangeArrowheads="1"/>
            </p:cNvPicPr>
            <p:nvPr/>
          </p:nvPicPr>
          <p:blipFill>
            <a:blip r:embed="rId3"/>
            <a:srcRect/>
            <a:stretch>
              <a:fillRect/>
            </a:stretch>
          </p:blipFill>
          <p:spPr bwMode="auto">
            <a:xfrm>
              <a:off x="2500298" y="4000504"/>
              <a:ext cx="1882502" cy="1440000"/>
            </a:xfrm>
            <a:prstGeom prst="rect">
              <a:avLst/>
            </a:prstGeom>
            <a:noFill/>
            <a:ln w="19050">
              <a:solidFill>
                <a:srgbClr val="000000"/>
              </a:solidFill>
              <a:miter lim="800000"/>
              <a:headEnd/>
              <a:tailEnd/>
            </a:ln>
          </p:spPr>
        </p:pic>
        <p:sp>
          <p:nvSpPr>
            <p:cNvPr id="9" name="矩形 8"/>
            <p:cNvSpPr/>
            <p:nvPr/>
          </p:nvSpPr>
          <p:spPr>
            <a:xfrm>
              <a:off x="2512863" y="5438691"/>
              <a:ext cx="1857372" cy="400110"/>
            </a:xfrm>
            <a:prstGeom prst="rect">
              <a:avLst/>
            </a:prstGeom>
          </p:spPr>
          <p:txBody>
            <a:bodyPr wrap="square">
              <a:spAutoFit/>
            </a:bodyPr>
            <a:lstStyle/>
            <a:p>
              <a:pPr marL="342900" indent="-342900" algn="ctr" rtl="0">
                <a:buClr>
                  <a:srgbClr val="C0504D"/>
                </a:buClr>
                <a:defRPr/>
              </a:pPr>
              <a:r>
                <a:rPr lang="en-GB" altLang="zh-TW" sz="1000" b="1" kern="1200" dirty="0">
                  <a:solidFill>
                    <a:srgbClr val="0070C0"/>
                  </a:solidFill>
                  <a:latin typeface="Calibri"/>
                  <a:ea typeface="新細明體" pitchFamily="18" charset="-120"/>
                  <a:cs typeface="+mn-cs"/>
                </a:rPr>
                <a:t>Isotope</a:t>
              </a:r>
            </a:p>
            <a:p>
              <a:pPr marL="342900" indent="-342900" algn="ctr" rtl="0">
                <a:buClr>
                  <a:srgbClr val="C0504D"/>
                </a:buClr>
                <a:defRPr/>
              </a:pPr>
              <a:r>
                <a:rPr lang="en-GB" altLang="zh-TW" sz="1000" b="1" kern="1200" dirty="0">
                  <a:solidFill>
                    <a:srgbClr val="0070C0"/>
                  </a:solidFill>
                  <a:latin typeface="Calibri"/>
                  <a:ea typeface="新細明體" pitchFamily="18" charset="-120"/>
                  <a:cs typeface="+mn-cs"/>
                </a:rPr>
                <a:t>Nylon – </a:t>
              </a:r>
              <a:r>
                <a:rPr lang="en-GB" altLang="zh-TW" sz="1000" b="1" kern="1200" dirty="0" err="1">
                  <a:solidFill>
                    <a:srgbClr val="0070C0"/>
                  </a:solidFill>
                  <a:latin typeface="Calibri"/>
                  <a:ea typeface="新細明體" pitchFamily="18" charset="-120"/>
                  <a:cs typeface="+mn-cs"/>
                </a:rPr>
                <a:t>cDNA</a:t>
              </a:r>
              <a:r>
                <a:rPr lang="en-GB" altLang="zh-TW" sz="1000" b="1" kern="1200" dirty="0">
                  <a:solidFill>
                    <a:srgbClr val="0070C0"/>
                  </a:solidFill>
                  <a:latin typeface="Calibri"/>
                  <a:ea typeface="新細明體" pitchFamily="18" charset="-120"/>
                  <a:cs typeface="+mn-cs"/>
                </a:rPr>
                <a:t> (300-900 </a:t>
              </a:r>
              <a:r>
                <a:rPr lang="en-GB" altLang="zh-TW" sz="1000" b="1" kern="1200" dirty="0" err="1">
                  <a:solidFill>
                    <a:srgbClr val="0070C0"/>
                  </a:solidFill>
                  <a:latin typeface="Calibri"/>
                  <a:ea typeface="新細明體" pitchFamily="18" charset="-120"/>
                  <a:cs typeface="+mn-cs"/>
                </a:rPr>
                <a:t>nt</a:t>
              </a:r>
              <a:r>
                <a:rPr lang="en-GB" altLang="zh-TW" sz="1000" b="1" kern="1200" dirty="0">
                  <a:solidFill>
                    <a:srgbClr val="0070C0"/>
                  </a:solidFill>
                  <a:latin typeface="Calibri"/>
                  <a:ea typeface="新細明體" pitchFamily="18" charset="-120"/>
                  <a:cs typeface="+mn-cs"/>
                </a:rPr>
                <a:t>)</a:t>
              </a:r>
            </a:p>
          </p:txBody>
        </p:sp>
        <p:pic>
          <p:nvPicPr>
            <p:cNvPr id="10" name="Picture 6" descr="20Kfig"/>
            <p:cNvPicPr>
              <a:picLocks noChangeAspect="1" noChangeArrowheads="1"/>
            </p:cNvPicPr>
            <p:nvPr/>
          </p:nvPicPr>
          <p:blipFill>
            <a:blip r:embed="rId4"/>
            <a:srcRect l="2415" t="19325" r="60030" b="26459"/>
            <a:stretch>
              <a:fillRect/>
            </a:stretch>
          </p:blipFill>
          <p:spPr bwMode="auto">
            <a:xfrm>
              <a:off x="4542650" y="4000504"/>
              <a:ext cx="1435421" cy="1440000"/>
            </a:xfrm>
            <a:prstGeom prst="rect">
              <a:avLst/>
            </a:prstGeom>
            <a:noFill/>
            <a:ln w="28575">
              <a:solidFill>
                <a:schemeClr val="tx1"/>
              </a:solidFill>
            </a:ln>
          </p:spPr>
        </p:pic>
        <p:sp>
          <p:nvSpPr>
            <p:cNvPr id="11" name="矩形 10"/>
            <p:cNvSpPr/>
            <p:nvPr/>
          </p:nvSpPr>
          <p:spPr>
            <a:xfrm>
              <a:off x="4438823" y="5438691"/>
              <a:ext cx="1643074" cy="553998"/>
            </a:xfrm>
            <a:prstGeom prst="rect">
              <a:avLst/>
            </a:prstGeom>
          </p:spPr>
          <p:txBody>
            <a:bodyPr wrap="square">
              <a:spAutoFit/>
            </a:bodyPr>
            <a:lstStyle/>
            <a:p>
              <a:pPr marL="342900" indent="-342900" algn="ctr" rtl="0">
                <a:buClr>
                  <a:srgbClr val="C0504D"/>
                </a:buClr>
                <a:defRPr/>
              </a:pPr>
              <a:r>
                <a:rPr lang="en-GB" altLang="zh-TW" sz="1000" b="1" kern="1200" dirty="0">
                  <a:solidFill>
                    <a:srgbClr val="0070C0"/>
                  </a:solidFill>
                  <a:latin typeface="Calibri"/>
                  <a:ea typeface="新細明體" pitchFamily="18" charset="-120"/>
                  <a:cs typeface="+mn-cs"/>
                </a:rPr>
                <a:t>Two-colour</a:t>
              </a:r>
            </a:p>
            <a:p>
              <a:pPr marL="342900" indent="-342900" algn="ctr" rtl="0">
                <a:buClr>
                  <a:srgbClr val="C0504D"/>
                </a:buClr>
                <a:defRPr/>
              </a:pPr>
              <a:r>
                <a:rPr lang="en-GB" altLang="zh-TW" sz="1000" b="1" kern="1200" dirty="0" err="1">
                  <a:solidFill>
                    <a:srgbClr val="0070C0"/>
                  </a:solidFill>
                  <a:latin typeface="Calibri"/>
                  <a:ea typeface="新細明體" pitchFamily="18" charset="-120"/>
                  <a:cs typeface="+mn-cs"/>
                </a:rPr>
                <a:t>cDNA</a:t>
              </a:r>
              <a:r>
                <a:rPr lang="en-GB" altLang="zh-TW" sz="1000" b="1" kern="1200" dirty="0">
                  <a:solidFill>
                    <a:srgbClr val="0070C0"/>
                  </a:solidFill>
                  <a:latin typeface="Calibri"/>
                  <a:ea typeface="新細明體" pitchFamily="18" charset="-120"/>
                  <a:cs typeface="+mn-cs"/>
                </a:rPr>
                <a:t> or </a:t>
              </a:r>
              <a:r>
                <a:rPr lang="en-GB" altLang="zh-TW" sz="1000" b="1" kern="1200" dirty="0" err="1">
                  <a:solidFill>
                    <a:srgbClr val="0070C0"/>
                  </a:solidFill>
                  <a:latin typeface="Calibri"/>
                  <a:ea typeface="新細明體" pitchFamily="18" charset="-120"/>
                  <a:cs typeface="+mn-cs"/>
                </a:rPr>
                <a:t>Oligo</a:t>
              </a:r>
              <a:r>
                <a:rPr lang="en-GB" altLang="zh-TW" sz="1000" b="1" kern="1200" dirty="0">
                  <a:solidFill>
                    <a:srgbClr val="0070C0"/>
                  </a:solidFill>
                  <a:latin typeface="Calibri"/>
                  <a:ea typeface="新細明體" pitchFamily="18" charset="-120"/>
                  <a:cs typeface="+mn-cs"/>
                </a:rPr>
                <a:t> (80 </a:t>
              </a:r>
              <a:r>
                <a:rPr lang="en-GB" altLang="zh-TW" sz="1000" b="1" kern="1200" dirty="0" err="1">
                  <a:solidFill>
                    <a:srgbClr val="0070C0"/>
                  </a:solidFill>
                  <a:latin typeface="Calibri"/>
                  <a:ea typeface="新細明體" pitchFamily="18" charset="-120"/>
                  <a:cs typeface="+mn-cs"/>
                </a:rPr>
                <a:t>nt</a:t>
              </a:r>
              <a:r>
                <a:rPr lang="en-GB" altLang="zh-TW" sz="1000" b="1" kern="1200" dirty="0">
                  <a:solidFill>
                    <a:srgbClr val="0070C0"/>
                  </a:solidFill>
                  <a:latin typeface="Calibri"/>
                  <a:ea typeface="新細明體" pitchFamily="18" charset="-120"/>
                  <a:cs typeface="+mn-cs"/>
                </a:rPr>
                <a:t>)</a:t>
              </a:r>
            </a:p>
            <a:p>
              <a:pPr marL="342900" indent="-342900" algn="ctr" rtl="0">
                <a:buClr>
                  <a:srgbClr val="C0504D"/>
                </a:buClr>
                <a:defRPr/>
              </a:pPr>
              <a:r>
                <a:rPr lang="en-GB" altLang="zh-TW" sz="1000" b="1" kern="1200" dirty="0">
                  <a:solidFill>
                    <a:srgbClr val="0070C0"/>
                  </a:solidFill>
                  <a:latin typeface="Calibri"/>
                  <a:ea typeface="新細明體" pitchFamily="18" charset="-120"/>
                  <a:cs typeface="+mn-cs"/>
                </a:rPr>
                <a:t>500 – 11,000 elements</a:t>
              </a:r>
            </a:p>
          </p:txBody>
        </p:sp>
        <p:pic>
          <p:nvPicPr>
            <p:cNvPr id="12" name="Picture 5" descr="msim"/>
            <p:cNvPicPr>
              <a:picLocks noChangeAspect="1" noChangeArrowheads="1"/>
            </p:cNvPicPr>
            <p:nvPr/>
          </p:nvPicPr>
          <p:blipFill>
            <a:blip r:embed="rId5"/>
            <a:srcRect/>
            <a:stretch>
              <a:fillRect/>
            </a:stretch>
          </p:blipFill>
          <p:spPr bwMode="auto">
            <a:xfrm>
              <a:off x="6137919" y="4000504"/>
              <a:ext cx="1577353" cy="1440000"/>
            </a:xfrm>
            <a:prstGeom prst="rect">
              <a:avLst/>
            </a:prstGeom>
            <a:noFill/>
            <a:ln w="28575">
              <a:solidFill>
                <a:schemeClr val="tx1"/>
              </a:solidFill>
            </a:ln>
          </p:spPr>
        </p:pic>
        <p:sp>
          <p:nvSpPr>
            <p:cNvPr id="13" name="矩形 12"/>
            <p:cNvSpPr/>
            <p:nvPr/>
          </p:nvSpPr>
          <p:spPr>
            <a:xfrm>
              <a:off x="6140777" y="5438691"/>
              <a:ext cx="1571636" cy="553998"/>
            </a:xfrm>
            <a:prstGeom prst="rect">
              <a:avLst/>
            </a:prstGeom>
          </p:spPr>
          <p:txBody>
            <a:bodyPr wrap="square">
              <a:spAutoFit/>
            </a:bodyPr>
            <a:lstStyle/>
            <a:p>
              <a:pPr marL="342900" indent="-342900" algn="ctr" rtl="0">
                <a:buClr>
                  <a:srgbClr val="C0504D"/>
                </a:buClr>
                <a:defRPr/>
              </a:pPr>
              <a:r>
                <a:rPr lang="en-GB" altLang="zh-TW" sz="1000" b="1" kern="1200" dirty="0" err="1">
                  <a:solidFill>
                    <a:srgbClr val="0070C0"/>
                  </a:solidFill>
                  <a:latin typeface="Calibri"/>
                  <a:ea typeface="新細明體" pitchFamily="18" charset="-120"/>
                  <a:cs typeface="+mn-cs"/>
                </a:rPr>
                <a:t>Affymetrix</a:t>
              </a:r>
              <a:endParaRPr lang="en-GB" altLang="zh-TW" sz="1000" b="1" kern="1200" dirty="0">
                <a:solidFill>
                  <a:srgbClr val="0070C0"/>
                </a:solidFill>
                <a:latin typeface="Calibri"/>
                <a:ea typeface="新細明體" pitchFamily="18" charset="-120"/>
                <a:cs typeface="+mn-cs"/>
              </a:endParaRPr>
            </a:p>
            <a:p>
              <a:pPr marL="342900" indent="-342900" algn="ctr" rtl="0">
                <a:buClr>
                  <a:srgbClr val="C0504D"/>
                </a:buClr>
                <a:defRPr/>
              </a:pPr>
              <a:r>
                <a:rPr lang="en-GB" altLang="zh-TW" sz="1000" b="1" kern="1200" dirty="0">
                  <a:solidFill>
                    <a:srgbClr val="0070C0"/>
                  </a:solidFill>
                  <a:latin typeface="Calibri"/>
                  <a:ea typeface="新細明體" pitchFamily="18" charset="-120"/>
                  <a:cs typeface="+mn-cs"/>
                </a:rPr>
                <a:t>Silicone – </a:t>
              </a:r>
              <a:r>
                <a:rPr lang="en-GB" altLang="zh-TW" sz="1000" b="1" kern="1200" dirty="0" err="1">
                  <a:solidFill>
                    <a:srgbClr val="0070C0"/>
                  </a:solidFill>
                  <a:latin typeface="Calibri"/>
                  <a:ea typeface="新細明體" pitchFamily="18" charset="-120"/>
                  <a:cs typeface="+mn-cs"/>
                </a:rPr>
                <a:t>oligo</a:t>
              </a:r>
              <a:r>
                <a:rPr lang="en-GB" altLang="zh-TW" sz="1000" b="1" kern="1200" dirty="0">
                  <a:solidFill>
                    <a:srgbClr val="0070C0"/>
                  </a:solidFill>
                  <a:latin typeface="Calibri"/>
                  <a:ea typeface="新細明體" pitchFamily="18" charset="-120"/>
                  <a:cs typeface="+mn-cs"/>
                </a:rPr>
                <a:t> (20 </a:t>
              </a:r>
              <a:r>
                <a:rPr lang="en-GB" altLang="zh-TW" sz="1000" b="1" kern="1200" dirty="0" err="1">
                  <a:solidFill>
                    <a:srgbClr val="0070C0"/>
                  </a:solidFill>
                  <a:latin typeface="Calibri"/>
                  <a:ea typeface="新細明體" pitchFamily="18" charset="-120"/>
                  <a:cs typeface="+mn-cs"/>
                </a:rPr>
                <a:t>nt</a:t>
              </a:r>
              <a:r>
                <a:rPr lang="en-GB" altLang="zh-TW" sz="1000" b="1" kern="1200" dirty="0">
                  <a:solidFill>
                    <a:srgbClr val="0070C0"/>
                  </a:solidFill>
                  <a:latin typeface="Calibri"/>
                  <a:ea typeface="新細明體" pitchFamily="18" charset="-120"/>
                  <a:cs typeface="+mn-cs"/>
                </a:rPr>
                <a:t>)</a:t>
              </a:r>
            </a:p>
            <a:p>
              <a:pPr marL="342900" indent="-342900" algn="ctr" rtl="0">
                <a:buClr>
                  <a:srgbClr val="C0504D"/>
                </a:buClr>
                <a:defRPr/>
              </a:pPr>
              <a:r>
                <a:rPr lang="en-GB" altLang="zh-TW" sz="1000" b="1" kern="1200" dirty="0">
                  <a:solidFill>
                    <a:srgbClr val="0070C0"/>
                  </a:solidFill>
                  <a:latin typeface="Calibri"/>
                  <a:ea typeface="新細明體" pitchFamily="18" charset="-120"/>
                  <a:cs typeface="+mn-cs"/>
                </a:rPr>
                <a:t>22 ,000 elements</a:t>
              </a:r>
            </a:p>
          </p:txBody>
        </p:sp>
      </p:gr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611188" y="549275"/>
            <a:ext cx="1460482" cy="2308324"/>
          </a:xfrm>
          <a:prstGeom prst="rect">
            <a:avLst/>
          </a:prstGeom>
        </p:spPr>
        <p:txBody>
          <a:bodyPr wrap="square">
            <a:spAutoFit/>
          </a:bodyPr>
          <a:lstStyle/>
          <a:p>
            <a:pPr marL="269875" indent="-269875">
              <a:buFont typeface="+mj-lt"/>
              <a:buAutoNum type="arabicPeriod"/>
            </a:pPr>
            <a:r>
              <a:rPr lang="en-US" sz="1000" dirty="0" err="1" smtClean="0">
                <a:solidFill>
                  <a:schemeClr val="bg2">
                    <a:lumMod val="75000"/>
                  </a:schemeClr>
                </a:solidFill>
              </a:rPr>
              <a:t>aCGH</a:t>
            </a:r>
            <a:endParaRPr lang="en-US" sz="1000" dirty="0" smtClean="0">
              <a:solidFill>
                <a:schemeClr val="bg2">
                  <a:lumMod val="75000"/>
                </a:schemeClr>
              </a:solidFill>
            </a:endParaRPr>
          </a:p>
          <a:p>
            <a:pPr marL="269875" indent="-269875">
              <a:buFont typeface="+mj-lt"/>
              <a:buAutoNum type="arabicPeriod"/>
            </a:pPr>
            <a:r>
              <a:rPr lang="en-US" sz="1000" dirty="0" smtClean="0">
                <a:solidFill>
                  <a:schemeClr val="bg2">
                    <a:lumMod val="75000"/>
                  </a:schemeClr>
                </a:solidFill>
              </a:rPr>
              <a:t>SNP array</a:t>
            </a:r>
          </a:p>
          <a:p>
            <a:pPr marL="269875" indent="-269875">
              <a:buFont typeface="+mj-lt"/>
              <a:buAutoNum type="arabicPeriod"/>
            </a:pPr>
            <a:r>
              <a:rPr lang="en-US" sz="1000" dirty="0" smtClean="0">
                <a:solidFill>
                  <a:schemeClr val="bg2">
                    <a:lumMod val="75000"/>
                  </a:schemeClr>
                </a:solidFill>
              </a:rPr>
              <a:t>Tilling array</a:t>
            </a:r>
          </a:p>
          <a:p>
            <a:pPr marL="269875" indent="-269875">
              <a:buFont typeface="+mj-lt"/>
              <a:buAutoNum type="arabicPeriod"/>
            </a:pPr>
            <a:r>
              <a:rPr lang="en-US" sz="1000" dirty="0" err="1" smtClean="0">
                <a:solidFill>
                  <a:schemeClr val="bg2">
                    <a:lumMod val="75000"/>
                  </a:schemeClr>
                </a:solidFill>
              </a:rPr>
              <a:t>cDNA</a:t>
            </a:r>
            <a:r>
              <a:rPr lang="en-US" sz="1000" dirty="0" smtClean="0">
                <a:solidFill>
                  <a:schemeClr val="bg2">
                    <a:lumMod val="75000"/>
                  </a:schemeClr>
                </a:solidFill>
              </a:rPr>
              <a:t> array</a:t>
            </a:r>
          </a:p>
          <a:p>
            <a:pPr marL="269875" indent="-269875">
              <a:buFont typeface="+mj-lt"/>
              <a:buAutoNum type="arabicPeriod"/>
            </a:pPr>
            <a:r>
              <a:rPr lang="en-US" sz="1400" b="1" dirty="0" err="1" smtClean="0">
                <a:solidFill>
                  <a:srgbClr val="C00000"/>
                </a:solidFill>
              </a:rPr>
              <a:t>qPCR</a:t>
            </a:r>
            <a:r>
              <a:rPr lang="en-US" sz="1400" b="1" dirty="0" smtClean="0">
                <a:solidFill>
                  <a:srgbClr val="C00000"/>
                </a:solidFill>
              </a:rPr>
              <a:t> array</a:t>
            </a:r>
          </a:p>
          <a:p>
            <a:pPr marL="269875" indent="-269875">
              <a:buFont typeface="+mj-lt"/>
              <a:buAutoNum type="arabicPeriod"/>
            </a:pPr>
            <a:r>
              <a:rPr lang="en-US" sz="1000" dirty="0" smtClean="0">
                <a:solidFill>
                  <a:schemeClr val="bg2">
                    <a:lumMod val="75000"/>
                  </a:schemeClr>
                </a:solidFill>
              </a:rPr>
              <a:t>RNA array</a:t>
            </a:r>
          </a:p>
          <a:p>
            <a:pPr marL="269875" indent="-269875">
              <a:buFont typeface="+mj-lt"/>
              <a:buAutoNum type="arabicPeriod"/>
            </a:pPr>
            <a:r>
              <a:rPr lang="en-US" sz="1000" dirty="0" smtClean="0">
                <a:solidFill>
                  <a:schemeClr val="bg2">
                    <a:lumMod val="75000"/>
                  </a:schemeClr>
                </a:solidFill>
              </a:rPr>
              <a:t>Protein array</a:t>
            </a:r>
          </a:p>
          <a:p>
            <a:pPr marL="269875" indent="-269875">
              <a:buFont typeface="+mj-lt"/>
              <a:buAutoNum type="arabicPeriod"/>
            </a:pPr>
            <a:r>
              <a:rPr lang="en-US" sz="1000" dirty="0" smtClean="0">
                <a:solidFill>
                  <a:schemeClr val="bg2">
                    <a:lumMod val="75000"/>
                  </a:schemeClr>
                </a:solidFill>
              </a:rPr>
              <a:t>CHIP on chip</a:t>
            </a:r>
          </a:p>
          <a:p>
            <a:pPr marL="269875" indent="-269875">
              <a:buFont typeface="+mj-lt"/>
              <a:buAutoNum type="arabicPeriod"/>
            </a:pPr>
            <a:r>
              <a:rPr lang="en-US" sz="1000" dirty="0" smtClean="0">
                <a:solidFill>
                  <a:schemeClr val="bg2">
                    <a:lumMod val="75000"/>
                  </a:schemeClr>
                </a:solidFill>
              </a:rPr>
              <a:t>Antibody array</a:t>
            </a:r>
          </a:p>
          <a:p>
            <a:pPr marL="269875" indent="-269875">
              <a:buFont typeface="+mj-lt"/>
              <a:buAutoNum type="arabicPeriod"/>
            </a:pPr>
            <a:r>
              <a:rPr lang="en-US" sz="1000" dirty="0" smtClean="0">
                <a:solidFill>
                  <a:schemeClr val="bg2">
                    <a:lumMod val="75000"/>
                  </a:schemeClr>
                </a:solidFill>
              </a:rPr>
              <a:t>Organic compound</a:t>
            </a:r>
          </a:p>
          <a:p>
            <a:pPr marL="269875" indent="-269875">
              <a:buFont typeface="+mj-lt"/>
              <a:buAutoNum type="arabicPeriod"/>
            </a:pPr>
            <a:r>
              <a:rPr lang="en-US" sz="1000" dirty="0" smtClean="0">
                <a:solidFill>
                  <a:schemeClr val="bg2">
                    <a:lumMod val="75000"/>
                  </a:schemeClr>
                </a:solidFill>
              </a:rPr>
              <a:t>ELISA array</a:t>
            </a:r>
          </a:p>
          <a:p>
            <a:pPr marL="269875" indent="-269875">
              <a:buFont typeface="+mj-lt"/>
              <a:buAutoNum type="arabicPeriod"/>
            </a:pPr>
            <a:r>
              <a:rPr lang="en-US" sz="1000" dirty="0" smtClean="0">
                <a:solidFill>
                  <a:schemeClr val="bg2">
                    <a:lumMod val="75000"/>
                  </a:schemeClr>
                </a:solidFill>
              </a:rPr>
              <a:t>Cell array</a:t>
            </a:r>
          </a:p>
          <a:p>
            <a:pPr marL="269875" indent="-269875">
              <a:buFont typeface="+mj-lt"/>
              <a:buAutoNum type="arabicPeriod"/>
            </a:pPr>
            <a:r>
              <a:rPr lang="en-US" sz="1000" dirty="0" smtClean="0">
                <a:solidFill>
                  <a:schemeClr val="bg2">
                    <a:lumMod val="75000"/>
                  </a:schemeClr>
                </a:solidFill>
              </a:rPr>
              <a:t>Tissue array</a:t>
            </a:r>
          </a:p>
          <a:p>
            <a:pPr marL="269875" indent="-269875">
              <a:buFont typeface="+mj-lt"/>
              <a:buAutoNum type="arabicPeriod"/>
            </a:pPr>
            <a:r>
              <a:rPr lang="en-US" sz="1000" dirty="0" smtClean="0">
                <a:solidFill>
                  <a:schemeClr val="bg2">
                    <a:lumMod val="75000"/>
                  </a:schemeClr>
                </a:solidFill>
              </a:rPr>
              <a:t>Lab-on-a-chip</a:t>
            </a:r>
          </a:p>
        </p:txBody>
      </p:sp>
      <p:sp>
        <p:nvSpPr>
          <p:cNvPr id="5" name="矩形 4"/>
          <p:cNvSpPr/>
          <p:nvPr/>
        </p:nvSpPr>
        <p:spPr>
          <a:xfrm>
            <a:off x="2195513" y="549275"/>
            <a:ext cx="6337300" cy="338554"/>
          </a:xfrm>
          <a:prstGeom prst="rect">
            <a:avLst/>
          </a:prstGeom>
        </p:spPr>
        <p:txBody>
          <a:bodyPr wrap="square">
            <a:spAutoFit/>
          </a:bodyPr>
          <a:lstStyle/>
          <a:p>
            <a:pPr algn="just"/>
            <a:r>
              <a:rPr lang="en-US" altLang="zh-TW" sz="1600" dirty="0" smtClean="0">
                <a:solidFill>
                  <a:srgbClr val="0070C0"/>
                </a:solidFill>
              </a:rPr>
              <a:t>Tiling arrays</a:t>
            </a:r>
            <a:endParaRPr lang="en-US" altLang="zh-TW" sz="1600" dirty="0">
              <a:solidFill>
                <a:srgbClr val="0070C0"/>
              </a:solidFill>
            </a:endParaRPr>
          </a:p>
        </p:txBody>
      </p:sp>
      <p:grpSp>
        <p:nvGrpSpPr>
          <p:cNvPr id="8" name="群組 7"/>
          <p:cNvGrpSpPr/>
          <p:nvPr/>
        </p:nvGrpSpPr>
        <p:grpSpPr>
          <a:xfrm>
            <a:off x="944687" y="4092206"/>
            <a:ext cx="7254626" cy="1980000"/>
            <a:chOff x="817836" y="3143248"/>
            <a:chExt cx="7254626" cy="1980000"/>
          </a:xfrm>
        </p:grpSpPr>
        <p:pic>
          <p:nvPicPr>
            <p:cNvPr id="11266" name="Picture 2" descr="http://www.biomol.de/dateien/infos_nr436.gif"/>
            <p:cNvPicPr>
              <a:picLocks noChangeAspect="1" noChangeArrowheads="1"/>
            </p:cNvPicPr>
            <p:nvPr/>
          </p:nvPicPr>
          <p:blipFill>
            <a:blip r:embed="rId3"/>
            <a:srcRect l="7481" r="5246"/>
            <a:stretch>
              <a:fillRect/>
            </a:stretch>
          </p:blipFill>
          <p:spPr bwMode="auto">
            <a:xfrm>
              <a:off x="5572132" y="3143248"/>
              <a:ext cx="2500330" cy="1980000"/>
            </a:xfrm>
            <a:prstGeom prst="rect">
              <a:avLst/>
            </a:prstGeom>
            <a:solidFill>
              <a:schemeClr val="bg1"/>
            </a:solidFill>
          </p:spPr>
        </p:pic>
        <p:pic>
          <p:nvPicPr>
            <p:cNvPr id="11268" name="Picture 4" descr="http://www.fluidigm.com/images/12.765.gif"/>
            <p:cNvPicPr>
              <a:picLocks noChangeAspect="1" noChangeArrowheads="1"/>
            </p:cNvPicPr>
            <p:nvPr/>
          </p:nvPicPr>
          <p:blipFill>
            <a:blip r:embed="rId4"/>
            <a:srcRect/>
            <a:stretch>
              <a:fillRect/>
            </a:stretch>
          </p:blipFill>
          <p:spPr bwMode="auto">
            <a:xfrm>
              <a:off x="3254905" y="3143248"/>
              <a:ext cx="2277000" cy="1980000"/>
            </a:xfrm>
            <a:prstGeom prst="rect">
              <a:avLst/>
            </a:prstGeom>
            <a:noFill/>
          </p:spPr>
        </p:pic>
        <p:pic>
          <p:nvPicPr>
            <p:cNvPr id="11272" name="Picture 8" descr="http://www.fluidigm.com/images/48.770.jpg"/>
            <p:cNvPicPr>
              <a:picLocks noChangeAspect="1" noChangeArrowheads="1"/>
            </p:cNvPicPr>
            <p:nvPr/>
          </p:nvPicPr>
          <p:blipFill>
            <a:blip r:embed="rId5"/>
            <a:srcRect/>
            <a:stretch>
              <a:fillRect/>
            </a:stretch>
          </p:blipFill>
          <p:spPr bwMode="auto">
            <a:xfrm>
              <a:off x="817836" y="3143248"/>
              <a:ext cx="2396842" cy="1980000"/>
            </a:xfrm>
            <a:prstGeom prst="rect">
              <a:avLst/>
            </a:prstGeom>
            <a:noFill/>
          </p:spPr>
        </p:pic>
      </p:grpSp>
      <p:sp>
        <p:nvSpPr>
          <p:cNvPr id="9" name="文字方塊 8"/>
          <p:cNvSpPr txBox="1"/>
          <p:nvPr/>
        </p:nvSpPr>
        <p:spPr>
          <a:xfrm>
            <a:off x="2196393" y="1196975"/>
            <a:ext cx="6337300" cy="1815882"/>
          </a:xfrm>
          <a:prstGeom prst="rect">
            <a:avLst/>
          </a:prstGeom>
          <a:noFill/>
        </p:spPr>
        <p:txBody>
          <a:bodyPr wrap="square" rtlCol="0">
            <a:spAutoFit/>
          </a:bodyPr>
          <a:lstStyle/>
          <a:p>
            <a:pPr algn="just" rtl="0"/>
            <a:r>
              <a:rPr lang="en-US" altLang="zh-TW" sz="1600" b="1" kern="1200" dirty="0">
                <a:solidFill>
                  <a:srgbClr val="0070C0"/>
                </a:solidFill>
                <a:latin typeface="Arial Narrow" pitchFamily="34" charset="0"/>
                <a:ea typeface="新細明體"/>
                <a:cs typeface="+mn-cs"/>
              </a:rPr>
              <a:t>Quantitative polymerase chain reaction </a:t>
            </a:r>
            <a:r>
              <a:rPr lang="en-US" altLang="zh-TW" sz="1600" kern="1200" dirty="0">
                <a:solidFill>
                  <a:srgbClr val="0070C0"/>
                </a:solidFill>
                <a:latin typeface="Arial Narrow" pitchFamily="34" charset="0"/>
                <a:ea typeface="新細明體"/>
                <a:cs typeface="+mn-cs"/>
              </a:rPr>
              <a:t>(</a:t>
            </a:r>
            <a:r>
              <a:rPr lang="en-US" altLang="zh-TW" sz="1600" kern="1200" dirty="0" err="1">
                <a:solidFill>
                  <a:srgbClr val="0070C0"/>
                </a:solidFill>
                <a:latin typeface="Arial Narrow" pitchFamily="34" charset="0"/>
                <a:ea typeface="新細明體"/>
                <a:cs typeface="+mn-cs"/>
              </a:rPr>
              <a:t>qPCR</a:t>
            </a:r>
            <a:r>
              <a:rPr lang="en-US" altLang="zh-TW" sz="1600" kern="1200" dirty="0">
                <a:solidFill>
                  <a:srgbClr val="0070C0"/>
                </a:solidFill>
                <a:latin typeface="Arial Narrow" pitchFamily="34" charset="0"/>
                <a:ea typeface="新細明體"/>
                <a:cs typeface="+mn-cs"/>
              </a:rPr>
              <a:t>) is a modification of the polymerase chain reaction used to rapidly measure the quantity of DNA, complementary DNA or ribonucleic acid present in a sample. Like other forms of polymerase chain reaction, the process is used to amplify DNA samples, via the temperature-mediated enzyme DNA polymerase. </a:t>
            </a:r>
            <a:r>
              <a:rPr lang="en-US" altLang="zh-TW" sz="1600" kern="1200" dirty="0" err="1">
                <a:solidFill>
                  <a:srgbClr val="0070C0"/>
                </a:solidFill>
                <a:latin typeface="Arial Narrow" pitchFamily="34" charset="0"/>
                <a:ea typeface="新細明體"/>
                <a:cs typeface="+mn-cs"/>
              </a:rPr>
              <a:t>qPCR</a:t>
            </a:r>
            <a:r>
              <a:rPr lang="en-US" altLang="zh-TW" sz="1600" kern="1200" dirty="0">
                <a:solidFill>
                  <a:srgbClr val="0070C0"/>
                </a:solidFill>
                <a:latin typeface="Arial Narrow" pitchFamily="34" charset="0"/>
                <a:ea typeface="新細明體"/>
                <a:cs typeface="+mn-cs"/>
              </a:rPr>
              <a:t> Arrays are designed to </a:t>
            </a:r>
            <a:r>
              <a:rPr lang="en-US" altLang="zh-TW" sz="1600" b="1" kern="1200" dirty="0">
                <a:solidFill>
                  <a:srgbClr val="C00000"/>
                </a:solidFill>
                <a:latin typeface="Arial Narrow" pitchFamily="34" charset="0"/>
                <a:ea typeface="新細明體"/>
                <a:cs typeface="+mn-cs"/>
              </a:rPr>
              <a:t>profile the expression </a:t>
            </a:r>
            <a:r>
              <a:rPr lang="en-US" altLang="zh-TW" sz="1600" kern="1200" dirty="0">
                <a:solidFill>
                  <a:srgbClr val="0070C0"/>
                </a:solidFill>
                <a:latin typeface="Arial Narrow" pitchFamily="34" charset="0"/>
                <a:ea typeface="新細明體"/>
                <a:cs typeface="+mn-cs"/>
              </a:rPr>
              <a:t>of a panel of genes relevant to a specific pathway or disease state.</a:t>
            </a:r>
            <a:endParaRPr lang="zh-TW" altLang="en-US" sz="1600" kern="1200" dirty="0">
              <a:solidFill>
                <a:srgbClr val="0070C0"/>
              </a:solidFill>
              <a:latin typeface="Arial Narrow" pitchFamily="34" charset="0"/>
              <a:ea typeface="新細明體"/>
              <a:cs typeface="+mn-cs"/>
            </a:endParaRP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611188" y="549275"/>
            <a:ext cx="1460482" cy="2308324"/>
          </a:xfrm>
          <a:prstGeom prst="rect">
            <a:avLst/>
          </a:prstGeom>
        </p:spPr>
        <p:txBody>
          <a:bodyPr wrap="square">
            <a:spAutoFit/>
          </a:bodyPr>
          <a:lstStyle/>
          <a:p>
            <a:pPr marL="269875" indent="-269875">
              <a:buFont typeface="+mj-lt"/>
              <a:buAutoNum type="arabicPeriod"/>
            </a:pPr>
            <a:r>
              <a:rPr lang="en-US" sz="1000" dirty="0" err="1" smtClean="0">
                <a:solidFill>
                  <a:schemeClr val="bg2">
                    <a:lumMod val="75000"/>
                  </a:schemeClr>
                </a:solidFill>
              </a:rPr>
              <a:t>aCGH</a:t>
            </a:r>
            <a:endParaRPr lang="en-US" sz="1000" dirty="0" smtClean="0">
              <a:solidFill>
                <a:schemeClr val="bg2">
                  <a:lumMod val="75000"/>
                </a:schemeClr>
              </a:solidFill>
            </a:endParaRPr>
          </a:p>
          <a:p>
            <a:pPr marL="269875" indent="-269875">
              <a:buFont typeface="+mj-lt"/>
              <a:buAutoNum type="arabicPeriod"/>
            </a:pPr>
            <a:r>
              <a:rPr lang="en-US" sz="1000" dirty="0" smtClean="0">
                <a:solidFill>
                  <a:schemeClr val="bg2">
                    <a:lumMod val="75000"/>
                  </a:schemeClr>
                </a:solidFill>
              </a:rPr>
              <a:t>SNP array</a:t>
            </a:r>
          </a:p>
          <a:p>
            <a:pPr marL="269875" indent="-269875">
              <a:buFont typeface="+mj-lt"/>
              <a:buAutoNum type="arabicPeriod"/>
            </a:pPr>
            <a:r>
              <a:rPr lang="en-US" sz="1000" dirty="0" smtClean="0">
                <a:solidFill>
                  <a:schemeClr val="bg2">
                    <a:lumMod val="75000"/>
                  </a:schemeClr>
                </a:solidFill>
              </a:rPr>
              <a:t>Tilling array</a:t>
            </a:r>
          </a:p>
          <a:p>
            <a:pPr marL="269875" indent="-269875">
              <a:buFont typeface="+mj-lt"/>
              <a:buAutoNum type="arabicPeriod"/>
            </a:pPr>
            <a:r>
              <a:rPr lang="en-US" sz="1000" dirty="0" err="1" smtClean="0">
                <a:solidFill>
                  <a:schemeClr val="bg2">
                    <a:lumMod val="75000"/>
                  </a:schemeClr>
                </a:solidFill>
              </a:rPr>
              <a:t>cDNA</a:t>
            </a:r>
            <a:r>
              <a:rPr lang="en-US" sz="1000" dirty="0" smtClean="0">
                <a:solidFill>
                  <a:schemeClr val="bg2">
                    <a:lumMod val="75000"/>
                  </a:schemeClr>
                </a:solidFill>
              </a:rPr>
              <a:t> array</a:t>
            </a:r>
          </a:p>
          <a:p>
            <a:pPr marL="269875" indent="-269875">
              <a:buFont typeface="+mj-lt"/>
              <a:buAutoNum type="arabicPeriod"/>
            </a:pPr>
            <a:r>
              <a:rPr lang="en-US" sz="1000" dirty="0" err="1" smtClean="0">
                <a:solidFill>
                  <a:schemeClr val="bg2">
                    <a:lumMod val="75000"/>
                  </a:schemeClr>
                </a:solidFill>
              </a:rPr>
              <a:t>qPCR</a:t>
            </a:r>
            <a:r>
              <a:rPr lang="en-US" sz="1000" dirty="0" smtClean="0">
                <a:solidFill>
                  <a:schemeClr val="bg2">
                    <a:lumMod val="75000"/>
                  </a:schemeClr>
                </a:solidFill>
              </a:rPr>
              <a:t> array</a:t>
            </a:r>
          </a:p>
          <a:p>
            <a:pPr marL="269875" indent="-269875">
              <a:buFont typeface="+mj-lt"/>
              <a:buAutoNum type="arabicPeriod"/>
            </a:pPr>
            <a:r>
              <a:rPr lang="en-US" sz="1400" b="1" dirty="0" smtClean="0">
                <a:solidFill>
                  <a:srgbClr val="C00000"/>
                </a:solidFill>
              </a:rPr>
              <a:t>RNA array</a:t>
            </a:r>
          </a:p>
          <a:p>
            <a:pPr marL="269875" indent="-269875">
              <a:buFont typeface="+mj-lt"/>
              <a:buAutoNum type="arabicPeriod"/>
            </a:pPr>
            <a:r>
              <a:rPr lang="en-US" sz="1000" dirty="0" smtClean="0">
                <a:solidFill>
                  <a:schemeClr val="bg2">
                    <a:lumMod val="75000"/>
                  </a:schemeClr>
                </a:solidFill>
              </a:rPr>
              <a:t>Protein array</a:t>
            </a:r>
          </a:p>
          <a:p>
            <a:pPr marL="269875" indent="-269875">
              <a:buFont typeface="+mj-lt"/>
              <a:buAutoNum type="arabicPeriod"/>
            </a:pPr>
            <a:r>
              <a:rPr lang="en-US" sz="1000" dirty="0" smtClean="0">
                <a:solidFill>
                  <a:schemeClr val="bg2">
                    <a:lumMod val="75000"/>
                  </a:schemeClr>
                </a:solidFill>
              </a:rPr>
              <a:t>CHIP on chip</a:t>
            </a:r>
          </a:p>
          <a:p>
            <a:pPr marL="269875" indent="-269875">
              <a:buFont typeface="+mj-lt"/>
              <a:buAutoNum type="arabicPeriod"/>
            </a:pPr>
            <a:r>
              <a:rPr lang="en-US" sz="1000" dirty="0" smtClean="0">
                <a:solidFill>
                  <a:schemeClr val="bg2">
                    <a:lumMod val="75000"/>
                  </a:schemeClr>
                </a:solidFill>
              </a:rPr>
              <a:t>Antibody array</a:t>
            </a:r>
          </a:p>
          <a:p>
            <a:pPr marL="269875" indent="-269875">
              <a:buFont typeface="+mj-lt"/>
              <a:buAutoNum type="arabicPeriod"/>
            </a:pPr>
            <a:r>
              <a:rPr lang="en-US" sz="1000" dirty="0" smtClean="0">
                <a:solidFill>
                  <a:schemeClr val="bg2">
                    <a:lumMod val="75000"/>
                  </a:schemeClr>
                </a:solidFill>
              </a:rPr>
              <a:t>Organic compound</a:t>
            </a:r>
          </a:p>
          <a:p>
            <a:pPr marL="269875" indent="-269875">
              <a:buFont typeface="+mj-lt"/>
              <a:buAutoNum type="arabicPeriod"/>
            </a:pPr>
            <a:r>
              <a:rPr lang="en-US" sz="1000" dirty="0" smtClean="0">
                <a:solidFill>
                  <a:schemeClr val="bg2">
                    <a:lumMod val="75000"/>
                  </a:schemeClr>
                </a:solidFill>
              </a:rPr>
              <a:t>ELISA array</a:t>
            </a:r>
          </a:p>
          <a:p>
            <a:pPr marL="269875" indent="-269875">
              <a:buFont typeface="+mj-lt"/>
              <a:buAutoNum type="arabicPeriod"/>
            </a:pPr>
            <a:r>
              <a:rPr lang="en-US" sz="1000" dirty="0" smtClean="0">
                <a:solidFill>
                  <a:schemeClr val="bg2">
                    <a:lumMod val="75000"/>
                  </a:schemeClr>
                </a:solidFill>
              </a:rPr>
              <a:t>Cell array</a:t>
            </a:r>
          </a:p>
          <a:p>
            <a:pPr marL="269875" indent="-269875">
              <a:buFont typeface="+mj-lt"/>
              <a:buAutoNum type="arabicPeriod"/>
            </a:pPr>
            <a:r>
              <a:rPr lang="en-US" sz="1000" dirty="0" smtClean="0">
                <a:solidFill>
                  <a:schemeClr val="bg2">
                    <a:lumMod val="75000"/>
                  </a:schemeClr>
                </a:solidFill>
              </a:rPr>
              <a:t>Tissue array</a:t>
            </a:r>
          </a:p>
          <a:p>
            <a:pPr marL="269875" indent="-269875">
              <a:buFont typeface="+mj-lt"/>
              <a:buAutoNum type="arabicPeriod"/>
            </a:pPr>
            <a:r>
              <a:rPr lang="en-US" sz="1000" dirty="0" smtClean="0">
                <a:solidFill>
                  <a:schemeClr val="bg2">
                    <a:lumMod val="75000"/>
                  </a:schemeClr>
                </a:solidFill>
              </a:rPr>
              <a:t>Lab-on-a-chip</a:t>
            </a:r>
          </a:p>
        </p:txBody>
      </p:sp>
      <p:sp>
        <p:nvSpPr>
          <p:cNvPr id="5" name="矩形 4"/>
          <p:cNvSpPr/>
          <p:nvPr/>
        </p:nvSpPr>
        <p:spPr>
          <a:xfrm>
            <a:off x="2195513" y="549275"/>
            <a:ext cx="6337300" cy="2554545"/>
          </a:xfrm>
          <a:prstGeom prst="rect">
            <a:avLst/>
          </a:prstGeom>
        </p:spPr>
        <p:txBody>
          <a:bodyPr wrap="square">
            <a:spAutoFit/>
          </a:bodyPr>
          <a:lstStyle/>
          <a:p>
            <a:pPr algn="just"/>
            <a:r>
              <a:rPr lang="en-US" altLang="zh-TW" sz="1600" dirty="0" smtClean="0">
                <a:solidFill>
                  <a:srgbClr val="0070C0"/>
                </a:solidFill>
              </a:rPr>
              <a:t>In genetics</a:t>
            </a:r>
            <a:r>
              <a:rPr lang="en-US" altLang="zh-TW" sz="1600" b="1" dirty="0" smtClean="0">
                <a:solidFill>
                  <a:srgbClr val="0070C0"/>
                </a:solidFill>
              </a:rPr>
              <a:t>, </a:t>
            </a:r>
            <a:r>
              <a:rPr lang="en-US" altLang="zh-TW" sz="1600" b="1" dirty="0" err="1" smtClean="0">
                <a:solidFill>
                  <a:srgbClr val="0070C0"/>
                </a:solidFill>
              </a:rPr>
              <a:t>microRNAs</a:t>
            </a:r>
            <a:r>
              <a:rPr lang="en-US" altLang="zh-TW" sz="1600" b="1" dirty="0" smtClean="0">
                <a:solidFill>
                  <a:srgbClr val="0070C0"/>
                </a:solidFill>
              </a:rPr>
              <a:t> </a:t>
            </a:r>
            <a:r>
              <a:rPr lang="en-US" altLang="zh-TW" sz="1600" dirty="0" smtClean="0">
                <a:solidFill>
                  <a:srgbClr val="0070C0"/>
                </a:solidFill>
              </a:rPr>
              <a:t>(</a:t>
            </a:r>
            <a:r>
              <a:rPr lang="en-US" altLang="zh-TW" sz="1600" dirty="0" err="1" smtClean="0">
                <a:solidFill>
                  <a:srgbClr val="0070C0"/>
                </a:solidFill>
              </a:rPr>
              <a:t>miRNA</a:t>
            </a:r>
            <a:r>
              <a:rPr lang="en-US" altLang="zh-TW" sz="1600" dirty="0" smtClean="0">
                <a:solidFill>
                  <a:srgbClr val="0070C0"/>
                </a:solidFill>
              </a:rPr>
              <a:t>) are single-stranded RNA molecules of 21-23 nucleotides in length, which regulate gene expression. </a:t>
            </a:r>
            <a:r>
              <a:rPr lang="en-US" altLang="zh-TW" sz="1600" dirty="0" err="1" smtClean="0">
                <a:solidFill>
                  <a:srgbClr val="0070C0"/>
                </a:solidFill>
              </a:rPr>
              <a:t>miRNAs</a:t>
            </a:r>
            <a:r>
              <a:rPr lang="en-US" altLang="zh-TW" sz="1600" dirty="0" smtClean="0">
                <a:solidFill>
                  <a:srgbClr val="0070C0"/>
                </a:solidFill>
              </a:rPr>
              <a:t> are encoded by genes from whose DNA they are transcribed but </a:t>
            </a:r>
            <a:r>
              <a:rPr lang="en-US" altLang="zh-TW" sz="1600" dirty="0" err="1" smtClean="0">
                <a:solidFill>
                  <a:srgbClr val="0070C0"/>
                </a:solidFill>
              </a:rPr>
              <a:t>miRNAs</a:t>
            </a:r>
            <a:r>
              <a:rPr lang="en-US" altLang="zh-TW" sz="1600" dirty="0" smtClean="0">
                <a:solidFill>
                  <a:srgbClr val="0070C0"/>
                </a:solidFill>
              </a:rPr>
              <a:t> are not translated into protein (non-coding RNA); instead each primary transcript (a </a:t>
            </a:r>
            <a:r>
              <a:rPr lang="en-US" altLang="zh-TW" sz="1600" dirty="0" err="1" smtClean="0">
                <a:solidFill>
                  <a:srgbClr val="0070C0"/>
                </a:solidFill>
              </a:rPr>
              <a:t>pri-miRNA</a:t>
            </a:r>
            <a:r>
              <a:rPr lang="en-US" altLang="zh-TW" sz="1600" dirty="0" smtClean="0">
                <a:solidFill>
                  <a:srgbClr val="0070C0"/>
                </a:solidFill>
              </a:rPr>
              <a:t>) is processed into a short stem-loop structure called a pre-</a:t>
            </a:r>
            <a:r>
              <a:rPr lang="en-US" altLang="zh-TW" sz="1600" dirty="0" err="1" smtClean="0">
                <a:solidFill>
                  <a:srgbClr val="0070C0"/>
                </a:solidFill>
              </a:rPr>
              <a:t>miRNA</a:t>
            </a:r>
            <a:r>
              <a:rPr lang="en-US" altLang="zh-TW" sz="1600" dirty="0" smtClean="0">
                <a:solidFill>
                  <a:srgbClr val="0070C0"/>
                </a:solidFill>
              </a:rPr>
              <a:t> and finally into a functional </a:t>
            </a:r>
            <a:r>
              <a:rPr lang="en-US" altLang="zh-TW" sz="1600" dirty="0" err="1" smtClean="0">
                <a:solidFill>
                  <a:srgbClr val="0070C0"/>
                </a:solidFill>
              </a:rPr>
              <a:t>miRNA</a:t>
            </a:r>
            <a:r>
              <a:rPr lang="en-US" altLang="zh-TW" sz="1600" dirty="0" smtClean="0">
                <a:solidFill>
                  <a:srgbClr val="0070C0"/>
                </a:solidFill>
              </a:rPr>
              <a:t>. Mature </a:t>
            </a:r>
            <a:r>
              <a:rPr lang="en-US" altLang="zh-TW" sz="1600" dirty="0" err="1" smtClean="0">
                <a:solidFill>
                  <a:srgbClr val="0070C0"/>
                </a:solidFill>
              </a:rPr>
              <a:t>miRNA</a:t>
            </a:r>
            <a:r>
              <a:rPr lang="en-US" altLang="zh-TW" sz="1600" dirty="0" smtClean="0">
                <a:solidFill>
                  <a:srgbClr val="0070C0"/>
                </a:solidFill>
              </a:rPr>
              <a:t> molecules are partially complementary to one or more messenger RNA (mRNA) molecules, and their main function is to down-regulate gene expression. </a:t>
            </a:r>
            <a:r>
              <a:rPr lang="en-US" altLang="zh-TW" sz="1600" dirty="0" err="1" smtClean="0">
                <a:solidFill>
                  <a:srgbClr val="0070C0"/>
                </a:solidFill>
              </a:rPr>
              <a:t>MicroRNA</a:t>
            </a:r>
            <a:r>
              <a:rPr lang="en-US" altLang="zh-TW" sz="1600" dirty="0" smtClean="0">
                <a:solidFill>
                  <a:srgbClr val="0070C0"/>
                </a:solidFill>
              </a:rPr>
              <a:t> array is a kind of arrays which is designed for the detection of </a:t>
            </a:r>
            <a:r>
              <a:rPr lang="en-US" altLang="zh-TW" sz="1600" b="1" dirty="0" err="1" smtClean="0">
                <a:solidFill>
                  <a:srgbClr val="C00000"/>
                </a:solidFill>
              </a:rPr>
              <a:t>miRNA</a:t>
            </a:r>
            <a:r>
              <a:rPr lang="en-US" altLang="zh-TW" sz="1600" b="1" dirty="0" smtClean="0">
                <a:solidFill>
                  <a:srgbClr val="C00000"/>
                </a:solidFill>
              </a:rPr>
              <a:t> expression profile</a:t>
            </a:r>
            <a:r>
              <a:rPr lang="en-US" altLang="zh-TW" sz="1600" dirty="0" smtClean="0">
                <a:solidFill>
                  <a:srgbClr val="0070C0"/>
                </a:solidFill>
              </a:rPr>
              <a:t>.</a:t>
            </a:r>
            <a:endParaRPr lang="en-US" altLang="zh-TW" sz="1600" dirty="0">
              <a:solidFill>
                <a:srgbClr val="0070C0"/>
              </a:solidFill>
            </a:endParaRPr>
          </a:p>
        </p:txBody>
      </p:sp>
      <p:grpSp>
        <p:nvGrpSpPr>
          <p:cNvPr id="7" name="群組 6"/>
          <p:cNvGrpSpPr/>
          <p:nvPr/>
        </p:nvGrpSpPr>
        <p:grpSpPr>
          <a:xfrm>
            <a:off x="2786050" y="3357562"/>
            <a:ext cx="5094168" cy="2880000"/>
            <a:chOff x="-582621" y="549275"/>
            <a:chExt cx="5094168" cy="2880000"/>
          </a:xfrm>
        </p:grpSpPr>
        <p:pic>
          <p:nvPicPr>
            <p:cNvPr id="10242" name="Picture 2" descr="http://genomics.nchresearch.org/images/Agilent-miRNA-Probes.jpg"/>
            <p:cNvPicPr>
              <a:picLocks noChangeAspect="1" noChangeArrowheads="1"/>
            </p:cNvPicPr>
            <p:nvPr/>
          </p:nvPicPr>
          <p:blipFill>
            <a:blip r:embed="rId3"/>
            <a:srcRect/>
            <a:stretch>
              <a:fillRect/>
            </a:stretch>
          </p:blipFill>
          <p:spPr bwMode="auto">
            <a:xfrm>
              <a:off x="2195513" y="549275"/>
              <a:ext cx="2316034" cy="2880000"/>
            </a:xfrm>
            <a:prstGeom prst="rect">
              <a:avLst/>
            </a:prstGeom>
            <a:noFill/>
          </p:spPr>
        </p:pic>
        <p:pic>
          <p:nvPicPr>
            <p:cNvPr id="10246" name="Picture 6" descr="http://www.dnavision.be/images/microrna.gif"/>
            <p:cNvPicPr>
              <a:picLocks noChangeAspect="1" noChangeArrowheads="1"/>
            </p:cNvPicPr>
            <p:nvPr/>
          </p:nvPicPr>
          <p:blipFill>
            <a:blip r:embed="rId4"/>
            <a:srcRect/>
            <a:stretch>
              <a:fillRect/>
            </a:stretch>
          </p:blipFill>
          <p:spPr bwMode="auto">
            <a:xfrm>
              <a:off x="-582621" y="549275"/>
              <a:ext cx="2778134" cy="2880000"/>
            </a:xfrm>
            <a:prstGeom prst="rect">
              <a:avLst/>
            </a:prstGeom>
            <a:noFill/>
          </p:spPr>
        </p:pic>
      </p:gr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611188" y="549275"/>
            <a:ext cx="1460482" cy="2308324"/>
          </a:xfrm>
          <a:prstGeom prst="rect">
            <a:avLst/>
          </a:prstGeom>
        </p:spPr>
        <p:txBody>
          <a:bodyPr wrap="square">
            <a:spAutoFit/>
          </a:bodyPr>
          <a:lstStyle/>
          <a:p>
            <a:pPr marL="269875" indent="-269875">
              <a:buFont typeface="+mj-lt"/>
              <a:buAutoNum type="arabicPeriod"/>
            </a:pPr>
            <a:r>
              <a:rPr lang="en-US" sz="1000" dirty="0" err="1" smtClean="0">
                <a:solidFill>
                  <a:schemeClr val="bg2">
                    <a:lumMod val="75000"/>
                  </a:schemeClr>
                </a:solidFill>
              </a:rPr>
              <a:t>aCGH</a:t>
            </a:r>
            <a:endParaRPr lang="en-US" sz="1000" dirty="0" smtClean="0">
              <a:solidFill>
                <a:schemeClr val="bg2">
                  <a:lumMod val="75000"/>
                </a:schemeClr>
              </a:solidFill>
            </a:endParaRPr>
          </a:p>
          <a:p>
            <a:pPr marL="269875" indent="-269875">
              <a:buFont typeface="+mj-lt"/>
              <a:buAutoNum type="arabicPeriod"/>
            </a:pPr>
            <a:r>
              <a:rPr lang="en-US" sz="1000" dirty="0" smtClean="0">
                <a:solidFill>
                  <a:schemeClr val="bg2">
                    <a:lumMod val="75000"/>
                  </a:schemeClr>
                </a:solidFill>
              </a:rPr>
              <a:t>SNP array</a:t>
            </a:r>
          </a:p>
          <a:p>
            <a:pPr marL="269875" indent="-269875">
              <a:buFont typeface="+mj-lt"/>
              <a:buAutoNum type="arabicPeriod"/>
            </a:pPr>
            <a:r>
              <a:rPr lang="en-US" sz="1000" dirty="0" smtClean="0">
                <a:solidFill>
                  <a:schemeClr val="bg2">
                    <a:lumMod val="75000"/>
                  </a:schemeClr>
                </a:solidFill>
              </a:rPr>
              <a:t>Tilling array</a:t>
            </a:r>
          </a:p>
          <a:p>
            <a:pPr marL="269875" indent="-269875">
              <a:buFont typeface="+mj-lt"/>
              <a:buAutoNum type="arabicPeriod"/>
            </a:pPr>
            <a:r>
              <a:rPr lang="en-US" sz="1000" dirty="0" err="1" smtClean="0">
                <a:solidFill>
                  <a:schemeClr val="bg2">
                    <a:lumMod val="75000"/>
                  </a:schemeClr>
                </a:solidFill>
              </a:rPr>
              <a:t>cDNA</a:t>
            </a:r>
            <a:r>
              <a:rPr lang="en-US" sz="1000" dirty="0" smtClean="0">
                <a:solidFill>
                  <a:schemeClr val="bg2">
                    <a:lumMod val="75000"/>
                  </a:schemeClr>
                </a:solidFill>
              </a:rPr>
              <a:t> array</a:t>
            </a:r>
          </a:p>
          <a:p>
            <a:pPr marL="269875" indent="-269875">
              <a:buFont typeface="+mj-lt"/>
              <a:buAutoNum type="arabicPeriod"/>
            </a:pPr>
            <a:r>
              <a:rPr lang="en-US" sz="1000" dirty="0" err="1" smtClean="0">
                <a:solidFill>
                  <a:schemeClr val="bg2">
                    <a:lumMod val="75000"/>
                  </a:schemeClr>
                </a:solidFill>
              </a:rPr>
              <a:t>qPCR</a:t>
            </a:r>
            <a:r>
              <a:rPr lang="en-US" sz="1000" dirty="0" smtClean="0">
                <a:solidFill>
                  <a:schemeClr val="bg2">
                    <a:lumMod val="75000"/>
                  </a:schemeClr>
                </a:solidFill>
              </a:rPr>
              <a:t> array</a:t>
            </a:r>
          </a:p>
          <a:p>
            <a:pPr marL="269875" indent="-269875">
              <a:buFont typeface="+mj-lt"/>
              <a:buAutoNum type="arabicPeriod"/>
            </a:pPr>
            <a:r>
              <a:rPr lang="en-US" sz="1000" dirty="0" smtClean="0">
                <a:solidFill>
                  <a:schemeClr val="bg2">
                    <a:lumMod val="75000"/>
                  </a:schemeClr>
                </a:solidFill>
              </a:rPr>
              <a:t>RNA array</a:t>
            </a:r>
          </a:p>
          <a:p>
            <a:pPr marL="269875" indent="-269875">
              <a:buFont typeface="+mj-lt"/>
              <a:buAutoNum type="arabicPeriod"/>
            </a:pPr>
            <a:r>
              <a:rPr lang="en-US" sz="1400" b="1" dirty="0" smtClean="0">
                <a:solidFill>
                  <a:srgbClr val="C00000"/>
                </a:solidFill>
              </a:rPr>
              <a:t>Protein array</a:t>
            </a:r>
          </a:p>
          <a:p>
            <a:pPr marL="269875" indent="-269875">
              <a:buFont typeface="+mj-lt"/>
              <a:buAutoNum type="arabicPeriod"/>
            </a:pPr>
            <a:r>
              <a:rPr lang="en-US" sz="1000" dirty="0" smtClean="0">
                <a:solidFill>
                  <a:schemeClr val="bg2">
                    <a:lumMod val="75000"/>
                  </a:schemeClr>
                </a:solidFill>
              </a:rPr>
              <a:t>CHIP on chip</a:t>
            </a:r>
          </a:p>
          <a:p>
            <a:pPr marL="269875" indent="-269875">
              <a:buFont typeface="+mj-lt"/>
              <a:buAutoNum type="arabicPeriod"/>
            </a:pPr>
            <a:r>
              <a:rPr lang="en-US" sz="1000" dirty="0" smtClean="0">
                <a:solidFill>
                  <a:schemeClr val="bg2">
                    <a:lumMod val="75000"/>
                  </a:schemeClr>
                </a:solidFill>
              </a:rPr>
              <a:t>Antibody array</a:t>
            </a:r>
          </a:p>
          <a:p>
            <a:pPr marL="269875" indent="-269875">
              <a:buFont typeface="+mj-lt"/>
              <a:buAutoNum type="arabicPeriod"/>
            </a:pPr>
            <a:r>
              <a:rPr lang="en-US" sz="1000" dirty="0" smtClean="0">
                <a:solidFill>
                  <a:schemeClr val="bg2">
                    <a:lumMod val="75000"/>
                  </a:schemeClr>
                </a:solidFill>
              </a:rPr>
              <a:t>Organic compound</a:t>
            </a:r>
          </a:p>
          <a:p>
            <a:pPr marL="269875" indent="-269875">
              <a:buFont typeface="+mj-lt"/>
              <a:buAutoNum type="arabicPeriod"/>
            </a:pPr>
            <a:r>
              <a:rPr lang="en-US" sz="1000" dirty="0" smtClean="0">
                <a:solidFill>
                  <a:schemeClr val="bg2">
                    <a:lumMod val="75000"/>
                  </a:schemeClr>
                </a:solidFill>
              </a:rPr>
              <a:t>ELISA array</a:t>
            </a:r>
          </a:p>
          <a:p>
            <a:pPr marL="269875" indent="-269875">
              <a:buFont typeface="+mj-lt"/>
              <a:buAutoNum type="arabicPeriod"/>
            </a:pPr>
            <a:r>
              <a:rPr lang="en-US" sz="1000" dirty="0" smtClean="0">
                <a:solidFill>
                  <a:schemeClr val="bg2">
                    <a:lumMod val="75000"/>
                  </a:schemeClr>
                </a:solidFill>
              </a:rPr>
              <a:t>Cell array</a:t>
            </a:r>
          </a:p>
          <a:p>
            <a:pPr marL="269875" indent="-269875">
              <a:buFont typeface="+mj-lt"/>
              <a:buAutoNum type="arabicPeriod"/>
            </a:pPr>
            <a:r>
              <a:rPr lang="en-US" sz="1000" dirty="0" smtClean="0">
                <a:solidFill>
                  <a:schemeClr val="bg2">
                    <a:lumMod val="75000"/>
                  </a:schemeClr>
                </a:solidFill>
              </a:rPr>
              <a:t>Tissue array</a:t>
            </a:r>
          </a:p>
          <a:p>
            <a:pPr marL="269875" indent="-269875">
              <a:buFont typeface="+mj-lt"/>
              <a:buAutoNum type="arabicPeriod"/>
            </a:pPr>
            <a:r>
              <a:rPr lang="en-US" sz="1000" dirty="0" smtClean="0">
                <a:solidFill>
                  <a:schemeClr val="bg2">
                    <a:lumMod val="75000"/>
                  </a:schemeClr>
                </a:solidFill>
              </a:rPr>
              <a:t>Lab-on-a-chip</a:t>
            </a:r>
          </a:p>
        </p:txBody>
      </p:sp>
      <p:sp>
        <p:nvSpPr>
          <p:cNvPr id="5" name="矩形 4"/>
          <p:cNvSpPr/>
          <p:nvPr/>
        </p:nvSpPr>
        <p:spPr>
          <a:xfrm>
            <a:off x="2195513" y="549275"/>
            <a:ext cx="6337300" cy="2554545"/>
          </a:xfrm>
          <a:prstGeom prst="rect">
            <a:avLst/>
          </a:prstGeom>
        </p:spPr>
        <p:txBody>
          <a:bodyPr wrap="square">
            <a:spAutoFit/>
          </a:bodyPr>
          <a:lstStyle/>
          <a:p>
            <a:pPr algn="just"/>
            <a:r>
              <a:rPr lang="en-US" altLang="zh-TW" sz="1600" dirty="0" smtClean="0">
                <a:solidFill>
                  <a:srgbClr val="0070C0"/>
                </a:solidFill>
              </a:rPr>
              <a:t>A </a:t>
            </a:r>
            <a:r>
              <a:rPr lang="en-US" altLang="zh-TW" sz="1600" b="1" dirty="0" smtClean="0">
                <a:solidFill>
                  <a:srgbClr val="0070C0"/>
                </a:solidFill>
              </a:rPr>
              <a:t>protein microarray </a:t>
            </a:r>
            <a:r>
              <a:rPr lang="en-US" altLang="zh-TW" sz="1600" dirty="0" smtClean="0">
                <a:solidFill>
                  <a:srgbClr val="0070C0"/>
                </a:solidFill>
              </a:rPr>
              <a:t>is a piece of glass on which different molecules of protein have been affixed at separate locations </a:t>
            </a:r>
            <a:r>
              <a:rPr lang="en-US" altLang="zh-TW" sz="1600" b="1" dirty="0" smtClean="0">
                <a:solidFill>
                  <a:srgbClr val="C00000"/>
                </a:solidFill>
              </a:rPr>
              <a:t>in an ordered manner </a:t>
            </a:r>
            <a:r>
              <a:rPr lang="en-US" altLang="zh-TW" sz="1600" dirty="0" smtClean="0">
                <a:solidFill>
                  <a:srgbClr val="0070C0"/>
                </a:solidFill>
              </a:rPr>
              <a:t>thus forming a microscopic array. These are used to identify protein-protein interactions, to identify the substrates of protein </a:t>
            </a:r>
            <a:r>
              <a:rPr lang="en-US" altLang="zh-TW" sz="1600" dirty="0" err="1" smtClean="0">
                <a:solidFill>
                  <a:srgbClr val="0070C0"/>
                </a:solidFill>
              </a:rPr>
              <a:t>kinases</a:t>
            </a:r>
            <a:r>
              <a:rPr lang="en-US" altLang="zh-TW" sz="1600" dirty="0" smtClean="0">
                <a:solidFill>
                  <a:srgbClr val="0070C0"/>
                </a:solidFill>
              </a:rPr>
              <a:t>, or to identify the targets of biologically active small molecules. The most common protein microarray is the antibody microarray, where antibodies are spotted onto the protein chip and are used as capture molecules to detect proteins from cell </a:t>
            </a:r>
            <a:r>
              <a:rPr lang="en-US" altLang="zh-TW" sz="1600" dirty="0" err="1" smtClean="0">
                <a:solidFill>
                  <a:srgbClr val="0070C0"/>
                </a:solidFill>
              </a:rPr>
              <a:t>lysate</a:t>
            </a:r>
            <a:r>
              <a:rPr lang="en-US" altLang="zh-TW" sz="1600" dirty="0" smtClean="0">
                <a:solidFill>
                  <a:srgbClr val="0070C0"/>
                </a:solidFill>
              </a:rPr>
              <a:t> solutions. Related microarray technologies also include DNA microarrays, Antibody microarrays, Tissue microarrays and Chemical Compound Microarrays.</a:t>
            </a:r>
          </a:p>
        </p:txBody>
      </p:sp>
      <p:grpSp>
        <p:nvGrpSpPr>
          <p:cNvPr id="6" name="群組 5"/>
          <p:cNvGrpSpPr/>
          <p:nvPr/>
        </p:nvGrpSpPr>
        <p:grpSpPr>
          <a:xfrm>
            <a:off x="1359410" y="3549396"/>
            <a:ext cx="6425180" cy="2880000"/>
            <a:chOff x="2195514" y="3500438"/>
            <a:chExt cx="6425180" cy="2880000"/>
          </a:xfrm>
        </p:grpSpPr>
        <p:pic>
          <p:nvPicPr>
            <p:cNvPr id="9218" name="Picture 2" descr="http://www.nature.com/nature/journal/v422/n6928/images/nature01512-f1.2.jpg"/>
            <p:cNvPicPr>
              <a:picLocks noChangeAspect="1" noChangeArrowheads="1"/>
            </p:cNvPicPr>
            <p:nvPr/>
          </p:nvPicPr>
          <p:blipFill>
            <a:blip r:embed="rId3"/>
            <a:srcRect/>
            <a:stretch>
              <a:fillRect/>
            </a:stretch>
          </p:blipFill>
          <p:spPr bwMode="auto">
            <a:xfrm>
              <a:off x="2195514" y="3500438"/>
              <a:ext cx="3260377" cy="2880000"/>
            </a:xfrm>
            <a:prstGeom prst="rect">
              <a:avLst/>
            </a:prstGeom>
            <a:noFill/>
          </p:spPr>
        </p:pic>
        <p:pic>
          <p:nvPicPr>
            <p:cNvPr id="9220" name="Picture 4" descr="http://www.gracebio.com/images/Products/Microarraying/ONCYTE_Film-Slides/nitrocellulose_slide_protein_microarray2.jpg"/>
            <p:cNvPicPr>
              <a:picLocks noChangeAspect="1" noChangeArrowheads="1"/>
            </p:cNvPicPr>
            <p:nvPr/>
          </p:nvPicPr>
          <p:blipFill>
            <a:blip r:embed="rId4"/>
            <a:srcRect/>
            <a:stretch>
              <a:fillRect/>
            </a:stretch>
          </p:blipFill>
          <p:spPr bwMode="auto">
            <a:xfrm>
              <a:off x="5500694" y="3500438"/>
              <a:ext cx="3120000" cy="2880000"/>
            </a:xfrm>
            <a:prstGeom prst="rect">
              <a:avLst/>
            </a:prstGeom>
            <a:noFill/>
          </p:spPr>
        </p:pic>
      </p:gr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611188" y="549275"/>
            <a:ext cx="1460482" cy="2308324"/>
          </a:xfrm>
          <a:prstGeom prst="rect">
            <a:avLst/>
          </a:prstGeom>
        </p:spPr>
        <p:txBody>
          <a:bodyPr wrap="square">
            <a:spAutoFit/>
          </a:bodyPr>
          <a:lstStyle/>
          <a:p>
            <a:pPr marL="269875" indent="-269875">
              <a:buFont typeface="+mj-lt"/>
              <a:buAutoNum type="arabicPeriod"/>
            </a:pPr>
            <a:r>
              <a:rPr lang="en-US" sz="1000" dirty="0" err="1" smtClean="0">
                <a:solidFill>
                  <a:schemeClr val="bg2">
                    <a:lumMod val="75000"/>
                  </a:schemeClr>
                </a:solidFill>
              </a:rPr>
              <a:t>aCGH</a:t>
            </a:r>
            <a:endParaRPr lang="en-US" sz="1000" dirty="0" smtClean="0">
              <a:solidFill>
                <a:schemeClr val="bg2">
                  <a:lumMod val="75000"/>
                </a:schemeClr>
              </a:solidFill>
            </a:endParaRPr>
          </a:p>
          <a:p>
            <a:pPr marL="269875" indent="-269875">
              <a:buFont typeface="+mj-lt"/>
              <a:buAutoNum type="arabicPeriod"/>
            </a:pPr>
            <a:r>
              <a:rPr lang="en-US" sz="1000" dirty="0" smtClean="0">
                <a:solidFill>
                  <a:schemeClr val="bg2">
                    <a:lumMod val="75000"/>
                  </a:schemeClr>
                </a:solidFill>
              </a:rPr>
              <a:t>SNP array</a:t>
            </a:r>
          </a:p>
          <a:p>
            <a:pPr marL="269875" indent="-269875">
              <a:buFont typeface="+mj-lt"/>
              <a:buAutoNum type="arabicPeriod"/>
            </a:pPr>
            <a:r>
              <a:rPr lang="en-US" sz="1000" dirty="0" smtClean="0">
                <a:solidFill>
                  <a:schemeClr val="bg2">
                    <a:lumMod val="75000"/>
                  </a:schemeClr>
                </a:solidFill>
              </a:rPr>
              <a:t>Tilling array</a:t>
            </a:r>
          </a:p>
          <a:p>
            <a:pPr marL="269875" indent="-269875">
              <a:buFont typeface="+mj-lt"/>
              <a:buAutoNum type="arabicPeriod"/>
            </a:pPr>
            <a:r>
              <a:rPr lang="en-US" sz="1000" dirty="0" err="1" smtClean="0">
                <a:solidFill>
                  <a:schemeClr val="bg2">
                    <a:lumMod val="75000"/>
                  </a:schemeClr>
                </a:solidFill>
              </a:rPr>
              <a:t>cDNA</a:t>
            </a:r>
            <a:r>
              <a:rPr lang="en-US" sz="1000" dirty="0" smtClean="0">
                <a:solidFill>
                  <a:schemeClr val="bg2">
                    <a:lumMod val="75000"/>
                  </a:schemeClr>
                </a:solidFill>
              </a:rPr>
              <a:t> array</a:t>
            </a:r>
          </a:p>
          <a:p>
            <a:pPr marL="269875" indent="-269875">
              <a:buFont typeface="+mj-lt"/>
              <a:buAutoNum type="arabicPeriod"/>
            </a:pPr>
            <a:r>
              <a:rPr lang="en-US" sz="1000" dirty="0" err="1" smtClean="0">
                <a:solidFill>
                  <a:schemeClr val="bg2">
                    <a:lumMod val="75000"/>
                  </a:schemeClr>
                </a:solidFill>
              </a:rPr>
              <a:t>qPCR</a:t>
            </a:r>
            <a:r>
              <a:rPr lang="en-US" sz="1000" dirty="0" smtClean="0">
                <a:solidFill>
                  <a:schemeClr val="bg2">
                    <a:lumMod val="75000"/>
                  </a:schemeClr>
                </a:solidFill>
              </a:rPr>
              <a:t> array</a:t>
            </a:r>
          </a:p>
          <a:p>
            <a:pPr marL="269875" indent="-269875">
              <a:buFont typeface="+mj-lt"/>
              <a:buAutoNum type="arabicPeriod"/>
            </a:pPr>
            <a:r>
              <a:rPr lang="en-US" sz="1000" dirty="0" smtClean="0">
                <a:solidFill>
                  <a:schemeClr val="bg2">
                    <a:lumMod val="75000"/>
                  </a:schemeClr>
                </a:solidFill>
              </a:rPr>
              <a:t>RNA array</a:t>
            </a:r>
          </a:p>
          <a:p>
            <a:pPr marL="269875" indent="-269875">
              <a:buFont typeface="+mj-lt"/>
              <a:buAutoNum type="arabicPeriod"/>
            </a:pPr>
            <a:r>
              <a:rPr lang="en-US" sz="1000" dirty="0" smtClean="0">
                <a:solidFill>
                  <a:schemeClr val="bg2">
                    <a:lumMod val="75000"/>
                  </a:schemeClr>
                </a:solidFill>
              </a:rPr>
              <a:t>Protein array</a:t>
            </a:r>
          </a:p>
          <a:p>
            <a:pPr marL="269875" indent="-269875">
              <a:buFont typeface="+mj-lt"/>
              <a:buAutoNum type="arabicPeriod"/>
            </a:pPr>
            <a:r>
              <a:rPr lang="en-US" sz="1400" b="1" dirty="0" smtClean="0">
                <a:solidFill>
                  <a:srgbClr val="C00000"/>
                </a:solidFill>
              </a:rPr>
              <a:t>CHIP on chip</a:t>
            </a:r>
          </a:p>
          <a:p>
            <a:pPr marL="269875" indent="-269875">
              <a:buFont typeface="+mj-lt"/>
              <a:buAutoNum type="arabicPeriod"/>
            </a:pPr>
            <a:r>
              <a:rPr lang="en-US" sz="1000" dirty="0" smtClean="0">
                <a:solidFill>
                  <a:schemeClr val="bg2">
                    <a:lumMod val="75000"/>
                  </a:schemeClr>
                </a:solidFill>
              </a:rPr>
              <a:t>Antibody array</a:t>
            </a:r>
          </a:p>
          <a:p>
            <a:pPr marL="269875" indent="-269875">
              <a:buFont typeface="+mj-lt"/>
              <a:buAutoNum type="arabicPeriod"/>
            </a:pPr>
            <a:r>
              <a:rPr lang="en-US" sz="1000" dirty="0" smtClean="0">
                <a:solidFill>
                  <a:schemeClr val="bg2">
                    <a:lumMod val="75000"/>
                  </a:schemeClr>
                </a:solidFill>
              </a:rPr>
              <a:t>Organic compound</a:t>
            </a:r>
          </a:p>
          <a:p>
            <a:pPr marL="269875" indent="-269875">
              <a:buFont typeface="+mj-lt"/>
              <a:buAutoNum type="arabicPeriod"/>
            </a:pPr>
            <a:r>
              <a:rPr lang="en-US" sz="1000" dirty="0" smtClean="0">
                <a:solidFill>
                  <a:schemeClr val="bg2">
                    <a:lumMod val="75000"/>
                  </a:schemeClr>
                </a:solidFill>
              </a:rPr>
              <a:t>ELISA array</a:t>
            </a:r>
          </a:p>
          <a:p>
            <a:pPr marL="269875" indent="-269875">
              <a:buFont typeface="+mj-lt"/>
              <a:buAutoNum type="arabicPeriod"/>
            </a:pPr>
            <a:r>
              <a:rPr lang="en-US" sz="1000" dirty="0" smtClean="0">
                <a:solidFill>
                  <a:schemeClr val="bg2">
                    <a:lumMod val="75000"/>
                  </a:schemeClr>
                </a:solidFill>
              </a:rPr>
              <a:t>Cell array</a:t>
            </a:r>
          </a:p>
          <a:p>
            <a:pPr marL="269875" indent="-269875">
              <a:buFont typeface="+mj-lt"/>
              <a:buAutoNum type="arabicPeriod"/>
            </a:pPr>
            <a:r>
              <a:rPr lang="en-US" sz="1000" dirty="0" smtClean="0">
                <a:solidFill>
                  <a:schemeClr val="bg2">
                    <a:lumMod val="75000"/>
                  </a:schemeClr>
                </a:solidFill>
              </a:rPr>
              <a:t>Tissue array</a:t>
            </a:r>
          </a:p>
          <a:p>
            <a:pPr marL="269875" indent="-269875">
              <a:buFont typeface="+mj-lt"/>
              <a:buAutoNum type="arabicPeriod"/>
            </a:pPr>
            <a:r>
              <a:rPr lang="en-US" sz="1000" dirty="0" smtClean="0">
                <a:solidFill>
                  <a:schemeClr val="bg2">
                    <a:lumMod val="75000"/>
                  </a:schemeClr>
                </a:solidFill>
              </a:rPr>
              <a:t>Lab-on-a-chip</a:t>
            </a:r>
          </a:p>
        </p:txBody>
      </p:sp>
      <p:grpSp>
        <p:nvGrpSpPr>
          <p:cNvPr id="6" name="群組 5"/>
          <p:cNvGrpSpPr/>
          <p:nvPr/>
        </p:nvGrpSpPr>
        <p:grpSpPr>
          <a:xfrm>
            <a:off x="2195514" y="549275"/>
            <a:ext cx="6337300" cy="5876977"/>
            <a:chOff x="2195514" y="549275"/>
            <a:chExt cx="6337300" cy="5876977"/>
          </a:xfrm>
        </p:grpSpPr>
        <p:pic>
          <p:nvPicPr>
            <p:cNvPr id="7" name="Picture 2"/>
            <p:cNvPicPr>
              <a:picLocks noChangeAspect="1" noChangeArrowheads="1"/>
            </p:cNvPicPr>
            <p:nvPr/>
          </p:nvPicPr>
          <p:blipFill>
            <a:blip r:embed="rId3"/>
            <a:srcRect/>
            <a:stretch>
              <a:fillRect/>
            </a:stretch>
          </p:blipFill>
          <p:spPr bwMode="auto">
            <a:xfrm>
              <a:off x="2363632" y="2357430"/>
              <a:ext cx="5994582" cy="4068822"/>
            </a:xfrm>
            <a:prstGeom prst="rect">
              <a:avLst/>
            </a:prstGeom>
            <a:noFill/>
            <a:ln w="9525">
              <a:noFill/>
              <a:miter lim="800000"/>
              <a:headEnd/>
              <a:tailEnd/>
            </a:ln>
            <a:effectLst/>
          </p:spPr>
        </p:pic>
        <p:sp>
          <p:nvSpPr>
            <p:cNvPr id="8" name="矩形 7"/>
            <p:cNvSpPr/>
            <p:nvPr/>
          </p:nvSpPr>
          <p:spPr>
            <a:xfrm>
              <a:off x="2195514" y="549275"/>
              <a:ext cx="6337300" cy="2062103"/>
            </a:xfrm>
            <a:prstGeom prst="rect">
              <a:avLst/>
            </a:prstGeom>
          </p:spPr>
          <p:txBody>
            <a:bodyPr wrap="square">
              <a:spAutoFit/>
            </a:bodyPr>
            <a:lstStyle/>
            <a:p>
              <a:pPr algn="just"/>
              <a:r>
                <a:rPr lang="en-US" altLang="zh-TW" sz="1600" b="1" dirty="0" err="1" smtClean="0">
                  <a:solidFill>
                    <a:srgbClr val="0070C0"/>
                  </a:solidFill>
                </a:rPr>
                <a:t>ChIP</a:t>
              </a:r>
              <a:r>
                <a:rPr lang="en-US" altLang="zh-TW" sz="1600" b="1" dirty="0" smtClean="0">
                  <a:solidFill>
                    <a:srgbClr val="0070C0"/>
                  </a:solidFill>
                </a:rPr>
                <a:t>-on-chip</a:t>
              </a:r>
              <a:r>
                <a:rPr lang="en-US" altLang="zh-TW" sz="1600" dirty="0" smtClean="0">
                  <a:solidFill>
                    <a:srgbClr val="0070C0"/>
                  </a:solidFill>
                </a:rPr>
                <a:t> (also known as </a:t>
              </a:r>
              <a:r>
                <a:rPr lang="en-US" altLang="zh-TW" sz="1600" dirty="0" err="1" smtClean="0">
                  <a:solidFill>
                    <a:srgbClr val="0070C0"/>
                  </a:solidFill>
                </a:rPr>
                <a:t>ChIP</a:t>
              </a:r>
              <a:r>
                <a:rPr lang="en-US" altLang="zh-TW" sz="1600" dirty="0" smtClean="0">
                  <a:solidFill>
                    <a:srgbClr val="0070C0"/>
                  </a:solidFill>
                </a:rPr>
                <a:t>-chip) is a technique that combines chromatin </a:t>
              </a:r>
              <a:r>
                <a:rPr lang="en-US" altLang="zh-TW" sz="1600" dirty="0" err="1" smtClean="0">
                  <a:solidFill>
                    <a:srgbClr val="0070C0"/>
                  </a:solidFill>
                </a:rPr>
                <a:t>immunoprecipitation</a:t>
              </a:r>
              <a:r>
                <a:rPr lang="en-US" altLang="zh-TW" sz="1600" dirty="0" smtClean="0">
                  <a:solidFill>
                    <a:srgbClr val="0070C0"/>
                  </a:solidFill>
                </a:rPr>
                <a:t> ("</a:t>
              </a:r>
              <a:r>
                <a:rPr lang="en-US" altLang="zh-TW" sz="1600" dirty="0" err="1" smtClean="0">
                  <a:solidFill>
                    <a:srgbClr val="0070C0"/>
                  </a:solidFill>
                </a:rPr>
                <a:t>ChIP</a:t>
              </a:r>
              <a:r>
                <a:rPr lang="en-US" altLang="zh-TW" sz="1600" dirty="0" smtClean="0">
                  <a:solidFill>
                    <a:srgbClr val="0070C0"/>
                  </a:solidFill>
                </a:rPr>
                <a:t>") with microarray technology ("chip"). Like regular </a:t>
              </a:r>
              <a:r>
                <a:rPr lang="en-US" altLang="zh-TW" sz="1600" dirty="0" err="1" smtClean="0">
                  <a:solidFill>
                    <a:srgbClr val="0070C0"/>
                  </a:solidFill>
                </a:rPr>
                <a:t>ChIP</a:t>
              </a:r>
              <a:r>
                <a:rPr lang="en-US" altLang="zh-TW" sz="1600" dirty="0" smtClean="0">
                  <a:solidFill>
                    <a:srgbClr val="0070C0"/>
                  </a:solidFill>
                </a:rPr>
                <a:t>, </a:t>
              </a:r>
              <a:r>
                <a:rPr lang="en-US" altLang="zh-TW" sz="1600" dirty="0" err="1" smtClean="0">
                  <a:solidFill>
                    <a:srgbClr val="0070C0"/>
                  </a:solidFill>
                </a:rPr>
                <a:t>ChIP</a:t>
              </a:r>
              <a:r>
                <a:rPr lang="en-US" altLang="zh-TW" sz="1600" dirty="0" smtClean="0">
                  <a:solidFill>
                    <a:srgbClr val="0070C0"/>
                  </a:solidFill>
                </a:rPr>
                <a:t>-on-chip is used to investigate </a:t>
              </a:r>
              <a:r>
                <a:rPr lang="en-US" altLang="zh-TW" sz="1600" b="1" dirty="0" smtClean="0">
                  <a:solidFill>
                    <a:srgbClr val="C00000"/>
                  </a:solidFill>
                </a:rPr>
                <a:t>interactions between proteins and DNA </a:t>
              </a:r>
              <a:r>
                <a:rPr lang="en-US" altLang="zh-TW" sz="1600" i="1" dirty="0" smtClean="0">
                  <a:solidFill>
                    <a:srgbClr val="0070C0"/>
                  </a:solidFill>
                </a:rPr>
                <a:t>in vivo</a:t>
              </a:r>
              <a:r>
                <a:rPr lang="en-US" altLang="zh-TW" sz="1600" dirty="0" smtClean="0">
                  <a:solidFill>
                    <a:srgbClr val="0070C0"/>
                  </a:solidFill>
                </a:rPr>
                <a:t>. Specifically, it allows the identification of binding sites of DNA-binding proteins on a genome-wide basis. One of the long-term goals </a:t>
              </a:r>
              <a:r>
                <a:rPr lang="en-US" altLang="zh-TW" sz="1600" dirty="0" err="1" smtClean="0">
                  <a:solidFill>
                    <a:srgbClr val="0070C0"/>
                  </a:solidFill>
                </a:rPr>
                <a:t>ChIP</a:t>
              </a:r>
              <a:r>
                <a:rPr lang="en-US" altLang="zh-TW" sz="1600" dirty="0" smtClean="0">
                  <a:solidFill>
                    <a:srgbClr val="0070C0"/>
                  </a:solidFill>
                </a:rPr>
                <a:t>-on-chip was designed for is to establish a catalogue of (selected) organisms that lists all protein-DNA interactions under various physiological conditions.</a:t>
              </a:r>
              <a:endParaRPr lang="zh-TW" altLang="en-US" sz="1600" kern="1200" dirty="0">
                <a:solidFill>
                  <a:srgbClr val="0070C0"/>
                </a:solidFill>
                <a:ea typeface="新細明體"/>
                <a:cs typeface="+mn-cs"/>
              </a:endParaRPr>
            </a:p>
          </p:txBody>
        </p:sp>
      </p:grpSp>
      <p:pic>
        <p:nvPicPr>
          <p:cNvPr id="9" name="Picture 2"/>
          <p:cNvPicPr>
            <a:picLocks noChangeAspect="1" noChangeArrowheads="1"/>
          </p:cNvPicPr>
          <p:nvPr/>
        </p:nvPicPr>
        <p:blipFill>
          <a:blip r:embed="rId4" cstate="print"/>
          <a:srcRect/>
          <a:stretch>
            <a:fillRect/>
          </a:stretch>
        </p:blipFill>
        <p:spPr bwMode="auto">
          <a:xfrm>
            <a:off x="785786" y="3429000"/>
            <a:ext cx="1705063" cy="3028496"/>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611188" y="549275"/>
            <a:ext cx="1460482" cy="2308324"/>
          </a:xfrm>
          <a:prstGeom prst="rect">
            <a:avLst/>
          </a:prstGeom>
        </p:spPr>
        <p:txBody>
          <a:bodyPr wrap="square">
            <a:spAutoFit/>
          </a:bodyPr>
          <a:lstStyle/>
          <a:p>
            <a:pPr marL="269875" indent="-269875">
              <a:buFont typeface="+mj-lt"/>
              <a:buAutoNum type="arabicPeriod"/>
            </a:pPr>
            <a:r>
              <a:rPr lang="en-US" sz="1000" dirty="0" err="1" smtClean="0">
                <a:solidFill>
                  <a:schemeClr val="bg2">
                    <a:lumMod val="75000"/>
                  </a:schemeClr>
                </a:solidFill>
              </a:rPr>
              <a:t>aCGH</a:t>
            </a:r>
            <a:endParaRPr lang="en-US" sz="1000" dirty="0" smtClean="0">
              <a:solidFill>
                <a:schemeClr val="bg2">
                  <a:lumMod val="75000"/>
                </a:schemeClr>
              </a:solidFill>
            </a:endParaRPr>
          </a:p>
          <a:p>
            <a:pPr marL="269875" indent="-269875">
              <a:buFont typeface="+mj-lt"/>
              <a:buAutoNum type="arabicPeriod"/>
            </a:pPr>
            <a:r>
              <a:rPr lang="en-US" sz="1000" dirty="0" smtClean="0">
                <a:solidFill>
                  <a:schemeClr val="bg2">
                    <a:lumMod val="75000"/>
                  </a:schemeClr>
                </a:solidFill>
              </a:rPr>
              <a:t>SNP array</a:t>
            </a:r>
          </a:p>
          <a:p>
            <a:pPr marL="269875" indent="-269875">
              <a:buFont typeface="+mj-lt"/>
              <a:buAutoNum type="arabicPeriod"/>
            </a:pPr>
            <a:r>
              <a:rPr lang="en-US" sz="1000" dirty="0" smtClean="0">
                <a:solidFill>
                  <a:schemeClr val="bg2">
                    <a:lumMod val="75000"/>
                  </a:schemeClr>
                </a:solidFill>
              </a:rPr>
              <a:t>Tilling array</a:t>
            </a:r>
          </a:p>
          <a:p>
            <a:pPr marL="269875" indent="-269875">
              <a:buFont typeface="+mj-lt"/>
              <a:buAutoNum type="arabicPeriod"/>
            </a:pPr>
            <a:r>
              <a:rPr lang="en-US" sz="1000" dirty="0" err="1" smtClean="0">
                <a:solidFill>
                  <a:schemeClr val="bg2">
                    <a:lumMod val="75000"/>
                  </a:schemeClr>
                </a:solidFill>
              </a:rPr>
              <a:t>cDNA</a:t>
            </a:r>
            <a:r>
              <a:rPr lang="en-US" sz="1000" dirty="0" smtClean="0">
                <a:solidFill>
                  <a:schemeClr val="bg2">
                    <a:lumMod val="75000"/>
                  </a:schemeClr>
                </a:solidFill>
              </a:rPr>
              <a:t> array</a:t>
            </a:r>
          </a:p>
          <a:p>
            <a:pPr marL="269875" indent="-269875">
              <a:buFont typeface="+mj-lt"/>
              <a:buAutoNum type="arabicPeriod"/>
            </a:pPr>
            <a:r>
              <a:rPr lang="en-US" sz="1000" dirty="0" err="1" smtClean="0">
                <a:solidFill>
                  <a:schemeClr val="bg2">
                    <a:lumMod val="75000"/>
                  </a:schemeClr>
                </a:solidFill>
              </a:rPr>
              <a:t>qPCR</a:t>
            </a:r>
            <a:r>
              <a:rPr lang="en-US" sz="1000" dirty="0" smtClean="0">
                <a:solidFill>
                  <a:schemeClr val="bg2">
                    <a:lumMod val="75000"/>
                  </a:schemeClr>
                </a:solidFill>
              </a:rPr>
              <a:t> array</a:t>
            </a:r>
          </a:p>
          <a:p>
            <a:pPr marL="269875" indent="-269875">
              <a:buFont typeface="+mj-lt"/>
              <a:buAutoNum type="arabicPeriod"/>
            </a:pPr>
            <a:r>
              <a:rPr lang="en-US" sz="1000" dirty="0" smtClean="0">
                <a:solidFill>
                  <a:schemeClr val="bg2">
                    <a:lumMod val="75000"/>
                  </a:schemeClr>
                </a:solidFill>
              </a:rPr>
              <a:t>RNA array</a:t>
            </a:r>
          </a:p>
          <a:p>
            <a:pPr marL="269875" indent="-269875">
              <a:buFont typeface="+mj-lt"/>
              <a:buAutoNum type="arabicPeriod"/>
            </a:pPr>
            <a:r>
              <a:rPr lang="en-US" sz="1000" dirty="0" smtClean="0">
                <a:solidFill>
                  <a:schemeClr val="bg2">
                    <a:lumMod val="75000"/>
                  </a:schemeClr>
                </a:solidFill>
              </a:rPr>
              <a:t>Protein array</a:t>
            </a:r>
          </a:p>
          <a:p>
            <a:pPr marL="269875" indent="-269875">
              <a:buFont typeface="+mj-lt"/>
              <a:buAutoNum type="arabicPeriod"/>
            </a:pPr>
            <a:r>
              <a:rPr lang="en-US" sz="1000" dirty="0" smtClean="0">
                <a:solidFill>
                  <a:schemeClr val="bg2">
                    <a:lumMod val="75000"/>
                  </a:schemeClr>
                </a:solidFill>
              </a:rPr>
              <a:t>CHIP on chip</a:t>
            </a:r>
          </a:p>
          <a:p>
            <a:pPr marL="269875" indent="-269875">
              <a:buFont typeface="+mj-lt"/>
              <a:buAutoNum type="arabicPeriod"/>
            </a:pPr>
            <a:r>
              <a:rPr lang="en-US" sz="1400" b="1" dirty="0" err="1" smtClean="0">
                <a:solidFill>
                  <a:srgbClr val="C00000"/>
                </a:solidFill>
              </a:rPr>
              <a:t>aAntibody</a:t>
            </a:r>
            <a:endParaRPr lang="en-US" sz="1400" b="1" dirty="0" smtClean="0">
              <a:solidFill>
                <a:srgbClr val="C00000"/>
              </a:solidFill>
            </a:endParaRPr>
          </a:p>
          <a:p>
            <a:pPr marL="269875" indent="-269875">
              <a:buFont typeface="+mj-lt"/>
              <a:buAutoNum type="arabicPeriod"/>
            </a:pPr>
            <a:r>
              <a:rPr lang="en-US" sz="1000" dirty="0" smtClean="0">
                <a:solidFill>
                  <a:schemeClr val="bg2">
                    <a:lumMod val="75000"/>
                  </a:schemeClr>
                </a:solidFill>
              </a:rPr>
              <a:t>Organic compound</a:t>
            </a:r>
          </a:p>
          <a:p>
            <a:pPr marL="269875" indent="-269875">
              <a:buFont typeface="+mj-lt"/>
              <a:buAutoNum type="arabicPeriod"/>
            </a:pPr>
            <a:r>
              <a:rPr lang="en-US" sz="1000" dirty="0" smtClean="0">
                <a:solidFill>
                  <a:schemeClr val="bg2">
                    <a:lumMod val="75000"/>
                  </a:schemeClr>
                </a:solidFill>
              </a:rPr>
              <a:t>ELISA array</a:t>
            </a:r>
          </a:p>
          <a:p>
            <a:pPr marL="269875" indent="-269875">
              <a:buFont typeface="+mj-lt"/>
              <a:buAutoNum type="arabicPeriod"/>
            </a:pPr>
            <a:r>
              <a:rPr lang="en-US" sz="1000" dirty="0" smtClean="0">
                <a:solidFill>
                  <a:schemeClr val="bg2">
                    <a:lumMod val="75000"/>
                  </a:schemeClr>
                </a:solidFill>
              </a:rPr>
              <a:t>Cell array</a:t>
            </a:r>
          </a:p>
          <a:p>
            <a:pPr marL="269875" indent="-269875">
              <a:buFont typeface="+mj-lt"/>
              <a:buAutoNum type="arabicPeriod"/>
            </a:pPr>
            <a:r>
              <a:rPr lang="en-US" sz="1000" dirty="0" smtClean="0">
                <a:solidFill>
                  <a:schemeClr val="bg2">
                    <a:lumMod val="75000"/>
                  </a:schemeClr>
                </a:solidFill>
              </a:rPr>
              <a:t>Tissue array</a:t>
            </a:r>
          </a:p>
          <a:p>
            <a:pPr marL="269875" indent="-269875">
              <a:buFont typeface="+mj-lt"/>
              <a:buAutoNum type="arabicPeriod"/>
            </a:pPr>
            <a:r>
              <a:rPr lang="en-US" sz="1000" dirty="0" smtClean="0">
                <a:solidFill>
                  <a:schemeClr val="bg2">
                    <a:lumMod val="75000"/>
                  </a:schemeClr>
                </a:solidFill>
              </a:rPr>
              <a:t>Lab-on-a-chip</a:t>
            </a:r>
          </a:p>
        </p:txBody>
      </p:sp>
      <p:sp>
        <p:nvSpPr>
          <p:cNvPr id="5" name="矩形 4"/>
          <p:cNvSpPr/>
          <p:nvPr/>
        </p:nvSpPr>
        <p:spPr>
          <a:xfrm>
            <a:off x="2195513" y="549275"/>
            <a:ext cx="6337300" cy="1569660"/>
          </a:xfrm>
          <a:prstGeom prst="rect">
            <a:avLst/>
          </a:prstGeom>
        </p:spPr>
        <p:txBody>
          <a:bodyPr wrap="square">
            <a:spAutoFit/>
          </a:bodyPr>
          <a:lstStyle/>
          <a:p>
            <a:pPr algn="just"/>
            <a:r>
              <a:rPr lang="en-US" altLang="zh-TW" sz="1600" dirty="0" smtClean="0">
                <a:solidFill>
                  <a:srgbClr val="0070C0"/>
                </a:solidFill>
              </a:rPr>
              <a:t>An </a:t>
            </a:r>
            <a:r>
              <a:rPr lang="en-US" altLang="zh-TW" sz="1600" b="1" dirty="0" smtClean="0">
                <a:solidFill>
                  <a:srgbClr val="0070C0"/>
                </a:solidFill>
              </a:rPr>
              <a:t>antibody microarray </a:t>
            </a:r>
            <a:r>
              <a:rPr lang="en-US" altLang="zh-TW" sz="1600" dirty="0" smtClean="0">
                <a:solidFill>
                  <a:srgbClr val="0070C0"/>
                </a:solidFill>
              </a:rPr>
              <a:t>is a specific form of protein microarrays, a collection of capture antibodies are spotted and fixed on a solid surface, such as glass, plastic and silicon chip for the purpose of detecting antigens. Antibody microarray is often used for </a:t>
            </a:r>
            <a:r>
              <a:rPr lang="en-US" altLang="zh-TW" sz="1600" b="1" dirty="0" smtClean="0">
                <a:solidFill>
                  <a:srgbClr val="C00000"/>
                </a:solidFill>
              </a:rPr>
              <a:t>detecting protein expressions </a:t>
            </a:r>
            <a:r>
              <a:rPr lang="en-US" altLang="zh-TW" sz="1600" dirty="0" smtClean="0">
                <a:solidFill>
                  <a:srgbClr val="0070C0"/>
                </a:solidFill>
              </a:rPr>
              <a:t>from cell </a:t>
            </a:r>
            <a:r>
              <a:rPr lang="en-US" altLang="zh-TW" sz="1600" dirty="0" err="1" smtClean="0">
                <a:solidFill>
                  <a:srgbClr val="0070C0"/>
                </a:solidFill>
              </a:rPr>
              <a:t>lysates</a:t>
            </a:r>
            <a:r>
              <a:rPr lang="en-US" altLang="zh-TW" sz="1600" dirty="0" smtClean="0">
                <a:solidFill>
                  <a:srgbClr val="0070C0"/>
                </a:solidFill>
              </a:rPr>
              <a:t> in general research and special biomarkers from serum or urine for diagnostic applications.</a:t>
            </a:r>
            <a:endParaRPr lang="en-US" altLang="zh-TW" sz="1600" dirty="0">
              <a:solidFill>
                <a:srgbClr val="0070C0"/>
              </a:solidFill>
            </a:endParaRPr>
          </a:p>
        </p:txBody>
      </p:sp>
      <p:grpSp>
        <p:nvGrpSpPr>
          <p:cNvPr id="9" name="群組 8"/>
          <p:cNvGrpSpPr/>
          <p:nvPr/>
        </p:nvGrpSpPr>
        <p:grpSpPr>
          <a:xfrm>
            <a:off x="1067163" y="3786190"/>
            <a:ext cx="7009674" cy="2160000"/>
            <a:chOff x="-1374073" y="3786190"/>
            <a:chExt cx="7009674" cy="2160000"/>
          </a:xfrm>
        </p:grpSpPr>
        <p:grpSp>
          <p:nvGrpSpPr>
            <p:cNvPr id="6" name="群組 5"/>
            <p:cNvGrpSpPr>
              <a:grpSpLocks noChangeAspect="1"/>
            </p:cNvGrpSpPr>
            <p:nvPr/>
          </p:nvGrpSpPr>
          <p:grpSpPr>
            <a:xfrm>
              <a:off x="-1374073" y="3786190"/>
              <a:ext cx="3569586" cy="2160000"/>
              <a:chOff x="723397" y="549275"/>
              <a:chExt cx="3272121" cy="1980000"/>
            </a:xfrm>
          </p:grpSpPr>
          <p:pic>
            <p:nvPicPr>
              <p:cNvPr id="7" name="Picture 2" descr="http://www.lucerna-chem.ch/fileadmin/user_upload/content/quantibody1.jpg"/>
              <p:cNvPicPr>
                <a:picLocks noChangeAspect="1" noChangeArrowheads="1"/>
              </p:cNvPicPr>
              <p:nvPr/>
            </p:nvPicPr>
            <p:blipFill>
              <a:blip r:embed="rId3"/>
              <a:srcRect/>
              <a:stretch>
                <a:fillRect/>
              </a:stretch>
            </p:blipFill>
            <p:spPr bwMode="auto">
              <a:xfrm>
                <a:off x="723397" y="549275"/>
                <a:ext cx="1472116" cy="1980000"/>
              </a:xfrm>
              <a:prstGeom prst="rect">
                <a:avLst/>
              </a:prstGeom>
              <a:noFill/>
            </p:spPr>
          </p:pic>
          <p:pic>
            <p:nvPicPr>
              <p:cNvPr id="8" name="Picture 4" descr="http://www.lucerna-chem.ch/typo3temp/pics/4dc8a57169.jpg"/>
              <p:cNvPicPr>
                <a:picLocks noChangeAspect="1" noChangeArrowheads="1"/>
              </p:cNvPicPr>
              <p:nvPr/>
            </p:nvPicPr>
            <p:blipFill>
              <a:blip r:embed="rId4"/>
              <a:srcRect/>
              <a:stretch>
                <a:fillRect/>
              </a:stretch>
            </p:blipFill>
            <p:spPr bwMode="auto">
              <a:xfrm>
                <a:off x="2195513" y="549275"/>
                <a:ext cx="1800005" cy="1980000"/>
              </a:xfrm>
              <a:prstGeom prst="rect">
                <a:avLst/>
              </a:prstGeom>
              <a:noFill/>
            </p:spPr>
          </p:pic>
        </p:grpSp>
        <p:pic>
          <p:nvPicPr>
            <p:cNvPr id="7170" name="Picture 2" descr="http://www.clontech.com/upload/images/products/10576_fig1_1152.gif"/>
            <p:cNvPicPr>
              <a:picLocks noChangeAspect="1" noChangeArrowheads="1"/>
            </p:cNvPicPr>
            <p:nvPr/>
          </p:nvPicPr>
          <p:blipFill>
            <a:blip r:embed="rId5"/>
            <a:srcRect/>
            <a:stretch>
              <a:fillRect/>
            </a:stretch>
          </p:blipFill>
          <p:spPr bwMode="auto">
            <a:xfrm>
              <a:off x="2223256" y="3786190"/>
              <a:ext cx="3412345" cy="2160000"/>
            </a:xfrm>
            <a:prstGeom prst="rect">
              <a:avLst/>
            </a:prstGeom>
            <a:noFill/>
          </p:spPr>
        </p:pic>
      </p:gr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611188" y="549275"/>
            <a:ext cx="1460482" cy="2308324"/>
          </a:xfrm>
          <a:prstGeom prst="rect">
            <a:avLst/>
          </a:prstGeom>
        </p:spPr>
        <p:txBody>
          <a:bodyPr wrap="square">
            <a:spAutoFit/>
          </a:bodyPr>
          <a:lstStyle/>
          <a:p>
            <a:pPr marL="269875" indent="-269875">
              <a:buFont typeface="+mj-lt"/>
              <a:buAutoNum type="arabicPeriod"/>
            </a:pPr>
            <a:r>
              <a:rPr lang="en-US" sz="1000" dirty="0" err="1" smtClean="0">
                <a:solidFill>
                  <a:schemeClr val="bg2">
                    <a:lumMod val="75000"/>
                  </a:schemeClr>
                </a:solidFill>
              </a:rPr>
              <a:t>aCGH</a:t>
            </a:r>
            <a:endParaRPr lang="en-US" sz="1000" dirty="0" smtClean="0">
              <a:solidFill>
                <a:schemeClr val="bg2">
                  <a:lumMod val="75000"/>
                </a:schemeClr>
              </a:solidFill>
            </a:endParaRPr>
          </a:p>
          <a:p>
            <a:pPr marL="269875" indent="-269875">
              <a:buFont typeface="+mj-lt"/>
              <a:buAutoNum type="arabicPeriod"/>
            </a:pPr>
            <a:r>
              <a:rPr lang="en-US" sz="1000" dirty="0" smtClean="0">
                <a:solidFill>
                  <a:schemeClr val="bg2">
                    <a:lumMod val="75000"/>
                  </a:schemeClr>
                </a:solidFill>
              </a:rPr>
              <a:t>SNP array</a:t>
            </a:r>
          </a:p>
          <a:p>
            <a:pPr marL="269875" indent="-269875">
              <a:buFont typeface="+mj-lt"/>
              <a:buAutoNum type="arabicPeriod"/>
            </a:pPr>
            <a:r>
              <a:rPr lang="en-US" sz="1000" dirty="0" smtClean="0">
                <a:solidFill>
                  <a:schemeClr val="bg2">
                    <a:lumMod val="75000"/>
                  </a:schemeClr>
                </a:solidFill>
              </a:rPr>
              <a:t>Tilling array</a:t>
            </a:r>
          </a:p>
          <a:p>
            <a:pPr marL="269875" indent="-269875">
              <a:buFont typeface="+mj-lt"/>
              <a:buAutoNum type="arabicPeriod"/>
            </a:pPr>
            <a:r>
              <a:rPr lang="en-US" sz="1000" dirty="0" err="1" smtClean="0">
                <a:solidFill>
                  <a:schemeClr val="bg2">
                    <a:lumMod val="75000"/>
                  </a:schemeClr>
                </a:solidFill>
              </a:rPr>
              <a:t>cDNA</a:t>
            </a:r>
            <a:r>
              <a:rPr lang="en-US" sz="1000" dirty="0" smtClean="0">
                <a:solidFill>
                  <a:schemeClr val="bg2">
                    <a:lumMod val="75000"/>
                  </a:schemeClr>
                </a:solidFill>
              </a:rPr>
              <a:t> array</a:t>
            </a:r>
          </a:p>
          <a:p>
            <a:pPr marL="269875" indent="-269875">
              <a:buFont typeface="+mj-lt"/>
              <a:buAutoNum type="arabicPeriod"/>
            </a:pPr>
            <a:r>
              <a:rPr lang="en-US" sz="1000" dirty="0" err="1" smtClean="0">
                <a:solidFill>
                  <a:schemeClr val="bg2">
                    <a:lumMod val="75000"/>
                  </a:schemeClr>
                </a:solidFill>
              </a:rPr>
              <a:t>qPCR</a:t>
            </a:r>
            <a:r>
              <a:rPr lang="en-US" sz="1000" dirty="0" smtClean="0">
                <a:solidFill>
                  <a:schemeClr val="bg2">
                    <a:lumMod val="75000"/>
                  </a:schemeClr>
                </a:solidFill>
              </a:rPr>
              <a:t> array</a:t>
            </a:r>
          </a:p>
          <a:p>
            <a:pPr marL="269875" indent="-269875">
              <a:buFont typeface="+mj-lt"/>
              <a:buAutoNum type="arabicPeriod"/>
            </a:pPr>
            <a:r>
              <a:rPr lang="en-US" sz="1000" dirty="0" smtClean="0">
                <a:solidFill>
                  <a:schemeClr val="bg2">
                    <a:lumMod val="75000"/>
                  </a:schemeClr>
                </a:solidFill>
              </a:rPr>
              <a:t>RNA array</a:t>
            </a:r>
          </a:p>
          <a:p>
            <a:pPr marL="269875" indent="-269875">
              <a:buFont typeface="+mj-lt"/>
              <a:buAutoNum type="arabicPeriod"/>
            </a:pPr>
            <a:r>
              <a:rPr lang="en-US" sz="1000" dirty="0" smtClean="0">
                <a:solidFill>
                  <a:schemeClr val="bg2">
                    <a:lumMod val="75000"/>
                  </a:schemeClr>
                </a:solidFill>
              </a:rPr>
              <a:t>Protein array</a:t>
            </a:r>
          </a:p>
          <a:p>
            <a:pPr marL="269875" indent="-269875">
              <a:buFont typeface="+mj-lt"/>
              <a:buAutoNum type="arabicPeriod"/>
            </a:pPr>
            <a:r>
              <a:rPr lang="en-US" sz="1000" dirty="0" smtClean="0">
                <a:solidFill>
                  <a:schemeClr val="bg2">
                    <a:lumMod val="75000"/>
                  </a:schemeClr>
                </a:solidFill>
              </a:rPr>
              <a:t>CHIP on chip</a:t>
            </a:r>
          </a:p>
          <a:p>
            <a:pPr marL="269875" indent="-269875">
              <a:buFont typeface="+mj-lt"/>
              <a:buAutoNum type="arabicPeriod"/>
            </a:pPr>
            <a:r>
              <a:rPr lang="en-US" sz="1000" dirty="0" smtClean="0">
                <a:solidFill>
                  <a:schemeClr val="bg2">
                    <a:lumMod val="75000"/>
                  </a:schemeClr>
                </a:solidFill>
              </a:rPr>
              <a:t>Antibody array</a:t>
            </a:r>
          </a:p>
          <a:p>
            <a:pPr marL="269875" indent="-269875">
              <a:buFont typeface="+mj-lt"/>
              <a:buAutoNum type="arabicPeriod"/>
            </a:pPr>
            <a:r>
              <a:rPr lang="en-US" sz="1400" b="1" dirty="0" err="1" smtClean="0">
                <a:solidFill>
                  <a:srgbClr val="C00000"/>
                </a:solidFill>
              </a:rPr>
              <a:t>aOrganic</a:t>
            </a:r>
            <a:r>
              <a:rPr lang="en-US" sz="1400" b="1" dirty="0" smtClean="0">
                <a:solidFill>
                  <a:srgbClr val="C00000"/>
                </a:solidFill>
              </a:rPr>
              <a:t> </a:t>
            </a:r>
            <a:r>
              <a:rPr lang="en-US" sz="1400" b="1" dirty="0" err="1" smtClean="0">
                <a:solidFill>
                  <a:srgbClr val="C00000"/>
                </a:solidFill>
              </a:rPr>
              <a:t>cpd</a:t>
            </a:r>
            <a:endParaRPr lang="en-US" sz="1400" b="1" dirty="0" smtClean="0">
              <a:solidFill>
                <a:srgbClr val="C00000"/>
              </a:solidFill>
            </a:endParaRPr>
          </a:p>
          <a:p>
            <a:pPr marL="269875" indent="-269875">
              <a:buFont typeface="+mj-lt"/>
              <a:buAutoNum type="arabicPeriod"/>
            </a:pPr>
            <a:r>
              <a:rPr lang="en-US" sz="1000" dirty="0" smtClean="0">
                <a:solidFill>
                  <a:schemeClr val="bg2">
                    <a:lumMod val="75000"/>
                  </a:schemeClr>
                </a:solidFill>
              </a:rPr>
              <a:t>ELISA array</a:t>
            </a:r>
          </a:p>
          <a:p>
            <a:pPr marL="269875" indent="-269875">
              <a:buFont typeface="+mj-lt"/>
              <a:buAutoNum type="arabicPeriod"/>
            </a:pPr>
            <a:r>
              <a:rPr lang="en-US" sz="1000" dirty="0" smtClean="0">
                <a:solidFill>
                  <a:schemeClr val="bg2">
                    <a:lumMod val="75000"/>
                  </a:schemeClr>
                </a:solidFill>
              </a:rPr>
              <a:t>Cell array</a:t>
            </a:r>
          </a:p>
          <a:p>
            <a:pPr marL="269875" indent="-269875">
              <a:buFont typeface="+mj-lt"/>
              <a:buAutoNum type="arabicPeriod"/>
            </a:pPr>
            <a:r>
              <a:rPr lang="en-US" sz="1000" dirty="0" smtClean="0">
                <a:solidFill>
                  <a:schemeClr val="bg2">
                    <a:lumMod val="75000"/>
                  </a:schemeClr>
                </a:solidFill>
              </a:rPr>
              <a:t>Tissue array</a:t>
            </a:r>
          </a:p>
          <a:p>
            <a:pPr marL="269875" indent="-269875">
              <a:buFont typeface="+mj-lt"/>
              <a:buAutoNum type="arabicPeriod"/>
            </a:pPr>
            <a:r>
              <a:rPr lang="en-US" sz="1000" dirty="0" smtClean="0">
                <a:solidFill>
                  <a:schemeClr val="bg2">
                    <a:lumMod val="75000"/>
                  </a:schemeClr>
                </a:solidFill>
              </a:rPr>
              <a:t>Lab-on-a-chip</a:t>
            </a:r>
          </a:p>
        </p:txBody>
      </p:sp>
      <p:sp>
        <p:nvSpPr>
          <p:cNvPr id="5" name="矩形 4"/>
          <p:cNvSpPr/>
          <p:nvPr/>
        </p:nvSpPr>
        <p:spPr>
          <a:xfrm>
            <a:off x="2195513" y="549275"/>
            <a:ext cx="6337300" cy="3046988"/>
          </a:xfrm>
          <a:prstGeom prst="rect">
            <a:avLst/>
          </a:prstGeom>
        </p:spPr>
        <p:txBody>
          <a:bodyPr wrap="square">
            <a:spAutoFit/>
          </a:bodyPr>
          <a:lstStyle/>
          <a:p>
            <a:pPr algn="just"/>
            <a:r>
              <a:rPr lang="en-US" altLang="zh-TW" sz="1600" dirty="0" smtClean="0">
                <a:solidFill>
                  <a:srgbClr val="0070C0"/>
                </a:solidFill>
              </a:rPr>
              <a:t>A </a:t>
            </a:r>
            <a:r>
              <a:rPr lang="en-US" altLang="zh-TW" sz="1600" b="1" dirty="0" smtClean="0">
                <a:solidFill>
                  <a:srgbClr val="0070C0"/>
                </a:solidFill>
              </a:rPr>
              <a:t>chemical compound microarray </a:t>
            </a:r>
            <a:r>
              <a:rPr lang="en-US" altLang="zh-TW" sz="1600" dirty="0" smtClean="0">
                <a:solidFill>
                  <a:srgbClr val="0070C0"/>
                </a:solidFill>
              </a:rPr>
              <a:t>is a collection of organic chemical compounds spotted on a solid surface, such as glass and plastic. In chemical genetics research, they are routinely used for searching proteins that bind with specific chemical compounds, and in general drug discovery research, they provide a multiplex way to search potential drugs for therapeutic targets.</a:t>
            </a:r>
            <a:r>
              <a:rPr lang="zh-TW" altLang="en-US" sz="1600" dirty="0" smtClean="0">
                <a:solidFill>
                  <a:srgbClr val="0070C0"/>
                </a:solidFill>
              </a:rPr>
              <a:t> </a:t>
            </a:r>
            <a:r>
              <a:rPr lang="en-US" altLang="zh-TW" sz="1600" dirty="0" smtClean="0">
                <a:solidFill>
                  <a:srgbClr val="0070C0"/>
                </a:solidFill>
              </a:rPr>
              <a:t>There are three different forms of chemical compound microarrays based on the fabrication method, </a:t>
            </a:r>
            <a:r>
              <a:rPr lang="en-US" altLang="zh-TW" sz="1600" b="1" dirty="0" smtClean="0">
                <a:solidFill>
                  <a:srgbClr val="C00000"/>
                </a:solidFill>
              </a:rPr>
              <a:t>to covalently immobilize </a:t>
            </a:r>
            <a:r>
              <a:rPr lang="en-US" altLang="zh-TW" sz="1600" dirty="0" smtClean="0">
                <a:solidFill>
                  <a:srgbClr val="0070C0"/>
                </a:solidFill>
              </a:rPr>
              <a:t>(usually called Small Molecule Microarray), </a:t>
            </a:r>
            <a:r>
              <a:rPr lang="en-US" altLang="zh-TW" sz="1600" b="1" dirty="0" smtClean="0">
                <a:solidFill>
                  <a:srgbClr val="C00000"/>
                </a:solidFill>
              </a:rPr>
              <a:t>to spot and dry </a:t>
            </a:r>
            <a:r>
              <a:rPr lang="en-US" altLang="zh-TW" sz="1600" dirty="0" smtClean="0">
                <a:solidFill>
                  <a:srgbClr val="0070C0"/>
                </a:solidFill>
              </a:rPr>
              <a:t>organic compounds on the solid surface without immobilization (commercial name as Micro Arrayed Compound Screening (µARCS)), and to spot organic compounds </a:t>
            </a:r>
            <a:r>
              <a:rPr lang="en-US" altLang="zh-TW" sz="1600" b="1" dirty="0" smtClean="0">
                <a:solidFill>
                  <a:srgbClr val="C00000"/>
                </a:solidFill>
              </a:rPr>
              <a:t>in a homogenous solution </a:t>
            </a:r>
            <a:r>
              <a:rPr lang="en-US" altLang="zh-TW" sz="1600" dirty="0" smtClean="0">
                <a:solidFill>
                  <a:srgbClr val="0070C0"/>
                </a:solidFill>
              </a:rPr>
              <a:t>without immobilization and drying effect.</a:t>
            </a:r>
          </a:p>
        </p:txBody>
      </p:sp>
      <p:pic>
        <p:nvPicPr>
          <p:cNvPr id="6150" name="Picture 6" descr="http://upload.wikimedia.org/wikipedia/en/0/0b/DiscoveryDot_Kinase_Profiling.jpg"/>
          <p:cNvPicPr>
            <a:picLocks noChangeAspect="1" noChangeArrowheads="1"/>
          </p:cNvPicPr>
          <p:nvPr/>
        </p:nvPicPr>
        <p:blipFill>
          <a:blip r:embed="rId3"/>
          <a:srcRect/>
          <a:stretch>
            <a:fillRect/>
          </a:stretch>
        </p:blipFill>
        <p:spPr bwMode="auto">
          <a:xfrm>
            <a:off x="2928926" y="3643314"/>
            <a:ext cx="4572032" cy="2619393"/>
          </a:xfrm>
          <a:prstGeom prst="rect">
            <a:avLst/>
          </a:prstGeom>
          <a:noFill/>
        </p:spPr>
      </p:pic>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611188" y="549275"/>
            <a:ext cx="1460482" cy="2308324"/>
          </a:xfrm>
          <a:prstGeom prst="rect">
            <a:avLst/>
          </a:prstGeom>
        </p:spPr>
        <p:txBody>
          <a:bodyPr wrap="square">
            <a:spAutoFit/>
          </a:bodyPr>
          <a:lstStyle/>
          <a:p>
            <a:pPr marL="269875" indent="-269875">
              <a:buFont typeface="+mj-lt"/>
              <a:buAutoNum type="arabicPeriod"/>
            </a:pPr>
            <a:r>
              <a:rPr lang="en-US" sz="1000" dirty="0" err="1" smtClean="0">
                <a:solidFill>
                  <a:schemeClr val="bg2">
                    <a:lumMod val="75000"/>
                  </a:schemeClr>
                </a:solidFill>
              </a:rPr>
              <a:t>aCGH</a:t>
            </a:r>
            <a:endParaRPr lang="en-US" sz="1000" dirty="0" smtClean="0">
              <a:solidFill>
                <a:schemeClr val="bg2">
                  <a:lumMod val="75000"/>
                </a:schemeClr>
              </a:solidFill>
            </a:endParaRPr>
          </a:p>
          <a:p>
            <a:pPr marL="269875" indent="-269875">
              <a:buFont typeface="+mj-lt"/>
              <a:buAutoNum type="arabicPeriod"/>
            </a:pPr>
            <a:r>
              <a:rPr lang="en-US" sz="1000" dirty="0" smtClean="0">
                <a:solidFill>
                  <a:schemeClr val="bg2">
                    <a:lumMod val="75000"/>
                  </a:schemeClr>
                </a:solidFill>
              </a:rPr>
              <a:t>SNP array</a:t>
            </a:r>
          </a:p>
          <a:p>
            <a:pPr marL="269875" indent="-269875">
              <a:buFont typeface="+mj-lt"/>
              <a:buAutoNum type="arabicPeriod"/>
            </a:pPr>
            <a:r>
              <a:rPr lang="en-US" sz="1000" dirty="0" smtClean="0">
                <a:solidFill>
                  <a:schemeClr val="bg2">
                    <a:lumMod val="75000"/>
                  </a:schemeClr>
                </a:solidFill>
              </a:rPr>
              <a:t>Tilling array</a:t>
            </a:r>
          </a:p>
          <a:p>
            <a:pPr marL="269875" indent="-269875">
              <a:buFont typeface="+mj-lt"/>
              <a:buAutoNum type="arabicPeriod"/>
            </a:pPr>
            <a:r>
              <a:rPr lang="en-US" sz="1000" dirty="0" err="1" smtClean="0">
                <a:solidFill>
                  <a:schemeClr val="bg2">
                    <a:lumMod val="75000"/>
                  </a:schemeClr>
                </a:solidFill>
              </a:rPr>
              <a:t>cDNA</a:t>
            </a:r>
            <a:r>
              <a:rPr lang="en-US" sz="1000" dirty="0" smtClean="0">
                <a:solidFill>
                  <a:schemeClr val="bg2">
                    <a:lumMod val="75000"/>
                  </a:schemeClr>
                </a:solidFill>
              </a:rPr>
              <a:t> array</a:t>
            </a:r>
          </a:p>
          <a:p>
            <a:pPr marL="269875" indent="-269875">
              <a:buFont typeface="+mj-lt"/>
              <a:buAutoNum type="arabicPeriod"/>
            </a:pPr>
            <a:r>
              <a:rPr lang="en-US" sz="1000" dirty="0" err="1" smtClean="0">
                <a:solidFill>
                  <a:schemeClr val="bg2">
                    <a:lumMod val="75000"/>
                  </a:schemeClr>
                </a:solidFill>
              </a:rPr>
              <a:t>qPCR</a:t>
            </a:r>
            <a:r>
              <a:rPr lang="en-US" sz="1000" dirty="0" smtClean="0">
                <a:solidFill>
                  <a:schemeClr val="bg2">
                    <a:lumMod val="75000"/>
                  </a:schemeClr>
                </a:solidFill>
              </a:rPr>
              <a:t> array</a:t>
            </a:r>
          </a:p>
          <a:p>
            <a:pPr marL="269875" indent="-269875">
              <a:buFont typeface="+mj-lt"/>
              <a:buAutoNum type="arabicPeriod"/>
            </a:pPr>
            <a:r>
              <a:rPr lang="en-US" sz="1000" dirty="0" smtClean="0">
                <a:solidFill>
                  <a:schemeClr val="bg2">
                    <a:lumMod val="75000"/>
                  </a:schemeClr>
                </a:solidFill>
              </a:rPr>
              <a:t>RNA array</a:t>
            </a:r>
          </a:p>
          <a:p>
            <a:pPr marL="269875" indent="-269875">
              <a:buFont typeface="+mj-lt"/>
              <a:buAutoNum type="arabicPeriod"/>
            </a:pPr>
            <a:r>
              <a:rPr lang="en-US" sz="1000" dirty="0" smtClean="0">
                <a:solidFill>
                  <a:schemeClr val="bg2">
                    <a:lumMod val="75000"/>
                  </a:schemeClr>
                </a:solidFill>
              </a:rPr>
              <a:t>Protein array</a:t>
            </a:r>
          </a:p>
          <a:p>
            <a:pPr marL="269875" indent="-269875">
              <a:buFont typeface="+mj-lt"/>
              <a:buAutoNum type="arabicPeriod"/>
            </a:pPr>
            <a:r>
              <a:rPr lang="en-US" sz="1000" dirty="0" smtClean="0">
                <a:solidFill>
                  <a:schemeClr val="bg2">
                    <a:lumMod val="75000"/>
                  </a:schemeClr>
                </a:solidFill>
              </a:rPr>
              <a:t>CHIP on chip</a:t>
            </a:r>
          </a:p>
          <a:p>
            <a:pPr marL="269875" indent="-269875">
              <a:buFont typeface="+mj-lt"/>
              <a:buAutoNum type="arabicPeriod"/>
            </a:pPr>
            <a:r>
              <a:rPr lang="en-US" sz="1000" dirty="0" smtClean="0">
                <a:solidFill>
                  <a:schemeClr val="bg2">
                    <a:lumMod val="75000"/>
                  </a:schemeClr>
                </a:solidFill>
              </a:rPr>
              <a:t>Antibody array</a:t>
            </a:r>
          </a:p>
          <a:p>
            <a:pPr marL="269875" indent="-269875">
              <a:buFont typeface="+mj-lt"/>
              <a:buAutoNum type="arabicPeriod"/>
            </a:pPr>
            <a:r>
              <a:rPr lang="en-US" sz="1000" dirty="0" smtClean="0">
                <a:solidFill>
                  <a:schemeClr val="bg2">
                    <a:lumMod val="75000"/>
                  </a:schemeClr>
                </a:solidFill>
              </a:rPr>
              <a:t>Organic compound</a:t>
            </a:r>
          </a:p>
          <a:p>
            <a:pPr marL="269875" indent="-269875">
              <a:buFont typeface="+mj-lt"/>
              <a:buAutoNum type="arabicPeriod"/>
            </a:pPr>
            <a:r>
              <a:rPr lang="en-US" sz="1400" b="1" dirty="0" smtClean="0">
                <a:solidFill>
                  <a:srgbClr val="C00000"/>
                </a:solidFill>
              </a:rPr>
              <a:t>ELISA array</a:t>
            </a:r>
          </a:p>
          <a:p>
            <a:pPr marL="269875" indent="-269875">
              <a:buFont typeface="+mj-lt"/>
              <a:buAutoNum type="arabicPeriod"/>
            </a:pPr>
            <a:r>
              <a:rPr lang="en-US" sz="1000" dirty="0" smtClean="0">
                <a:solidFill>
                  <a:schemeClr val="bg2">
                    <a:lumMod val="75000"/>
                  </a:schemeClr>
                </a:solidFill>
              </a:rPr>
              <a:t>Cell array</a:t>
            </a:r>
          </a:p>
          <a:p>
            <a:pPr marL="269875" indent="-269875">
              <a:buFont typeface="+mj-lt"/>
              <a:buAutoNum type="arabicPeriod"/>
            </a:pPr>
            <a:r>
              <a:rPr lang="en-US" sz="1000" dirty="0" smtClean="0">
                <a:solidFill>
                  <a:schemeClr val="bg2">
                    <a:lumMod val="75000"/>
                  </a:schemeClr>
                </a:solidFill>
              </a:rPr>
              <a:t>Tissue array</a:t>
            </a:r>
          </a:p>
          <a:p>
            <a:pPr marL="269875" indent="-269875">
              <a:buFont typeface="+mj-lt"/>
              <a:buAutoNum type="arabicPeriod"/>
            </a:pPr>
            <a:r>
              <a:rPr lang="en-US" sz="1000" dirty="0" smtClean="0">
                <a:solidFill>
                  <a:schemeClr val="bg2">
                    <a:lumMod val="75000"/>
                  </a:schemeClr>
                </a:solidFill>
              </a:rPr>
              <a:t>Lab-on-a-chip</a:t>
            </a:r>
          </a:p>
        </p:txBody>
      </p:sp>
      <p:sp>
        <p:nvSpPr>
          <p:cNvPr id="6" name="文字方塊 5"/>
          <p:cNvSpPr txBox="1"/>
          <p:nvPr/>
        </p:nvSpPr>
        <p:spPr>
          <a:xfrm>
            <a:off x="2195513" y="549275"/>
            <a:ext cx="6337300" cy="2554545"/>
          </a:xfrm>
          <a:prstGeom prst="rect">
            <a:avLst/>
          </a:prstGeom>
          <a:noFill/>
        </p:spPr>
        <p:txBody>
          <a:bodyPr wrap="square" rtlCol="0">
            <a:spAutoFit/>
          </a:bodyPr>
          <a:lstStyle/>
          <a:p>
            <a:pPr algn="just" rtl="0"/>
            <a:r>
              <a:rPr lang="en-US" altLang="zh-TW" sz="1600" b="1" kern="1200" dirty="0">
                <a:solidFill>
                  <a:srgbClr val="0070C0"/>
                </a:solidFill>
                <a:latin typeface="Arial Narrow" pitchFamily="34" charset="0"/>
                <a:ea typeface="新細明體"/>
                <a:cs typeface="+mn-cs"/>
              </a:rPr>
              <a:t>Enzyme-Linked </a:t>
            </a:r>
            <a:r>
              <a:rPr lang="en-US" altLang="zh-TW" sz="1600" b="1" kern="1200" dirty="0" err="1">
                <a:solidFill>
                  <a:srgbClr val="0070C0"/>
                </a:solidFill>
                <a:latin typeface="Arial Narrow" pitchFamily="34" charset="0"/>
                <a:ea typeface="新細明體"/>
                <a:cs typeface="+mn-cs"/>
              </a:rPr>
              <a:t>ImmunoSorbent</a:t>
            </a:r>
            <a:r>
              <a:rPr lang="en-US" altLang="zh-TW" sz="1600" b="1" kern="1200" dirty="0">
                <a:solidFill>
                  <a:srgbClr val="0070C0"/>
                </a:solidFill>
                <a:latin typeface="Arial Narrow" pitchFamily="34" charset="0"/>
                <a:ea typeface="新細明體"/>
                <a:cs typeface="+mn-cs"/>
              </a:rPr>
              <a:t> Assay, or ELISA</a:t>
            </a:r>
            <a:r>
              <a:rPr lang="en-US" altLang="zh-TW" sz="1600" kern="1200" dirty="0">
                <a:solidFill>
                  <a:srgbClr val="0070C0"/>
                </a:solidFill>
                <a:latin typeface="Arial Narrow" pitchFamily="34" charset="0"/>
                <a:ea typeface="新細明體"/>
                <a:cs typeface="+mn-cs"/>
              </a:rPr>
              <a:t>, is a biochemical technique used mainly in immunology to detect the presence of an antibody or an antigen in a sample. The ELISA has been used as a diagnostic tool in medicine and plant pathology, as well as a quality control check in various industries. ELISA array </a:t>
            </a:r>
            <a:r>
              <a:rPr lang="en-US" altLang="zh-TW" sz="1600" kern="1200" dirty="0" smtClean="0">
                <a:solidFill>
                  <a:srgbClr val="0070C0"/>
                </a:solidFill>
                <a:latin typeface="Arial Narrow" pitchFamily="34" charset="0"/>
                <a:ea typeface="新細明體"/>
                <a:cs typeface="+mn-cs"/>
              </a:rPr>
              <a:t>(or array ELISA) is </a:t>
            </a:r>
            <a:r>
              <a:rPr lang="en-US" altLang="zh-TW" sz="1600" kern="1200" dirty="0">
                <a:solidFill>
                  <a:srgbClr val="0070C0"/>
                </a:solidFill>
                <a:latin typeface="Arial Narrow" pitchFamily="34" charset="0"/>
                <a:ea typeface="新細明體"/>
                <a:cs typeface="+mn-cs"/>
              </a:rPr>
              <a:t>a new technology capable of simultaneously </a:t>
            </a:r>
            <a:r>
              <a:rPr lang="en-US" altLang="zh-TW" sz="1600" b="1" kern="1200" dirty="0">
                <a:solidFill>
                  <a:srgbClr val="C00000"/>
                </a:solidFill>
                <a:latin typeface="Arial Narrow" pitchFamily="34" charset="0"/>
                <a:ea typeface="新細明體"/>
                <a:cs typeface="+mn-cs"/>
              </a:rPr>
              <a:t>identifying multiple biomarkers to generate a biochemical profile.</a:t>
            </a:r>
            <a:r>
              <a:rPr lang="en-US" altLang="zh-TW" sz="1600" kern="1200" dirty="0">
                <a:solidFill>
                  <a:srgbClr val="0070C0"/>
                </a:solidFill>
                <a:latin typeface="Arial Narrow" pitchFamily="34" charset="0"/>
                <a:ea typeface="新細明體"/>
                <a:cs typeface="+mn-cs"/>
              </a:rPr>
              <a:t> Once the ELISA protocol is completed the array is imaged using either a CCD imaging system or X-ray film to capture the </a:t>
            </a:r>
            <a:r>
              <a:rPr lang="en-US" altLang="zh-TW" sz="1600" kern="1200" dirty="0" err="1">
                <a:solidFill>
                  <a:srgbClr val="0070C0"/>
                </a:solidFill>
                <a:latin typeface="Arial Narrow" pitchFamily="34" charset="0"/>
                <a:ea typeface="新細明體"/>
                <a:cs typeface="+mn-cs"/>
              </a:rPr>
              <a:t>chemiluminescent</a:t>
            </a:r>
            <a:r>
              <a:rPr lang="en-US" altLang="zh-TW" sz="1600" kern="1200" dirty="0">
                <a:solidFill>
                  <a:srgbClr val="0070C0"/>
                </a:solidFill>
                <a:latin typeface="Arial Narrow" pitchFamily="34" charset="0"/>
                <a:ea typeface="新細明體"/>
                <a:cs typeface="+mn-cs"/>
              </a:rPr>
              <a:t> signal. The pixel intensity of each spot is directly correlated to the concentration.</a:t>
            </a:r>
          </a:p>
          <a:p>
            <a:pPr algn="just" rtl="0"/>
            <a:endParaRPr lang="zh-TW" altLang="en-US" sz="1600" kern="1200" dirty="0">
              <a:solidFill>
                <a:srgbClr val="0070C0"/>
              </a:solidFill>
              <a:latin typeface="Arial Narrow" pitchFamily="34" charset="0"/>
              <a:ea typeface="新細明體"/>
              <a:cs typeface="+mn-cs"/>
            </a:endParaRPr>
          </a:p>
        </p:txBody>
      </p:sp>
      <p:grpSp>
        <p:nvGrpSpPr>
          <p:cNvPr id="11" name="群組 10"/>
          <p:cNvGrpSpPr/>
          <p:nvPr/>
        </p:nvGrpSpPr>
        <p:grpSpPr>
          <a:xfrm>
            <a:off x="821505" y="3500438"/>
            <a:ext cx="7500990" cy="2571768"/>
            <a:chOff x="1285852" y="3500438"/>
            <a:chExt cx="7500990" cy="2571768"/>
          </a:xfrm>
        </p:grpSpPr>
        <p:pic>
          <p:nvPicPr>
            <p:cNvPr id="8" name="Picture 1"/>
            <p:cNvPicPr>
              <a:picLocks noChangeAspect="1" noChangeArrowheads="1"/>
            </p:cNvPicPr>
            <p:nvPr/>
          </p:nvPicPr>
          <p:blipFill>
            <a:blip r:embed="rId3" cstate="print"/>
            <a:srcRect t="2480" b="18144"/>
            <a:stretch>
              <a:fillRect/>
            </a:stretch>
          </p:blipFill>
          <p:spPr bwMode="auto">
            <a:xfrm>
              <a:off x="5143504" y="3500438"/>
              <a:ext cx="3643338" cy="2554949"/>
            </a:xfrm>
            <a:prstGeom prst="rect">
              <a:avLst/>
            </a:prstGeom>
            <a:noFill/>
            <a:ln w="9525">
              <a:noFill/>
              <a:miter lim="800000"/>
              <a:headEnd/>
              <a:tailEnd/>
            </a:ln>
            <a:effectLst/>
          </p:spPr>
        </p:pic>
        <p:pic>
          <p:nvPicPr>
            <p:cNvPr id="9" name="Picture 2"/>
            <p:cNvPicPr>
              <a:picLocks noChangeAspect="1" noChangeArrowheads="1"/>
            </p:cNvPicPr>
            <p:nvPr/>
          </p:nvPicPr>
          <p:blipFill>
            <a:blip r:embed="rId4"/>
            <a:srcRect l="4191" t="6293" r="4907" b="25358"/>
            <a:stretch>
              <a:fillRect/>
            </a:stretch>
          </p:blipFill>
          <p:spPr bwMode="auto">
            <a:xfrm>
              <a:off x="1285852" y="3500438"/>
              <a:ext cx="2643206" cy="2571768"/>
            </a:xfrm>
            <a:prstGeom prst="rect">
              <a:avLst/>
            </a:prstGeom>
            <a:noFill/>
            <a:ln w="9525">
              <a:noFill/>
              <a:miter lim="800000"/>
              <a:headEnd/>
              <a:tailEnd/>
            </a:ln>
            <a:effectLst/>
          </p:spPr>
        </p:pic>
        <p:pic>
          <p:nvPicPr>
            <p:cNvPr id="10" name="Picture 3"/>
            <p:cNvPicPr>
              <a:picLocks noChangeAspect="1" noChangeArrowheads="1"/>
            </p:cNvPicPr>
            <p:nvPr/>
          </p:nvPicPr>
          <p:blipFill>
            <a:blip r:embed="rId5"/>
            <a:srcRect/>
            <a:stretch>
              <a:fillRect/>
            </a:stretch>
          </p:blipFill>
          <p:spPr bwMode="auto">
            <a:xfrm>
              <a:off x="3940968" y="3500438"/>
              <a:ext cx="1190625" cy="1190625"/>
            </a:xfrm>
            <a:prstGeom prst="rect">
              <a:avLst/>
            </a:prstGeom>
            <a:noFill/>
            <a:ln w="9525">
              <a:noFill/>
              <a:miter lim="800000"/>
              <a:headEnd/>
              <a:tailEnd/>
            </a:ln>
            <a:effectLst/>
          </p:spPr>
        </p:pic>
      </p:gr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611188" y="549275"/>
            <a:ext cx="1460482" cy="2308324"/>
          </a:xfrm>
          <a:prstGeom prst="rect">
            <a:avLst/>
          </a:prstGeom>
        </p:spPr>
        <p:txBody>
          <a:bodyPr wrap="square">
            <a:spAutoFit/>
          </a:bodyPr>
          <a:lstStyle/>
          <a:p>
            <a:pPr marL="269875" indent="-269875">
              <a:buFont typeface="+mj-lt"/>
              <a:buAutoNum type="arabicPeriod"/>
            </a:pPr>
            <a:r>
              <a:rPr lang="en-US" sz="1000" dirty="0" err="1" smtClean="0">
                <a:solidFill>
                  <a:schemeClr val="bg2">
                    <a:lumMod val="75000"/>
                  </a:schemeClr>
                </a:solidFill>
              </a:rPr>
              <a:t>aCGH</a:t>
            </a:r>
            <a:endParaRPr lang="en-US" sz="1000" dirty="0" smtClean="0">
              <a:solidFill>
                <a:schemeClr val="bg2">
                  <a:lumMod val="75000"/>
                </a:schemeClr>
              </a:solidFill>
            </a:endParaRPr>
          </a:p>
          <a:p>
            <a:pPr marL="269875" indent="-269875">
              <a:buFont typeface="+mj-lt"/>
              <a:buAutoNum type="arabicPeriod"/>
            </a:pPr>
            <a:r>
              <a:rPr lang="en-US" sz="1000" dirty="0" smtClean="0">
                <a:solidFill>
                  <a:schemeClr val="bg2">
                    <a:lumMod val="75000"/>
                  </a:schemeClr>
                </a:solidFill>
              </a:rPr>
              <a:t>SNP array</a:t>
            </a:r>
          </a:p>
          <a:p>
            <a:pPr marL="269875" indent="-269875">
              <a:buFont typeface="+mj-lt"/>
              <a:buAutoNum type="arabicPeriod"/>
            </a:pPr>
            <a:r>
              <a:rPr lang="en-US" sz="1000" dirty="0" smtClean="0">
                <a:solidFill>
                  <a:schemeClr val="bg2">
                    <a:lumMod val="75000"/>
                  </a:schemeClr>
                </a:solidFill>
              </a:rPr>
              <a:t>Tilling array</a:t>
            </a:r>
          </a:p>
          <a:p>
            <a:pPr marL="269875" indent="-269875">
              <a:buFont typeface="+mj-lt"/>
              <a:buAutoNum type="arabicPeriod"/>
            </a:pPr>
            <a:r>
              <a:rPr lang="en-US" sz="1000" dirty="0" err="1" smtClean="0">
                <a:solidFill>
                  <a:schemeClr val="bg2">
                    <a:lumMod val="75000"/>
                  </a:schemeClr>
                </a:solidFill>
              </a:rPr>
              <a:t>cDNA</a:t>
            </a:r>
            <a:r>
              <a:rPr lang="en-US" sz="1000" dirty="0" smtClean="0">
                <a:solidFill>
                  <a:schemeClr val="bg2">
                    <a:lumMod val="75000"/>
                  </a:schemeClr>
                </a:solidFill>
              </a:rPr>
              <a:t> array</a:t>
            </a:r>
          </a:p>
          <a:p>
            <a:pPr marL="269875" indent="-269875">
              <a:buFont typeface="+mj-lt"/>
              <a:buAutoNum type="arabicPeriod"/>
            </a:pPr>
            <a:r>
              <a:rPr lang="en-US" sz="1000" dirty="0" err="1" smtClean="0">
                <a:solidFill>
                  <a:schemeClr val="bg2">
                    <a:lumMod val="75000"/>
                  </a:schemeClr>
                </a:solidFill>
              </a:rPr>
              <a:t>qPCR</a:t>
            </a:r>
            <a:r>
              <a:rPr lang="en-US" sz="1000" dirty="0" smtClean="0">
                <a:solidFill>
                  <a:schemeClr val="bg2">
                    <a:lumMod val="75000"/>
                  </a:schemeClr>
                </a:solidFill>
              </a:rPr>
              <a:t> array</a:t>
            </a:r>
          </a:p>
          <a:p>
            <a:pPr marL="269875" indent="-269875">
              <a:buFont typeface="+mj-lt"/>
              <a:buAutoNum type="arabicPeriod"/>
            </a:pPr>
            <a:r>
              <a:rPr lang="en-US" sz="1000" dirty="0" smtClean="0">
                <a:solidFill>
                  <a:schemeClr val="bg2">
                    <a:lumMod val="75000"/>
                  </a:schemeClr>
                </a:solidFill>
              </a:rPr>
              <a:t>RNA array</a:t>
            </a:r>
          </a:p>
          <a:p>
            <a:pPr marL="269875" indent="-269875">
              <a:buFont typeface="+mj-lt"/>
              <a:buAutoNum type="arabicPeriod"/>
            </a:pPr>
            <a:r>
              <a:rPr lang="en-US" sz="1000" dirty="0" smtClean="0">
                <a:solidFill>
                  <a:schemeClr val="bg2">
                    <a:lumMod val="75000"/>
                  </a:schemeClr>
                </a:solidFill>
              </a:rPr>
              <a:t>Protein array</a:t>
            </a:r>
          </a:p>
          <a:p>
            <a:pPr marL="269875" indent="-269875">
              <a:buFont typeface="+mj-lt"/>
              <a:buAutoNum type="arabicPeriod"/>
            </a:pPr>
            <a:r>
              <a:rPr lang="en-US" sz="1000" dirty="0" smtClean="0">
                <a:solidFill>
                  <a:schemeClr val="bg2">
                    <a:lumMod val="75000"/>
                  </a:schemeClr>
                </a:solidFill>
              </a:rPr>
              <a:t>CHIP on chip</a:t>
            </a:r>
          </a:p>
          <a:p>
            <a:pPr marL="269875" indent="-269875">
              <a:buFont typeface="+mj-lt"/>
              <a:buAutoNum type="arabicPeriod"/>
            </a:pPr>
            <a:r>
              <a:rPr lang="en-US" sz="1000" dirty="0" smtClean="0">
                <a:solidFill>
                  <a:schemeClr val="bg2">
                    <a:lumMod val="75000"/>
                  </a:schemeClr>
                </a:solidFill>
              </a:rPr>
              <a:t>Antibody array</a:t>
            </a:r>
          </a:p>
          <a:p>
            <a:pPr marL="269875" indent="-269875">
              <a:buFont typeface="+mj-lt"/>
              <a:buAutoNum type="arabicPeriod"/>
            </a:pPr>
            <a:r>
              <a:rPr lang="en-US" sz="1000" dirty="0" smtClean="0">
                <a:solidFill>
                  <a:schemeClr val="bg2">
                    <a:lumMod val="75000"/>
                  </a:schemeClr>
                </a:solidFill>
              </a:rPr>
              <a:t>Organic compound</a:t>
            </a:r>
          </a:p>
          <a:p>
            <a:pPr marL="269875" indent="-269875">
              <a:buFont typeface="+mj-lt"/>
              <a:buAutoNum type="arabicPeriod"/>
            </a:pPr>
            <a:r>
              <a:rPr lang="en-US" sz="1000" dirty="0" smtClean="0">
                <a:solidFill>
                  <a:schemeClr val="bg2">
                    <a:lumMod val="75000"/>
                  </a:schemeClr>
                </a:solidFill>
              </a:rPr>
              <a:t>ELISA array</a:t>
            </a:r>
          </a:p>
          <a:p>
            <a:pPr marL="269875" indent="-269875">
              <a:buFont typeface="+mj-lt"/>
              <a:buAutoNum type="arabicPeriod"/>
            </a:pPr>
            <a:r>
              <a:rPr lang="en-US" sz="1400" b="1" dirty="0" smtClean="0">
                <a:solidFill>
                  <a:srgbClr val="C00000"/>
                </a:solidFill>
              </a:rPr>
              <a:t>Cell array</a:t>
            </a:r>
          </a:p>
          <a:p>
            <a:pPr marL="269875" indent="-269875">
              <a:buFont typeface="+mj-lt"/>
              <a:buAutoNum type="arabicPeriod"/>
            </a:pPr>
            <a:r>
              <a:rPr lang="en-US" sz="1000" dirty="0" smtClean="0">
                <a:solidFill>
                  <a:schemeClr val="bg2">
                    <a:lumMod val="75000"/>
                  </a:schemeClr>
                </a:solidFill>
              </a:rPr>
              <a:t>Tissue array</a:t>
            </a:r>
          </a:p>
          <a:p>
            <a:pPr marL="269875" indent="-269875">
              <a:buFont typeface="+mj-lt"/>
              <a:buAutoNum type="arabicPeriod"/>
            </a:pPr>
            <a:r>
              <a:rPr lang="en-US" sz="1000" dirty="0" smtClean="0">
                <a:solidFill>
                  <a:schemeClr val="bg2">
                    <a:lumMod val="75000"/>
                  </a:schemeClr>
                </a:solidFill>
              </a:rPr>
              <a:t>Lab-on-a-chip</a:t>
            </a:r>
          </a:p>
        </p:txBody>
      </p:sp>
      <p:sp>
        <p:nvSpPr>
          <p:cNvPr id="10" name="矩形 9"/>
          <p:cNvSpPr/>
          <p:nvPr/>
        </p:nvSpPr>
        <p:spPr>
          <a:xfrm>
            <a:off x="2195513" y="549275"/>
            <a:ext cx="6337300" cy="2308324"/>
          </a:xfrm>
          <a:prstGeom prst="rect">
            <a:avLst/>
          </a:prstGeom>
        </p:spPr>
        <p:txBody>
          <a:bodyPr wrap="square">
            <a:spAutoFit/>
          </a:bodyPr>
          <a:lstStyle/>
          <a:p>
            <a:pPr algn="just" rtl="0"/>
            <a:r>
              <a:rPr lang="en-US" altLang="zh-TW" sz="1600" b="1" kern="1200" dirty="0">
                <a:solidFill>
                  <a:srgbClr val="0070C0"/>
                </a:solidFill>
                <a:latin typeface="Calibri" pitchFamily="34" charset="0"/>
                <a:ea typeface="新細明體"/>
              </a:rPr>
              <a:t>Cell array </a:t>
            </a:r>
            <a:r>
              <a:rPr lang="en-US" altLang="zh-TW" sz="1600" kern="1200" dirty="0">
                <a:solidFill>
                  <a:srgbClr val="0070C0"/>
                </a:solidFill>
                <a:latin typeface="Calibri" pitchFamily="34" charset="0"/>
                <a:ea typeface="新細明體"/>
              </a:rPr>
              <a:t>is a common term for different techniques, which are used in genomic-level cell biological testing. </a:t>
            </a:r>
            <a:r>
              <a:rPr lang="en-US" sz="1600" kern="1200" dirty="0">
                <a:solidFill>
                  <a:srgbClr val="0070C0"/>
                </a:solidFill>
                <a:latin typeface="Calibri" pitchFamily="34" charset="0"/>
              </a:rPr>
              <a:t>The live cell array, a microscope slide-based high content analysis tool, enables </a:t>
            </a:r>
            <a:r>
              <a:rPr lang="en-US" sz="1600" b="1" kern="1200" dirty="0">
                <a:solidFill>
                  <a:srgbClr val="C00000"/>
                </a:solidFill>
                <a:latin typeface="Calibri" pitchFamily="34" charset="0"/>
              </a:rPr>
              <a:t>multi-parametric imaging-based assays on thousands of intact individual cells</a:t>
            </a:r>
            <a:r>
              <a:rPr lang="en-US" sz="1600" kern="1200" dirty="0">
                <a:solidFill>
                  <a:srgbClr val="0070C0"/>
                </a:solidFill>
                <a:latin typeface="Calibri" pitchFamily="34" charset="0"/>
              </a:rPr>
              <a:t>, including non-adhering blood and bone marrow cells. Cells can be observed in their own identified location, tracking individual, real-time responses to intervention. Multiple functional assays can be performed on a living cell, followed by post-fixation studies on the same cell to maximize usage of cell samples</a:t>
            </a:r>
            <a:endParaRPr lang="en-US" altLang="zh-TW" sz="1600" kern="1200" dirty="0">
              <a:solidFill>
                <a:srgbClr val="0070C0"/>
              </a:solidFill>
              <a:latin typeface="Calibri" pitchFamily="34" charset="0"/>
              <a:ea typeface="新細明體"/>
            </a:endParaRPr>
          </a:p>
        </p:txBody>
      </p:sp>
      <p:grpSp>
        <p:nvGrpSpPr>
          <p:cNvPr id="16" name="群組 15"/>
          <p:cNvGrpSpPr/>
          <p:nvPr/>
        </p:nvGrpSpPr>
        <p:grpSpPr>
          <a:xfrm>
            <a:off x="966880" y="3503367"/>
            <a:ext cx="7210240" cy="2926029"/>
            <a:chOff x="1420019" y="3357562"/>
            <a:chExt cx="7210240" cy="2926029"/>
          </a:xfrm>
        </p:grpSpPr>
        <p:grpSp>
          <p:nvGrpSpPr>
            <p:cNvPr id="15" name="群組 14"/>
            <p:cNvGrpSpPr/>
            <p:nvPr/>
          </p:nvGrpSpPr>
          <p:grpSpPr>
            <a:xfrm>
              <a:off x="1420019" y="3357562"/>
              <a:ext cx="7210240" cy="1522223"/>
              <a:chOff x="1433725" y="3357562"/>
              <a:chExt cx="7210240" cy="1522223"/>
            </a:xfrm>
          </p:grpSpPr>
          <p:grpSp>
            <p:nvGrpSpPr>
              <p:cNvPr id="6" name="群組 5"/>
              <p:cNvGrpSpPr>
                <a:grpSpLocks noChangeAspect="1"/>
              </p:cNvGrpSpPr>
              <p:nvPr/>
            </p:nvGrpSpPr>
            <p:grpSpPr>
              <a:xfrm>
                <a:off x="1433725" y="3357562"/>
                <a:ext cx="7210240" cy="1266596"/>
                <a:chOff x="-1214478" y="4000504"/>
                <a:chExt cx="9353380" cy="1643074"/>
              </a:xfrm>
            </p:grpSpPr>
            <p:pic>
              <p:nvPicPr>
                <p:cNvPr id="7" name="Picture 7" descr="morph"/>
                <p:cNvPicPr>
                  <a:picLocks noChangeAspect="1" noChangeArrowheads="1"/>
                </p:cNvPicPr>
                <p:nvPr/>
              </p:nvPicPr>
              <p:blipFill>
                <a:blip r:embed="rId3" cstate="print"/>
                <a:srcRect/>
                <a:stretch>
                  <a:fillRect/>
                </a:stretch>
              </p:blipFill>
              <p:spPr bwMode="auto">
                <a:xfrm>
                  <a:off x="4149040" y="4000504"/>
                  <a:ext cx="1937152" cy="1614188"/>
                </a:xfrm>
                <a:prstGeom prst="rect">
                  <a:avLst/>
                </a:prstGeom>
                <a:noFill/>
                <a:ln w="9525">
                  <a:noFill/>
                  <a:miter lim="800000"/>
                  <a:headEnd/>
                  <a:tailEnd/>
                </a:ln>
              </p:spPr>
            </p:pic>
            <p:pic>
              <p:nvPicPr>
                <p:cNvPr id="8" name="Picture 8" descr="fluor"/>
                <p:cNvPicPr>
                  <a:picLocks noChangeAspect="1" noChangeArrowheads="1"/>
                </p:cNvPicPr>
                <p:nvPr/>
              </p:nvPicPr>
              <p:blipFill>
                <a:blip r:embed="rId4"/>
                <a:srcRect/>
                <a:stretch>
                  <a:fillRect/>
                </a:stretch>
              </p:blipFill>
              <p:spPr bwMode="auto">
                <a:xfrm>
                  <a:off x="6143636" y="4000504"/>
                  <a:ext cx="1995266" cy="1575953"/>
                </a:xfrm>
                <a:prstGeom prst="rect">
                  <a:avLst/>
                </a:prstGeom>
                <a:noFill/>
              </p:spPr>
            </p:pic>
            <p:pic>
              <p:nvPicPr>
                <p:cNvPr id="9" name="圖片 8" descr="未命名 -2.jpg"/>
                <p:cNvPicPr>
                  <a:picLocks noChangeAspect="1"/>
                </p:cNvPicPr>
                <p:nvPr/>
              </p:nvPicPr>
              <p:blipFill>
                <a:blip r:embed="rId5"/>
                <a:stretch>
                  <a:fillRect/>
                </a:stretch>
              </p:blipFill>
              <p:spPr>
                <a:xfrm>
                  <a:off x="-1214478" y="4000504"/>
                  <a:ext cx="5306073" cy="1643074"/>
                </a:xfrm>
                <a:prstGeom prst="rect">
                  <a:avLst/>
                </a:prstGeom>
              </p:spPr>
            </p:pic>
          </p:grpSp>
          <p:sp>
            <p:nvSpPr>
              <p:cNvPr id="11" name="矩形 10"/>
              <p:cNvSpPr/>
              <p:nvPr/>
            </p:nvSpPr>
            <p:spPr>
              <a:xfrm>
                <a:off x="5991764" y="4572008"/>
                <a:ext cx="2652201" cy="307777"/>
              </a:xfrm>
              <a:prstGeom prst="rect">
                <a:avLst/>
              </a:prstGeom>
            </p:spPr>
            <p:txBody>
              <a:bodyPr wrap="none">
                <a:spAutoFit/>
              </a:bodyPr>
              <a:lstStyle/>
              <a:p>
                <a:r>
                  <a:rPr lang="en-US" sz="1400" b="1" dirty="0" smtClean="0"/>
                  <a:t>LIVECELL ARRAY microscope slide</a:t>
                </a:r>
                <a:endParaRPr lang="zh-TW" altLang="en-US" sz="1400" dirty="0"/>
              </a:p>
            </p:txBody>
          </p:sp>
        </p:grpSp>
        <p:grpSp>
          <p:nvGrpSpPr>
            <p:cNvPr id="14" name="群組 13"/>
            <p:cNvGrpSpPr/>
            <p:nvPr/>
          </p:nvGrpSpPr>
          <p:grpSpPr>
            <a:xfrm>
              <a:off x="1420019" y="4643446"/>
              <a:ext cx="3509172" cy="1640145"/>
              <a:chOff x="1420019" y="4643446"/>
              <a:chExt cx="3509172" cy="1640145"/>
            </a:xfrm>
          </p:grpSpPr>
          <p:pic>
            <p:nvPicPr>
              <p:cNvPr id="3075" name="Picture 3"/>
              <p:cNvPicPr>
                <a:picLocks noChangeAspect="1" noChangeArrowheads="1"/>
              </p:cNvPicPr>
              <p:nvPr/>
            </p:nvPicPr>
            <p:blipFill>
              <a:blip r:embed="rId6"/>
              <a:srcRect/>
              <a:stretch>
                <a:fillRect/>
              </a:stretch>
            </p:blipFill>
            <p:spPr bwMode="auto">
              <a:xfrm>
                <a:off x="1420019" y="4643446"/>
                <a:ext cx="3509172" cy="1441200"/>
              </a:xfrm>
              <a:prstGeom prst="rect">
                <a:avLst/>
              </a:prstGeom>
              <a:noFill/>
              <a:ln w="9525">
                <a:noFill/>
                <a:miter lim="800000"/>
                <a:headEnd/>
                <a:tailEnd/>
              </a:ln>
              <a:effectLst/>
            </p:spPr>
          </p:pic>
          <p:sp>
            <p:nvSpPr>
              <p:cNvPr id="13" name="矩形 12"/>
              <p:cNvSpPr/>
              <p:nvPr/>
            </p:nvSpPr>
            <p:spPr>
              <a:xfrm>
                <a:off x="1420019" y="6037370"/>
                <a:ext cx="3071834" cy="246221"/>
              </a:xfrm>
              <a:prstGeom prst="rect">
                <a:avLst/>
              </a:prstGeom>
            </p:spPr>
            <p:txBody>
              <a:bodyPr wrap="square">
                <a:spAutoFit/>
              </a:bodyPr>
              <a:lstStyle/>
              <a:p>
                <a:r>
                  <a:rPr lang="en-US" altLang="zh-TW" sz="1000" b="1" dirty="0" smtClean="0">
                    <a:solidFill>
                      <a:srgbClr val="0070C0"/>
                    </a:solidFill>
                  </a:rPr>
                  <a:t>The Individual Cell Array with 15 (left) and 100-micron.</a:t>
                </a:r>
                <a:endParaRPr lang="zh-TW" altLang="en-US" sz="1000" dirty="0">
                  <a:solidFill>
                    <a:srgbClr val="0070C0"/>
                  </a:solidFill>
                </a:endParaRPr>
              </a:p>
            </p:txBody>
          </p:sp>
        </p:grpSp>
      </p:gr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 name="Picture 2" descr="http://www.ihcworld.com/products/images/veridiam/vta100_lg.jpg"/>
          <p:cNvPicPr>
            <a:picLocks noChangeAspect="1" noChangeArrowheads="1"/>
          </p:cNvPicPr>
          <p:nvPr/>
        </p:nvPicPr>
        <p:blipFill>
          <a:blip r:embed="rId3"/>
          <a:srcRect/>
          <a:stretch>
            <a:fillRect/>
          </a:stretch>
        </p:blipFill>
        <p:spPr bwMode="auto">
          <a:xfrm>
            <a:off x="1924084" y="1857364"/>
            <a:ext cx="2576478" cy="2571768"/>
          </a:xfrm>
          <a:prstGeom prst="rect">
            <a:avLst/>
          </a:prstGeom>
          <a:noFill/>
        </p:spPr>
      </p:pic>
      <p:sp>
        <p:nvSpPr>
          <p:cNvPr id="4" name="矩形 3"/>
          <p:cNvSpPr/>
          <p:nvPr/>
        </p:nvSpPr>
        <p:spPr>
          <a:xfrm>
            <a:off x="611188" y="549275"/>
            <a:ext cx="1460482" cy="2308324"/>
          </a:xfrm>
          <a:prstGeom prst="rect">
            <a:avLst/>
          </a:prstGeom>
        </p:spPr>
        <p:txBody>
          <a:bodyPr wrap="square">
            <a:spAutoFit/>
          </a:bodyPr>
          <a:lstStyle/>
          <a:p>
            <a:pPr marL="269875" indent="-269875">
              <a:buFont typeface="+mj-lt"/>
              <a:buAutoNum type="arabicPeriod"/>
            </a:pPr>
            <a:r>
              <a:rPr lang="en-US" sz="1000" dirty="0" err="1" smtClean="0">
                <a:solidFill>
                  <a:schemeClr val="bg2">
                    <a:lumMod val="75000"/>
                  </a:schemeClr>
                </a:solidFill>
              </a:rPr>
              <a:t>aCGH</a:t>
            </a:r>
            <a:endParaRPr lang="en-US" sz="1000" dirty="0" smtClean="0">
              <a:solidFill>
                <a:schemeClr val="bg2">
                  <a:lumMod val="75000"/>
                </a:schemeClr>
              </a:solidFill>
            </a:endParaRPr>
          </a:p>
          <a:p>
            <a:pPr marL="269875" indent="-269875">
              <a:buFont typeface="+mj-lt"/>
              <a:buAutoNum type="arabicPeriod"/>
            </a:pPr>
            <a:r>
              <a:rPr lang="en-US" sz="1000" dirty="0" smtClean="0">
                <a:solidFill>
                  <a:schemeClr val="bg2">
                    <a:lumMod val="75000"/>
                  </a:schemeClr>
                </a:solidFill>
              </a:rPr>
              <a:t>SNP array</a:t>
            </a:r>
          </a:p>
          <a:p>
            <a:pPr marL="269875" indent="-269875">
              <a:buFont typeface="+mj-lt"/>
              <a:buAutoNum type="arabicPeriod"/>
            </a:pPr>
            <a:r>
              <a:rPr lang="en-US" sz="1000" b="1" dirty="0" smtClean="0">
                <a:solidFill>
                  <a:schemeClr val="bg2">
                    <a:lumMod val="75000"/>
                  </a:schemeClr>
                </a:solidFill>
              </a:rPr>
              <a:t>Tilling array</a:t>
            </a:r>
          </a:p>
          <a:p>
            <a:pPr marL="269875" indent="-269875">
              <a:buFont typeface="+mj-lt"/>
              <a:buAutoNum type="arabicPeriod"/>
            </a:pPr>
            <a:r>
              <a:rPr lang="en-US" sz="1000" dirty="0" err="1" smtClean="0">
                <a:solidFill>
                  <a:schemeClr val="bg2">
                    <a:lumMod val="75000"/>
                  </a:schemeClr>
                </a:solidFill>
              </a:rPr>
              <a:t>cDNA</a:t>
            </a:r>
            <a:r>
              <a:rPr lang="en-US" sz="1000" dirty="0" smtClean="0">
                <a:solidFill>
                  <a:schemeClr val="bg2">
                    <a:lumMod val="75000"/>
                  </a:schemeClr>
                </a:solidFill>
              </a:rPr>
              <a:t> array</a:t>
            </a:r>
          </a:p>
          <a:p>
            <a:pPr marL="269875" indent="-269875">
              <a:buFont typeface="+mj-lt"/>
              <a:buAutoNum type="arabicPeriod"/>
            </a:pPr>
            <a:r>
              <a:rPr lang="en-US" sz="1000" dirty="0" err="1" smtClean="0">
                <a:solidFill>
                  <a:schemeClr val="bg2">
                    <a:lumMod val="75000"/>
                  </a:schemeClr>
                </a:solidFill>
              </a:rPr>
              <a:t>qPCR</a:t>
            </a:r>
            <a:r>
              <a:rPr lang="en-US" sz="1000" dirty="0" smtClean="0">
                <a:solidFill>
                  <a:schemeClr val="bg2">
                    <a:lumMod val="75000"/>
                  </a:schemeClr>
                </a:solidFill>
              </a:rPr>
              <a:t> array</a:t>
            </a:r>
          </a:p>
          <a:p>
            <a:pPr marL="269875" indent="-269875">
              <a:buFont typeface="+mj-lt"/>
              <a:buAutoNum type="arabicPeriod"/>
            </a:pPr>
            <a:r>
              <a:rPr lang="en-US" sz="1000" dirty="0" smtClean="0">
                <a:solidFill>
                  <a:schemeClr val="bg2">
                    <a:lumMod val="75000"/>
                  </a:schemeClr>
                </a:solidFill>
              </a:rPr>
              <a:t>RNA array</a:t>
            </a:r>
          </a:p>
          <a:p>
            <a:pPr marL="269875" indent="-269875">
              <a:buFont typeface="+mj-lt"/>
              <a:buAutoNum type="arabicPeriod"/>
            </a:pPr>
            <a:r>
              <a:rPr lang="en-US" sz="1000" dirty="0" smtClean="0">
                <a:solidFill>
                  <a:schemeClr val="bg2">
                    <a:lumMod val="75000"/>
                  </a:schemeClr>
                </a:solidFill>
              </a:rPr>
              <a:t>Protein array</a:t>
            </a:r>
          </a:p>
          <a:p>
            <a:pPr marL="269875" indent="-269875">
              <a:buFont typeface="+mj-lt"/>
              <a:buAutoNum type="arabicPeriod"/>
            </a:pPr>
            <a:r>
              <a:rPr lang="en-US" sz="1000" dirty="0" smtClean="0">
                <a:solidFill>
                  <a:schemeClr val="bg2">
                    <a:lumMod val="75000"/>
                  </a:schemeClr>
                </a:solidFill>
              </a:rPr>
              <a:t>CHIP on chip</a:t>
            </a:r>
          </a:p>
          <a:p>
            <a:pPr marL="269875" indent="-269875">
              <a:buFont typeface="+mj-lt"/>
              <a:buAutoNum type="arabicPeriod"/>
            </a:pPr>
            <a:r>
              <a:rPr lang="en-US" sz="1000" dirty="0" smtClean="0">
                <a:solidFill>
                  <a:schemeClr val="bg2">
                    <a:lumMod val="75000"/>
                  </a:schemeClr>
                </a:solidFill>
              </a:rPr>
              <a:t>Antibody array</a:t>
            </a:r>
          </a:p>
          <a:p>
            <a:pPr marL="269875" indent="-269875">
              <a:buFont typeface="+mj-lt"/>
              <a:buAutoNum type="arabicPeriod"/>
            </a:pPr>
            <a:r>
              <a:rPr lang="en-US" sz="1000" dirty="0" smtClean="0">
                <a:solidFill>
                  <a:schemeClr val="bg2">
                    <a:lumMod val="75000"/>
                  </a:schemeClr>
                </a:solidFill>
              </a:rPr>
              <a:t>Organic compound</a:t>
            </a:r>
          </a:p>
          <a:p>
            <a:pPr marL="269875" indent="-269875">
              <a:buFont typeface="+mj-lt"/>
              <a:buAutoNum type="arabicPeriod"/>
            </a:pPr>
            <a:r>
              <a:rPr lang="en-US" sz="1000" dirty="0" smtClean="0">
                <a:solidFill>
                  <a:schemeClr val="bg2">
                    <a:lumMod val="75000"/>
                  </a:schemeClr>
                </a:solidFill>
              </a:rPr>
              <a:t>ELISA array</a:t>
            </a:r>
          </a:p>
          <a:p>
            <a:pPr marL="269875" indent="-269875">
              <a:buFont typeface="+mj-lt"/>
              <a:buAutoNum type="arabicPeriod"/>
            </a:pPr>
            <a:r>
              <a:rPr lang="en-US" sz="1000" dirty="0" smtClean="0">
                <a:solidFill>
                  <a:schemeClr val="bg2">
                    <a:lumMod val="75000"/>
                  </a:schemeClr>
                </a:solidFill>
              </a:rPr>
              <a:t>Cell array</a:t>
            </a:r>
          </a:p>
          <a:p>
            <a:pPr marL="269875" indent="-269875">
              <a:buFont typeface="+mj-lt"/>
              <a:buAutoNum type="arabicPeriod"/>
            </a:pPr>
            <a:r>
              <a:rPr lang="en-US" sz="1400" b="1" dirty="0" smtClean="0">
                <a:solidFill>
                  <a:srgbClr val="C00000"/>
                </a:solidFill>
              </a:rPr>
              <a:t>Tissue array</a:t>
            </a:r>
          </a:p>
          <a:p>
            <a:pPr marL="269875" indent="-269875">
              <a:buFont typeface="+mj-lt"/>
              <a:buAutoNum type="arabicPeriod"/>
            </a:pPr>
            <a:r>
              <a:rPr lang="en-US" sz="1000" dirty="0" smtClean="0">
                <a:solidFill>
                  <a:schemeClr val="bg2">
                    <a:lumMod val="75000"/>
                  </a:schemeClr>
                </a:solidFill>
              </a:rPr>
              <a:t>Lab-on-a-chip</a:t>
            </a:r>
          </a:p>
        </p:txBody>
      </p:sp>
      <p:sp>
        <p:nvSpPr>
          <p:cNvPr id="27" name="矩形 26"/>
          <p:cNvSpPr/>
          <p:nvPr/>
        </p:nvSpPr>
        <p:spPr>
          <a:xfrm>
            <a:off x="2195512" y="549275"/>
            <a:ext cx="6337301" cy="1323439"/>
          </a:xfrm>
          <a:prstGeom prst="rect">
            <a:avLst/>
          </a:prstGeom>
        </p:spPr>
        <p:txBody>
          <a:bodyPr wrap="square">
            <a:spAutoFit/>
          </a:bodyPr>
          <a:lstStyle/>
          <a:p>
            <a:pPr algn="just"/>
            <a:r>
              <a:rPr lang="en-US" sz="1600" b="1" dirty="0" smtClean="0">
                <a:solidFill>
                  <a:srgbClr val="0070C0"/>
                </a:solidFill>
                <a:latin typeface="Calibri" pitchFamily="34" charset="0"/>
              </a:rPr>
              <a:t>Tissue microarrays </a:t>
            </a:r>
            <a:r>
              <a:rPr lang="en-US" sz="1600" dirty="0" smtClean="0">
                <a:solidFill>
                  <a:srgbClr val="0070C0"/>
                </a:solidFill>
                <a:latin typeface="Calibri" pitchFamily="34" charset="0"/>
              </a:rPr>
              <a:t>are produced by a method of </a:t>
            </a:r>
            <a:r>
              <a:rPr lang="en-US" sz="1600" b="1" dirty="0" smtClean="0">
                <a:solidFill>
                  <a:srgbClr val="C00000"/>
                </a:solidFill>
                <a:latin typeface="Calibri" pitchFamily="34" charset="0"/>
              </a:rPr>
              <a:t>re-locating tissue </a:t>
            </a:r>
            <a:r>
              <a:rPr lang="en-US" sz="1600" dirty="0" smtClean="0">
                <a:solidFill>
                  <a:srgbClr val="0070C0"/>
                </a:solidFill>
                <a:latin typeface="Calibri" pitchFamily="34" charset="0"/>
              </a:rPr>
              <a:t>from conventional </a:t>
            </a:r>
            <a:r>
              <a:rPr lang="en-US" sz="1600" dirty="0" err="1" smtClean="0">
                <a:solidFill>
                  <a:srgbClr val="0070C0"/>
                </a:solidFill>
                <a:latin typeface="Calibri" pitchFamily="34" charset="0"/>
              </a:rPr>
              <a:t>histologic</a:t>
            </a:r>
            <a:r>
              <a:rPr lang="en-US" sz="1600" dirty="0" smtClean="0">
                <a:solidFill>
                  <a:srgbClr val="0070C0"/>
                </a:solidFill>
                <a:latin typeface="Calibri" pitchFamily="34" charset="0"/>
              </a:rPr>
              <a:t> paraffin blocks so that tissue from multiple patients or blocks can be seen on the same slide. This is done by using a needle to biopsy a standard </a:t>
            </a:r>
            <a:r>
              <a:rPr lang="en-US" sz="1600" dirty="0" err="1" smtClean="0">
                <a:solidFill>
                  <a:srgbClr val="0070C0"/>
                </a:solidFill>
                <a:latin typeface="Calibri" pitchFamily="34" charset="0"/>
              </a:rPr>
              <a:t>histologic</a:t>
            </a:r>
            <a:r>
              <a:rPr lang="en-US" sz="1600" dirty="0" smtClean="0">
                <a:solidFill>
                  <a:srgbClr val="0070C0"/>
                </a:solidFill>
                <a:latin typeface="Calibri" pitchFamily="34" charset="0"/>
              </a:rPr>
              <a:t> sections and placing the core into an array on a recipient paraffin block.</a:t>
            </a:r>
          </a:p>
        </p:txBody>
      </p:sp>
      <p:pic>
        <p:nvPicPr>
          <p:cNvPr id="29" name="Picture 4" descr="Fig 1 full size"/>
          <p:cNvPicPr>
            <a:picLocks noChangeAspect="1" noChangeArrowheads="1"/>
          </p:cNvPicPr>
          <p:nvPr/>
        </p:nvPicPr>
        <p:blipFill>
          <a:blip r:embed="rId4">
            <a:lum bright="-10000" contrast="20000"/>
          </a:blip>
          <a:srcRect/>
          <a:stretch>
            <a:fillRect/>
          </a:stretch>
        </p:blipFill>
        <p:spPr bwMode="auto">
          <a:xfrm>
            <a:off x="4286248" y="2000240"/>
            <a:ext cx="4238654" cy="1785950"/>
          </a:xfrm>
          <a:prstGeom prst="rect">
            <a:avLst/>
          </a:prstGeom>
          <a:noFill/>
        </p:spPr>
      </p:pic>
      <p:grpSp>
        <p:nvGrpSpPr>
          <p:cNvPr id="30" name="群組 29"/>
          <p:cNvGrpSpPr/>
          <p:nvPr/>
        </p:nvGrpSpPr>
        <p:grpSpPr>
          <a:xfrm>
            <a:off x="433386" y="4429132"/>
            <a:ext cx="8277229" cy="2050719"/>
            <a:chOff x="433387" y="4429132"/>
            <a:chExt cx="8277229" cy="2050719"/>
          </a:xfrm>
        </p:grpSpPr>
        <p:pic>
          <p:nvPicPr>
            <p:cNvPr id="7" name="Picture 32" descr="batti"/>
            <p:cNvPicPr>
              <a:picLocks noChangeAspect="1" noChangeArrowheads="1"/>
            </p:cNvPicPr>
            <p:nvPr/>
          </p:nvPicPr>
          <p:blipFill>
            <a:blip r:embed="rId5" cstate="print"/>
            <a:srcRect/>
            <a:stretch>
              <a:fillRect/>
            </a:stretch>
          </p:blipFill>
          <p:spPr bwMode="auto">
            <a:xfrm>
              <a:off x="2825750" y="4429132"/>
              <a:ext cx="1101725" cy="1560513"/>
            </a:xfrm>
            <a:prstGeom prst="rect">
              <a:avLst/>
            </a:prstGeom>
            <a:noFill/>
          </p:spPr>
        </p:pic>
        <p:pic>
          <p:nvPicPr>
            <p:cNvPr id="8" name="Picture 8" descr="kidney_tissue_block"/>
            <p:cNvPicPr>
              <a:picLocks noChangeAspect="1" noChangeArrowheads="1"/>
            </p:cNvPicPr>
            <p:nvPr/>
          </p:nvPicPr>
          <p:blipFill>
            <a:blip r:embed="rId6"/>
            <a:srcRect l="25990" t="15167" r="10606" b="14334"/>
            <a:stretch>
              <a:fillRect/>
            </a:stretch>
          </p:blipFill>
          <p:spPr bwMode="auto">
            <a:xfrm>
              <a:off x="433387" y="4429132"/>
              <a:ext cx="1101725" cy="1560513"/>
            </a:xfrm>
            <a:prstGeom prst="rect">
              <a:avLst/>
            </a:prstGeom>
            <a:noFill/>
          </p:spPr>
        </p:pic>
        <p:pic>
          <p:nvPicPr>
            <p:cNvPr id="9" name="Picture 23" descr="圖片4"/>
            <p:cNvPicPr>
              <a:picLocks noChangeAspect="1" noChangeArrowheads="1"/>
            </p:cNvPicPr>
            <p:nvPr/>
          </p:nvPicPr>
          <p:blipFill>
            <a:blip r:embed="rId7"/>
            <a:srcRect l="8272" t="12903" r="7777" b="8575"/>
            <a:stretch>
              <a:fillRect/>
            </a:stretch>
          </p:blipFill>
          <p:spPr bwMode="auto">
            <a:xfrm>
              <a:off x="1628775" y="4429132"/>
              <a:ext cx="1101725" cy="1560513"/>
            </a:xfrm>
            <a:prstGeom prst="rect">
              <a:avLst/>
            </a:prstGeom>
            <a:noFill/>
          </p:spPr>
        </p:pic>
        <p:sp>
          <p:nvSpPr>
            <p:cNvPr id="10" name="Text Box 33"/>
            <p:cNvSpPr txBox="1">
              <a:spLocks noChangeAspect="1" noChangeArrowheads="1"/>
            </p:cNvSpPr>
            <p:nvPr/>
          </p:nvSpPr>
          <p:spPr bwMode="auto">
            <a:xfrm>
              <a:off x="433387" y="4429132"/>
              <a:ext cx="269626" cy="276999"/>
            </a:xfrm>
            <a:prstGeom prst="rect">
              <a:avLst/>
            </a:prstGeom>
            <a:noFill/>
            <a:ln w="9525">
              <a:noFill/>
              <a:miter lim="800000"/>
              <a:headEnd/>
              <a:tailEnd/>
            </a:ln>
            <a:effectLst/>
          </p:spPr>
          <p:txBody>
            <a:bodyPr wrap="none">
              <a:spAutoFit/>
            </a:bodyPr>
            <a:lstStyle/>
            <a:p>
              <a:pPr algn="l"/>
              <a:r>
                <a:rPr lang="en-US" altLang="zh-TW" sz="1200" b="1">
                  <a:solidFill>
                    <a:schemeClr val="bg2">
                      <a:lumMod val="25000"/>
                    </a:schemeClr>
                  </a:solidFill>
                  <a:effectLst>
                    <a:outerShdw blurRad="38100" dist="38100" dir="2700000" algn="tl">
                      <a:srgbClr val="000000">
                        <a:alpha val="43137"/>
                      </a:srgbClr>
                    </a:outerShdw>
                  </a:effectLst>
                  <a:cs typeface="Arial" pitchFamily="34" charset="0"/>
                </a:rPr>
                <a:t>1</a:t>
              </a:r>
            </a:p>
          </p:txBody>
        </p:sp>
        <p:sp>
          <p:nvSpPr>
            <p:cNvPr id="11" name="Text Box 35"/>
            <p:cNvSpPr txBox="1">
              <a:spLocks noChangeAspect="1" noChangeArrowheads="1"/>
            </p:cNvSpPr>
            <p:nvPr/>
          </p:nvSpPr>
          <p:spPr bwMode="auto">
            <a:xfrm>
              <a:off x="1628775" y="4429132"/>
              <a:ext cx="269626" cy="276999"/>
            </a:xfrm>
            <a:prstGeom prst="rect">
              <a:avLst/>
            </a:prstGeom>
            <a:noFill/>
            <a:ln w="9525">
              <a:noFill/>
              <a:miter lim="800000"/>
              <a:headEnd/>
              <a:tailEnd/>
            </a:ln>
            <a:effectLst/>
          </p:spPr>
          <p:txBody>
            <a:bodyPr wrap="none">
              <a:spAutoFit/>
            </a:bodyPr>
            <a:lstStyle/>
            <a:p>
              <a:pPr algn="l"/>
              <a:r>
                <a:rPr lang="en-US" altLang="zh-TW" sz="1200" b="1">
                  <a:solidFill>
                    <a:schemeClr val="bg1"/>
                  </a:solidFill>
                  <a:effectLst>
                    <a:outerShdw blurRad="38100" dist="38100" dir="2700000" algn="tl">
                      <a:srgbClr val="000000">
                        <a:alpha val="43137"/>
                      </a:srgbClr>
                    </a:outerShdw>
                  </a:effectLst>
                  <a:cs typeface="Arial" pitchFamily="34" charset="0"/>
                </a:rPr>
                <a:t>2</a:t>
              </a:r>
            </a:p>
          </p:txBody>
        </p:sp>
        <p:sp>
          <p:nvSpPr>
            <p:cNvPr id="12" name="Text Box 36"/>
            <p:cNvSpPr txBox="1">
              <a:spLocks noChangeAspect="1" noChangeArrowheads="1"/>
            </p:cNvSpPr>
            <p:nvPr/>
          </p:nvSpPr>
          <p:spPr bwMode="auto">
            <a:xfrm>
              <a:off x="2825750" y="4429132"/>
              <a:ext cx="269626" cy="276999"/>
            </a:xfrm>
            <a:prstGeom prst="rect">
              <a:avLst/>
            </a:prstGeom>
            <a:noFill/>
            <a:ln w="9525">
              <a:noFill/>
              <a:miter lim="800000"/>
              <a:headEnd/>
              <a:tailEnd/>
            </a:ln>
            <a:effectLst/>
          </p:spPr>
          <p:txBody>
            <a:bodyPr wrap="none">
              <a:spAutoFit/>
            </a:bodyPr>
            <a:lstStyle/>
            <a:p>
              <a:pPr algn="l"/>
              <a:r>
                <a:rPr lang="en-US" altLang="zh-TW" sz="1200" b="1">
                  <a:solidFill>
                    <a:schemeClr val="bg1"/>
                  </a:solidFill>
                  <a:effectLst>
                    <a:outerShdw blurRad="38100" dist="38100" dir="2700000" algn="tl">
                      <a:srgbClr val="000000">
                        <a:alpha val="43137"/>
                      </a:srgbClr>
                    </a:outerShdw>
                  </a:effectLst>
                  <a:cs typeface="Arial" pitchFamily="34" charset="0"/>
                </a:rPr>
                <a:t>3</a:t>
              </a:r>
            </a:p>
          </p:txBody>
        </p:sp>
        <p:grpSp>
          <p:nvGrpSpPr>
            <p:cNvPr id="13" name="Group 49"/>
            <p:cNvGrpSpPr>
              <a:grpSpLocks/>
            </p:cNvGrpSpPr>
            <p:nvPr/>
          </p:nvGrpSpPr>
          <p:grpSpPr bwMode="auto">
            <a:xfrm>
              <a:off x="4022726" y="4429133"/>
              <a:ext cx="4687890" cy="1560513"/>
              <a:chOff x="2527" y="2387"/>
              <a:chExt cx="2953" cy="983"/>
            </a:xfrm>
          </p:grpSpPr>
          <p:pic>
            <p:nvPicPr>
              <p:cNvPr id="19" name="Picture 22" descr="圖片5"/>
              <p:cNvPicPr>
                <a:picLocks noChangeAspect="1" noChangeArrowheads="1"/>
              </p:cNvPicPr>
              <p:nvPr/>
            </p:nvPicPr>
            <p:blipFill>
              <a:blip r:embed="rId8"/>
              <a:srcRect l="14090" t="5826" b="14525"/>
              <a:stretch>
                <a:fillRect/>
              </a:stretch>
            </p:blipFill>
            <p:spPr bwMode="auto">
              <a:xfrm>
                <a:off x="2527" y="2387"/>
                <a:ext cx="693" cy="983"/>
              </a:xfrm>
              <a:prstGeom prst="rect">
                <a:avLst/>
              </a:prstGeom>
              <a:noFill/>
            </p:spPr>
          </p:pic>
          <p:pic>
            <p:nvPicPr>
              <p:cNvPr id="20" name="Picture 14" descr="Rob7_melanoma"/>
              <p:cNvPicPr>
                <a:picLocks noChangeAspect="1" noChangeArrowheads="1"/>
              </p:cNvPicPr>
              <p:nvPr/>
            </p:nvPicPr>
            <p:blipFill>
              <a:blip r:embed="rId9" cstate="print"/>
              <a:srcRect l="19582" t="15411" r="14665" b="12578"/>
              <a:stretch>
                <a:fillRect/>
              </a:stretch>
            </p:blipFill>
            <p:spPr bwMode="auto">
              <a:xfrm rot="10800000">
                <a:off x="4786" y="2387"/>
                <a:ext cx="694" cy="983"/>
              </a:xfrm>
              <a:prstGeom prst="rect">
                <a:avLst/>
              </a:prstGeom>
              <a:noFill/>
            </p:spPr>
          </p:pic>
          <p:pic>
            <p:nvPicPr>
              <p:cNvPr id="21" name="Picture 6" descr="未命名 -2"/>
              <p:cNvPicPr>
                <a:picLocks noChangeAspect="1" noChangeArrowheads="1"/>
              </p:cNvPicPr>
              <p:nvPr/>
            </p:nvPicPr>
            <p:blipFill>
              <a:blip r:embed="rId10" cstate="print"/>
              <a:srcRect l="15218" t="17639" r="22290" b="11739"/>
              <a:stretch>
                <a:fillRect/>
              </a:stretch>
            </p:blipFill>
            <p:spPr bwMode="auto">
              <a:xfrm>
                <a:off x="4033" y="2387"/>
                <a:ext cx="694" cy="983"/>
              </a:xfrm>
              <a:prstGeom prst="rect">
                <a:avLst/>
              </a:prstGeom>
              <a:noFill/>
            </p:spPr>
          </p:pic>
          <p:pic>
            <p:nvPicPr>
              <p:cNvPr id="22" name="Picture 16" descr="Tissue_MicroArray_Block"/>
              <p:cNvPicPr>
                <a:picLocks noChangeAspect="1" noChangeArrowheads="1"/>
              </p:cNvPicPr>
              <p:nvPr/>
            </p:nvPicPr>
            <p:blipFill>
              <a:blip r:embed="rId11"/>
              <a:srcRect l="18750" t="19234" r="14668" b="11880"/>
              <a:stretch>
                <a:fillRect/>
              </a:stretch>
            </p:blipFill>
            <p:spPr bwMode="auto">
              <a:xfrm>
                <a:off x="3280" y="2387"/>
                <a:ext cx="693" cy="983"/>
              </a:xfrm>
              <a:prstGeom prst="rect">
                <a:avLst/>
              </a:prstGeom>
              <a:noFill/>
            </p:spPr>
          </p:pic>
          <p:sp>
            <p:nvSpPr>
              <p:cNvPr id="23" name="Text Box 37"/>
              <p:cNvSpPr txBox="1">
                <a:spLocks noChangeAspect="1" noChangeArrowheads="1"/>
              </p:cNvSpPr>
              <p:nvPr/>
            </p:nvSpPr>
            <p:spPr bwMode="auto">
              <a:xfrm>
                <a:off x="2527" y="2387"/>
                <a:ext cx="170" cy="174"/>
              </a:xfrm>
              <a:prstGeom prst="rect">
                <a:avLst/>
              </a:prstGeom>
              <a:noFill/>
              <a:ln w="9525">
                <a:noFill/>
                <a:miter lim="800000"/>
                <a:headEnd/>
                <a:tailEnd/>
              </a:ln>
              <a:effectLst/>
            </p:spPr>
            <p:txBody>
              <a:bodyPr wrap="none">
                <a:spAutoFit/>
              </a:bodyPr>
              <a:lstStyle/>
              <a:p>
                <a:pPr algn="l"/>
                <a:r>
                  <a:rPr lang="en-US" altLang="zh-TW" sz="1200" b="1">
                    <a:solidFill>
                      <a:schemeClr val="bg1"/>
                    </a:solidFill>
                    <a:effectLst>
                      <a:outerShdw blurRad="38100" dist="38100" dir="2700000" algn="tl">
                        <a:srgbClr val="000000">
                          <a:alpha val="43137"/>
                        </a:srgbClr>
                      </a:outerShdw>
                    </a:effectLst>
                    <a:cs typeface="Arial" pitchFamily="34" charset="0"/>
                  </a:rPr>
                  <a:t>4</a:t>
                </a:r>
              </a:p>
            </p:txBody>
          </p:sp>
          <p:sp>
            <p:nvSpPr>
              <p:cNvPr id="24" name="Text Box 38"/>
              <p:cNvSpPr txBox="1">
                <a:spLocks noChangeAspect="1" noChangeArrowheads="1"/>
              </p:cNvSpPr>
              <p:nvPr/>
            </p:nvSpPr>
            <p:spPr bwMode="auto">
              <a:xfrm>
                <a:off x="3280" y="2387"/>
                <a:ext cx="170" cy="174"/>
              </a:xfrm>
              <a:prstGeom prst="rect">
                <a:avLst/>
              </a:prstGeom>
              <a:noFill/>
              <a:ln w="9525">
                <a:noFill/>
                <a:miter lim="800000"/>
                <a:headEnd/>
                <a:tailEnd/>
              </a:ln>
              <a:effectLst/>
            </p:spPr>
            <p:txBody>
              <a:bodyPr wrap="none">
                <a:spAutoFit/>
              </a:bodyPr>
              <a:lstStyle/>
              <a:p>
                <a:pPr algn="l"/>
                <a:r>
                  <a:rPr lang="en-US" altLang="zh-TW" sz="1200" b="1">
                    <a:solidFill>
                      <a:schemeClr val="bg1"/>
                    </a:solidFill>
                    <a:effectLst>
                      <a:outerShdw blurRad="38100" dist="38100" dir="2700000" algn="tl">
                        <a:srgbClr val="000000">
                          <a:alpha val="43137"/>
                        </a:srgbClr>
                      </a:outerShdw>
                    </a:effectLst>
                    <a:cs typeface="Arial" pitchFamily="34" charset="0"/>
                  </a:rPr>
                  <a:t>5</a:t>
                </a:r>
              </a:p>
            </p:txBody>
          </p:sp>
          <p:sp>
            <p:nvSpPr>
              <p:cNvPr id="25" name="Text Box 39"/>
              <p:cNvSpPr txBox="1">
                <a:spLocks noChangeAspect="1" noChangeArrowheads="1"/>
              </p:cNvSpPr>
              <p:nvPr/>
            </p:nvSpPr>
            <p:spPr bwMode="auto">
              <a:xfrm>
                <a:off x="4033" y="2387"/>
                <a:ext cx="170" cy="174"/>
              </a:xfrm>
              <a:prstGeom prst="rect">
                <a:avLst/>
              </a:prstGeom>
              <a:noFill/>
              <a:ln w="9525">
                <a:noFill/>
                <a:miter lim="800000"/>
                <a:headEnd/>
                <a:tailEnd/>
              </a:ln>
              <a:effectLst/>
            </p:spPr>
            <p:txBody>
              <a:bodyPr wrap="none">
                <a:spAutoFit/>
              </a:bodyPr>
              <a:lstStyle/>
              <a:p>
                <a:pPr algn="l"/>
                <a:r>
                  <a:rPr lang="en-US" altLang="zh-TW" sz="1200" b="1">
                    <a:solidFill>
                      <a:schemeClr val="bg1"/>
                    </a:solidFill>
                    <a:effectLst>
                      <a:outerShdw blurRad="38100" dist="38100" dir="2700000" algn="tl">
                        <a:srgbClr val="000000">
                          <a:alpha val="43137"/>
                        </a:srgbClr>
                      </a:outerShdw>
                    </a:effectLst>
                    <a:cs typeface="Arial" pitchFamily="34" charset="0"/>
                  </a:rPr>
                  <a:t>6</a:t>
                </a:r>
              </a:p>
            </p:txBody>
          </p:sp>
          <p:sp>
            <p:nvSpPr>
              <p:cNvPr id="26" name="Text Box 40"/>
              <p:cNvSpPr txBox="1">
                <a:spLocks noChangeAspect="1" noChangeArrowheads="1"/>
              </p:cNvSpPr>
              <p:nvPr/>
            </p:nvSpPr>
            <p:spPr bwMode="auto">
              <a:xfrm>
                <a:off x="4786" y="2387"/>
                <a:ext cx="170" cy="174"/>
              </a:xfrm>
              <a:prstGeom prst="rect">
                <a:avLst/>
              </a:prstGeom>
              <a:noFill/>
              <a:ln w="9525">
                <a:noFill/>
                <a:miter lim="800000"/>
                <a:headEnd/>
                <a:tailEnd/>
              </a:ln>
              <a:effectLst/>
            </p:spPr>
            <p:txBody>
              <a:bodyPr wrap="none">
                <a:spAutoFit/>
              </a:bodyPr>
              <a:lstStyle/>
              <a:p>
                <a:pPr algn="l"/>
                <a:r>
                  <a:rPr lang="en-US" altLang="zh-TW" sz="1200" b="1">
                    <a:solidFill>
                      <a:schemeClr val="bg1"/>
                    </a:solidFill>
                    <a:effectLst>
                      <a:outerShdw blurRad="38100" dist="38100" dir="2700000" algn="tl">
                        <a:srgbClr val="000000">
                          <a:alpha val="43137"/>
                        </a:srgbClr>
                      </a:outerShdw>
                    </a:effectLst>
                    <a:cs typeface="Arial" pitchFamily="34" charset="0"/>
                  </a:rPr>
                  <a:t>7</a:t>
                </a:r>
              </a:p>
            </p:txBody>
          </p:sp>
        </p:grpSp>
        <p:sp>
          <p:nvSpPr>
            <p:cNvPr id="14" name="Text Box 44"/>
            <p:cNvSpPr txBox="1">
              <a:spLocks noChangeArrowheads="1"/>
            </p:cNvSpPr>
            <p:nvPr/>
          </p:nvSpPr>
          <p:spPr bwMode="auto">
            <a:xfrm>
              <a:off x="709612" y="6018186"/>
              <a:ext cx="585417" cy="461665"/>
            </a:xfrm>
            <a:prstGeom prst="rect">
              <a:avLst/>
            </a:prstGeom>
            <a:noFill/>
            <a:ln w="9525">
              <a:noFill/>
              <a:miter lim="800000"/>
              <a:headEnd/>
              <a:tailEnd/>
            </a:ln>
            <a:effectLst/>
          </p:spPr>
          <p:txBody>
            <a:bodyPr wrap="none">
              <a:spAutoFit/>
            </a:bodyPr>
            <a:lstStyle/>
            <a:p>
              <a:r>
                <a:rPr lang="en-US" altLang="zh-TW" sz="1200" b="1">
                  <a:solidFill>
                    <a:schemeClr val="accent6">
                      <a:lumMod val="75000"/>
                    </a:schemeClr>
                  </a:solidFill>
                  <a:cs typeface="Arial" pitchFamily="34" charset="0"/>
                </a:rPr>
                <a:t>whole</a:t>
              </a:r>
            </a:p>
            <a:p>
              <a:r>
                <a:rPr lang="en-US" altLang="zh-TW" sz="1200" b="1">
                  <a:solidFill>
                    <a:schemeClr val="accent6">
                      <a:lumMod val="75000"/>
                    </a:schemeClr>
                  </a:solidFill>
                  <a:cs typeface="Arial" pitchFamily="34" charset="0"/>
                </a:rPr>
                <a:t>tissue</a:t>
              </a:r>
            </a:p>
          </p:txBody>
        </p:sp>
        <p:sp>
          <p:nvSpPr>
            <p:cNvPr id="15" name="Text Box 45"/>
            <p:cNvSpPr txBox="1">
              <a:spLocks noChangeArrowheads="1"/>
            </p:cNvSpPr>
            <p:nvPr/>
          </p:nvSpPr>
          <p:spPr bwMode="auto">
            <a:xfrm>
              <a:off x="1852612" y="6018186"/>
              <a:ext cx="672172" cy="461665"/>
            </a:xfrm>
            <a:prstGeom prst="rect">
              <a:avLst/>
            </a:prstGeom>
            <a:noFill/>
            <a:ln w="9525">
              <a:noFill/>
              <a:miter lim="800000"/>
              <a:headEnd/>
              <a:tailEnd/>
            </a:ln>
            <a:effectLst/>
          </p:spPr>
          <p:txBody>
            <a:bodyPr wrap="none">
              <a:spAutoFit/>
            </a:bodyPr>
            <a:lstStyle/>
            <a:p>
              <a:r>
                <a:rPr kumimoji="0" lang="en-US" altLang="zh-TW" sz="1200" b="1" dirty="0">
                  <a:solidFill>
                    <a:schemeClr val="accent6">
                      <a:lumMod val="75000"/>
                    </a:schemeClr>
                  </a:solidFill>
                  <a:cs typeface="Arial" pitchFamily="34" charset="0"/>
                </a:rPr>
                <a:t>ti</a:t>
              </a:r>
              <a:r>
                <a:rPr lang="en-US" altLang="zh-TW" sz="1200" b="1" dirty="0">
                  <a:solidFill>
                    <a:schemeClr val="accent6">
                      <a:lumMod val="75000"/>
                    </a:schemeClr>
                  </a:solidFill>
                  <a:cs typeface="Arial" pitchFamily="34" charset="0"/>
                </a:rPr>
                <a:t>ssue</a:t>
              </a:r>
            </a:p>
            <a:p>
              <a:r>
                <a:rPr lang="en-US" altLang="zh-TW" sz="1200" b="1" dirty="0">
                  <a:solidFill>
                    <a:schemeClr val="accent6">
                      <a:lumMod val="75000"/>
                    </a:schemeClr>
                  </a:solidFill>
                  <a:cs typeface="Arial" pitchFamily="34" charset="0"/>
                </a:rPr>
                <a:t>cocktail</a:t>
              </a:r>
            </a:p>
          </p:txBody>
        </p:sp>
        <p:sp>
          <p:nvSpPr>
            <p:cNvPr id="16" name="Text Box 46"/>
            <p:cNvSpPr txBox="1">
              <a:spLocks noChangeArrowheads="1"/>
            </p:cNvSpPr>
            <p:nvPr/>
          </p:nvSpPr>
          <p:spPr bwMode="auto">
            <a:xfrm>
              <a:off x="3009900" y="6018186"/>
              <a:ext cx="724814" cy="461665"/>
            </a:xfrm>
            <a:prstGeom prst="rect">
              <a:avLst/>
            </a:prstGeom>
            <a:noFill/>
            <a:ln w="9525">
              <a:noFill/>
              <a:miter lim="800000"/>
              <a:headEnd/>
              <a:tailEnd/>
            </a:ln>
            <a:effectLst/>
          </p:spPr>
          <p:txBody>
            <a:bodyPr wrap="none">
              <a:spAutoFit/>
            </a:bodyPr>
            <a:lstStyle/>
            <a:p>
              <a:r>
                <a:rPr lang="en-US" altLang="zh-TW" sz="1200" b="1" dirty="0">
                  <a:solidFill>
                    <a:schemeClr val="accent6">
                      <a:lumMod val="75000"/>
                    </a:schemeClr>
                  </a:solidFill>
                  <a:cs typeface="Arial" pitchFamily="34" charset="0"/>
                </a:rPr>
                <a:t>tissue</a:t>
              </a:r>
            </a:p>
            <a:p>
              <a:r>
                <a:rPr lang="en-US" altLang="zh-TW" sz="1200" b="1" dirty="0">
                  <a:solidFill>
                    <a:schemeClr val="accent6">
                      <a:lumMod val="75000"/>
                    </a:schemeClr>
                  </a:solidFill>
                  <a:cs typeface="Arial" pitchFamily="34" charset="0"/>
                </a:rPr>
                <a:t>sausage </a:t>
              </a:r>
            </a:p>
          </p:txBody>
        </p:sp>
        <p:sp>
          <p:nvSpPr>
            <p:cNvPr id="17" name="Text Box 47"/>
            <p:cNvSpPr txBox="1">
              <a:spLocks noChangeArrowheads="1"/>
            </p:cNvSpPr>
            <p:nvPr/>
          </p:nvSpPr>
          <p:spPr bwMode="auto">
            <a:xfrm>
              <a:off x="5903912" y="6170586"/>
              <a:ext cx="954364" cy="276999"/>
            </a:xfrm>
            <a:prstGeom prst="rect">
              <a:avLst/>
            </a:prstGeom>
            <a:noFill/>
            <a:ln w="9525">
              <a:noFill/>
              <a:miter lim="800000"/>
              <a:headEnd/>
              <a:tailEnd/>
            </a:ln>
            <a:effectLst/>
          </p:spPr>
          <p:txBody>
            <a:bodyPr wrap="none">
              <a:spAutoFit/>
            </a:bodyPr>
            <a:lstStyle/>
            <a:p>
              <a:r>
                <a:rPr lang="en-US" altLang="zh-TW" sz="1200" b="1">
                  <a:solidFill>
                    <a:schemeClr val="accent6">
                      <a:lumMod val="75000"/>
                    </a:schemeClr>
                  </a:solidFill>
                  <a:cs typeface="Arial" pitchFamily="34" charset="0"/>
                </a:rPr>
                <a:t>tissue array </a:t>
              </a:r>
            </a:p>
          </p:txBody>
        </p:sp>
        <p:sp>
          <p:nvSpPr>
            <p:cNvPr id="18" name="AutoShape 48"/>
            <p:cNvSpPr>
              <a:spLocks/>
            </p:cNvSpPr>
            <p:nvPr/>
          </p:nvSpPr>
          <p:spPr bwMode="auto">
            <a:xfrm rot="5400000">
              <a:off x="6296025" y="3773495"/>
              <a:ext cx="142875" cy="4679950"/>
            </a:xfrm>
            <a:prstGeom prst="rightBrace">
              <a:avLst>
                <a:gd name="adj1" fmla="val 272963"/>
                <a:gd name="adj2" fmla="val 49796"/>
              </a:avLst>
            </a:prstGeom>
            <a:noFill/>
            <a:ln w="9525">
              <a:solidFill>
                <a:schemeClr val="tx1"/>
              </a:solidFill>
              <a:round/>
              <a:headEnd/>
              <a:tailEnd/>
            </a:ln>
            <a:effectLst/>
          </p:spPr>
          <p:txBody>
            <a:bodyPr wrap="none" anchor="ctr"/>
            <a:lstStyle/>
            <a:p>
              <a:endParaRPr lang="zh-TW" altLang="en-US" sz="1200" b="1">
                <a:solidFill>
                  <a:schemeClr val="accent6">
                    <a:lumMod val="75000"/>
                  </a:schemeClr>
                </a:solidFill>
                <a:cs typeface="Arial" pitchFamily="34" charset="0"/>
              </a:endParaRPr>
            </a:p>
          </p:txBody>
        </p:sp>
      </p:gr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611188" y="549275"/>
            <a:ext cx="1460482" cy="2308324"/>
          </a:xfrm>
          <a:prstGeom prst="rect">
            <a:avLst/>
          </a:prstGeom>
        </p:spPr>
        <p:txBody>
          <a:bodyPr wrap="square">
            <a:spAutoFit/>
          </a:bodyPr>
          <a:lstStyle/>
          <a:p>
            <a:pPr marL="269875" indent="-269875">
              <a:buFont typeface="+mj-lt"/>
              <a:buAutoNum type="arabicPeriod"/>
            </a:pPr>
            <a:r>
              <a:rPr lang="en-US" sz="1000" dirty="0" err="1" smtClean="0">
                <a:solidFill>
                  <a:schemeClr val="bg2">
                    <a:lumMod val="75000"/>
                  </a:schemeClr>
                </a:solidFill>
              </a:rPr>
              <a:t>aCGH</a:t>
            </a:r>
            <a:endParaRPr lang="en-US" sz="1000" dirty="0" smtClean="0">
              <a:solidFill>
                <a:schemeClr val="bg2">
                  <a:lumMod val="75000"/>
                </a:schemeClr>
              </a:solidFill>
            </a:endParaRPr>
          </a:p>
          <a:p>
            <a:pPr marL="269875" indent="-269875">
              <a:buFont typeface="+mj-lt"/>
              <a:buAutoNum type="arabicPeriod"/>
            </a:pPr>
            <a:r>
              <a:rPr lang="en-US" sz="1000" dirty="0" smtClean="0">
                <a:solidFill>
                  <a:schemeClr val="bg2">
                    <a:lumMod val="75000"/>
                  </a:schemeClr>
                </a:solidFill>
              </a:rPr>
              <a:t>SNP array</a:t>
            </a:r>
          </a:p>
          <a:p>
            <a:pPr marL="269875" indent="-269875">
              <a:buFont typeface="+mj-lt"/>
              <a:buAutoNum type="arabicPeriod"/>
            </a:pPr>
            <a:r>
              <a:rPr lang="en-US" sz="1000" b="1" dirty="0" smtClean="0">
                <a:solidFill>
                  <a:schemeClr val="bg2">
                    <a:lumMod val="75000"/>
                  </a:schemeClr>
                </a:solidFill>
              </a:rPr>
              <a:t>Tilling array</a:t>
            </a:r>
          </a:p>
          <a:p>
            <a:pPr marL="269875" indent="-269875">
              <a:buFont typeface="+mj-lt"/>
              <a:buAutoNum type="arabicPeriod"/>
            </a:pPr>
            <a:r>
              <a:rPr lang="en-US" sz="1000" dirty="0" err="1" smtClean="0">
                <a:solidFill>
                  <a:schemeClr val="bg2">
                    <a:lumMod val="75000"/>
                  </a:schemeClr>
                </a:solidFill>
              </a:rPr>
              <a:t>cDNA</a:t>
            </a:r>
            <a:r>
              <a:rPr lang="en-US" sz="1000" dirty="0" smtClean="0">
                <a:solidFill>
                  <a:schemeClr val="bg2">
                    <a:lumMod val="75000"/>
                  </a:schemeClr>
                </a:solidFill>
              </a:rPr>
              <a:t> array</a:t>
            </a:r>
          </a:p>
          <a:p>
            <a:pPr marL="269875" indent="-269875">
              <a:buFont typeface="+mj-lt"/>
              <a:buAutoNum type="arabicPeriod"/>
            </a:pPr>
            <a:r>
              <a:rPr lang="en-US" sz="1000" dirty="0" err="1" smtClean="0">
                <a:solidFill>
                  <a:schemeClr val="bg2">
                    <a:lumMod val="75000"/>
                  </a:schemeClr>
                </a:solidFill>
              </a:rPr>
              <a:t>qPCR</a:t>
            </a:r>
            <a:r>
              <a:rPr lang="en-US" sz="1000" dirty="0" smtClean="0">
                <a:solidFill>
                  <a:schemeClr val="bg2">
                    <a:lumMod val="75000"/>
                  </a:schemeClr>
                </a:solidFill>
              </a:rPr>
              <a:t> array</a:t>
            </a:r>
          </a:p>
          <a:p>
            <a:pPr marL="269875" indent="-269875">
              <a:buFont typeface="+mj-lt"/>
              <a:buAutoNum type="arabicPeriod"/>
            </a:pPr>
            <a:r>
              <a:rPr lang="en-US" sz="1000" dirty="0" smtClean="0">
                <a:solidFill>
                  <a:schemeClr val="bg2">
                    <a:lumMod val="75000"/>
                  </a:schemeClr>
                </a:solidFill>
              </a:rPr>
              <a:t>RNA array</a:t>
            </a:r>
          </a:p>
          <a:p>
            <a:pPr marL="269875" indent="-269875">
              <a:buFont typeface="+mj-lt"/>
              <a:buAutoNum type="arabicPeriod"/>
            </a:pPr>
            <a:r>
              <a:rPr lang="en-US" sz="1000" dirty="0" smtClean="0">
                <a:solidFill>
                  <a:schemeClr val="bg2">
                    <a:lumMod val="75000"/>
                  </a:schemeClr>
                </a:solidFill>
              </a:rPr>
              <a:t>Protein array</a:t>
            </a:r>
          </a:p>
          <a:p>
            <a:pPr marL="269875" indent="-269875">
              <a:buFont typeface="+mj-lt"/>
              <a:buAutoNum type="arabicPeriod"/>
            </a:pPr>
            <a:r>
              <a:rPr lang="en-US" sz="1000" dirty="0" smtClean="0">
                <a:solidFill>
                  <a:schemeClr val="bg2">
                    <a:lumMod val="75000"/>
                  </a:schemeClr>
                </a:solidFill>
              </a:rPr>
              <a:t>CHIP on chip</a:t>
            </a:r>
          </a:p>
          <a:p>
            <a:pPr marL="269875" indent="-269875">
              <a:buFont typeface="+mj-lt"/>
              <a:buAutoNum type="arabicPeriod"/>
            </a:pPr>
            <a:r>
              <a:rPr lang="en-US" sz="1000" dirty="0" smtClean="0">
                <a:solidFill>
                  <a:schemeClr val="bg2">
                    <a:lumMod val="75000"/>
                  </a:schemeClr>
                </a:solidFill>
              </a:rPr>
              <a:t>Antibody array</a:t>
            </a:r>
          </a:p>
          <a:p>
            <a:pPr marL="269875" indent="-269875">
              <a:buFont typeface="+mj-lt"/>
              <a:buAutoNum type="arabicPeriod"/>
            </a:pPr>
            <a:r>
              <a:rPr lang="en-US" sz="1000" dirty="0" smtClean="0">
                <a:solidFill>
                  <a:schemeClr val="bg2">
                    <a:lumMod val="75000"/>
                  </a:schemeClr>
                </a:solidFill>
              </a:rPr>
              <a:t>Organic compound</a:t>
            </a:r>
          </a:p>
          <a:p>
            <a:pPr marL="269875" indent="-269875">
              <a:buFont typeface="+mj-lt"/>
              <a:buAutoNum type="arabicPeriod"/>
            </a:pPr>
            <a:r>
              <a:rPr lang="en-US" sz="1000" dirty="0" smtClean="0">
                <a:solidFill>
                  <a:schemeClr val="bg2">
                    <a:lumMod val="75000"/>
                  </a:schemeClr>
                </a:solidFill>
              </a:rPr>
              <a:t>ELISA array</a:t>
            </a:r>
          </a:p>
          <a:p>
            <a:pPr marL="269875" indent="-269875">
              <a:buFont typeface="+mj-lt"/>
              <a:buAutoNum type="arabicPeriod"/>
            </a:pPr>
            <a:r>
              <a:rPr lang="en-US" sz="1000" dirty="0" smtClean="0">
                <a:solidFill>
                  <a:schemeClr val="bg2">
                    <a:lumMod val="75000"/>
                  </a:schemeClr>
                </a:solidFill>
              </a:rPr>
              <a:t>Cell array</a:t>
            </a:r>
          </a:p>
          <a:p>
            <a:pPr marL="269875" indent="-269875">
              <a:buFont typeface="+mj-lt"/>
              <a:buAutoNum type="arabicPeriod"/>
            </a:pPr>
            <a:r>
              <a:rPr lang="en-US" sz="1000" dirty="0" smtClean="0">
                <a:solidFill>
                  <a:schemeClr val="bg2">
                    <a:lumMod val="75000"/>
                  </a:schemeClr>
                </a:solidFill>
              </a:rPr>
              <a:t>Tissue array</a:t>
            </a:r>
          </a:p>
          <a:p>
            <a:pPr marL="269875" indent="-269875">
              <a:buFont typeface="+mj-lt"/>
              <a:buAutoNum type="arabicPeriod"/>
            </a:pPr>
            <a:r>
              <a:rPr lang="en-US" sz="1400" b="1" dirty="0" smtClean="0">
                <a:solidFill>
                  <a:srgbClr val="C00000"/>
                </a:solidFill>
              </a:rPr>
              <a:t>Lab-on-a-chip</a:t>
            </a:r>
          </a:p>
        </p:txBody>
      </p:sp>
      <p:sp>
        <p:nvSpPr>
          <p:cNvPr id="5" name="矩形 4"/>
          <p:cNvSpPr/>
          <p:nvPr/>
        </p:nvSpPr>
        <p:spPr>
          <a:xfrm>
            <a:off x="2195513" y="549275"/>
            <a:ext cx="6337300" cy="1077218"/>
          </a:xfrm>
          <a:prstGeom prst="rect">
            <a:avLst/>
          </a:prstGeom>
        </p:spPr>
        <p:txBody>
          <a:bodyPr wrap="square">
            <a:spAutoFit/>
          </a:bodyPr>
          <a:lstStyle/>
          <a:p>
            <a:pPr algn="just"/>
            <a:r>
              <a:rPr lang="en-US" altLang="zh-TW" sz="1600" b="1" dirty="0" smtClean="0">
                <a:solidFill>
                  <a:srgbClr val="0070C0"/>
                </a:solidFill>
              </a:rPr>
              <a:t>Lab-on-a-chip</a:t>
            </a:r>
            <a:r>
              <a:rPr lang="en-US" altLang="zh-TW" sz="1600" dirty="0" smtClean="0">
                <a:solidFill>
                  <a:srgbClr val="0070C0"/>
                </a:solidFill>
              </a:rPr>
              <a:t> (LOC) is a term for devices that </a:t>
            </a:r>
            <a:r>
              <a:rPr lang="en-US" altLang="zh-TW" sz="1600" b="1" dirty="0" smtClean="0">
                <a:solidFill>
                  <a:srgbClr val="C00000"/>
                </a:solidFill>
              </a:rPr>
              <a:t>integrate (multiple) laboratory functions on a single chip </a:t>
            </a:r>
            <a:r>
              <a:rPr lang="en-US" altLang="zh-TW" sz="1600" dirty="0" smtClean="0">
                <a:solidFill>
                  <a:srgbClr val="0070C0"/>
                </a:solidFill>
              </a:rPr>
              <a:t>of only millimeters to a few square centimeters in size and that are capable of handling extremely small fluid volumes down to less than </a:t>
            </a:r>
            <a:r>
              <a:rPr lang="en-US" altLang="zh-TW" sz="1600" dirty="0" err="1" smtClean="0">
                <a:solidFill>
                  <a:srgbClr val="0070C0"/>
                </a:solidFill>
              </a:rPr>
              <a:t>pico</a:t>
            </a:r>
            <a:r>
              <a:rPr lang="en-US" altLang="zh-TW" sz="1600" dirty="0" smtClean="0">
                <a:solidFill>
                  <a:srgbClr val="0070C0"/>
                </a:solidFill>
              </a:rPr>
              <a:t> liters.</a:t>
            </a:r>
          </a:p>
        </p:txBody>
      </p:sp>
      <p:pic>
        <p:nvPicPr>
          <p:cNvPr id="7" name="Picture 2"/>
          <p:cNvPicPr>
            <a:picLocks noChangeAspect="1" noChangeArrowheads="1"/>
          </p:cNvPicPr>
          <p:nvPr/>
        </p:nvPicPr>
        <p:blipFill>
          <a:blip r:embed="rId5"/>
          <a:srcRect/>
          <a:stretch>
            <a:fillRect/>
          </a:stretch>
        </p:blipFill>
        <p:spPr bwMode="auto">
          <a:xfrm>
            <a:off x="1055902" y="3990029"/>
            <a:ext cx="4284498" cy="2296491"/>
          </a:xfrm>
          <a:prstGeom prst="rect">
            <a:avLst/>
          </a:prstGeom>
          <a:noFill/>
          <a:ln w="9525">
            <a:noFill/>
            <a:miter lim="800000"/>
            <a:headEnd/>
            <a:tailEnd/>
          </a:ln>
          <a:effectLst/>
        </p:spPr>
      </p:pic>
      <p:pic>
        <p:nvPicPr>
          <p:cNvPr id="1027" name="Picture 3" descr="http://www.technologyassessment.info/images/lab%20on%20a%20chip%20journal.jpg"/>
          <p:cNvPicPr>
            <a:picLocks noChangeAspect="1" noChangeArrowheads="1"/>
          </p:cNvPicPr>
          <p:nvPr/>
        </p:nvPicPr>
        <p:blipFill>
          <a:blip r:embed="rId6" cstate="print"/>
          <a:srcRect/>
          <a:stretch>
            <a:fillRect/>
          </a:stretch>
        </p:blipFill>
        <p:spPr bwMode="auto">
          <a:xfrm>
            <a:off x="714347" y="3071810"/>
            <a:ext cx="1451769" cy="1214446"/>
          </a:xfrm>
          <a:prstGeom prst="rect">
            <a:avLst/>
          </a:prstGeom>
          <a:noFill/>
        </p:spPr>
      </p:pic>
      <p:pic>
        <p:nvPicPr>
          <p:cNvPr id="1029" name="Picture 5" descr="http://www.agilent.com/about/newsroom/lsca/imagelibrary/images/cag_PRCA2300158_cellassay.jpg"/>
          <p:cNvPicPr>
            <a:picLocks noChangeAspect="1" noChangeArrowheads="1"/>
          </p:cNvPicPr>
          <p:nvPr/>
        </p:nvPicPr>
        <p:blipFill>
          <a:blip r:embed="rId7" cstate="print"/>
          <a:srcRect/>
          <a:stretch>
            <a:fillRect/>
          </a:stretch>
        </p:blipFill>
        <p:spPr bwMode="auto">
          <a:xfrm>
            <a:off x="5436729" y="1785926"/>
            <a:ext cx="3096084" cy="3714776"/>
          </a:xfrm>
          <a:prstGeom prst="rect">
            <a:avLst/>
          </a:prstGeom>
          <a:noFill/>
        </p:spPr>
      </p:pic>
    </p:spTree>
    <p:controls>
      <p:control spid="1027" name="ShockwaveFlash1" r:id="rId2" imgW="3098517" imgH="2069952"/>
    </p:controls>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7"/>
          <p:cNvGrpSpPr>
            <a:grpSpLocks/>
          </p:cNvGrpSpPr>
          <p:nvPr/>
        </p:nvGrpSpPr>
        <p:grpSpPr bwMode="auto">
          <a:xfrm>
            <a:off x="0" y="0"/>
            <a:ext cx="9144000" cy="6859588"/>
            <a:chOff x="0" y="0"/>
            <a:chExt cx="5760" cy="4321"/>
          </a:xfrm>
        </p:grpSpPr>
        <p:pic>
          <p:nvPicPr>
            <p:cNvPr id="29699" name="Picture 5" descr="42-16944981"/>
            <p:cNvPicPr>
              <a:picLocks noChangeAspect="1" noChangeArrowheads="1"/>
            </p:cNvPicPr>
            <p:nvPr/>
          </p:nvPicPr>
          <p:blipFill>
            <a:blip r:embed="rId3"/>
            <a:srcRect l="12115"/>
            <a:stretch>
              <a:fillRect/>
            </a:stretch>
          </p:blipFill>
          <p:spPr bwMode="auto">
            <a:xfrm>
              <a:off x="0" y="0"/>
              <a:ext cx="5760" cy="4321"/>
            </a:xfrm>
            <a:prstGeom prst="rect">
              <a:avLst/>
            </a:prstGeom>
            <a:noFill/>
            <a:ln w="9525">
              <a:noFill/>
              <a:miter lim="800000"/>
              <a:headEnd/>
              <a:tailEnd/>
            </a:ln>
          </p:spPr>
        </p:pic>
        <p:sp>
          <p:nvSpPr>
            <p:cNvPr id="83974" name="Text Box 6"/>
            <p:cNvSpPr txBox="1">
              <a:spLocks noChangeArrowheads="1"/>
            </p:cNvSpPr>
            <p:nvPr/>
          </p:nvSpPr>
          <p:spPr bwMode="auto">
            <a:xfrm>
              <a:off x="2426" y="300"/>
              <a:ext cx="2778" cy="442"/>
            </a:xfrm>
            <a:prstGeom prst="rect">
              <a:avLst/>
            </a:prstGeom>
            <a:noFill/>
            <a:ln w="9525">
              <a:noFill/>
              <a:miter lim="800000"/>
              <a:headEnd/>
              <a:tailEnd/>
            </a:ln>
            <a:effectLst>
              <a:outerShdw dist="17961" dir="2700000" algn="ctr" rotWithShape="0">
                <a:schemeClr val="bg1"/>
              </a:outerShdw>
            </a:effectLst>
          </p:spPr>
          <p:txBody>
            <a:bodyPr wrap="none">
              <a:spAutoFit/>
            </a:bodyPr>
            <a:lstStyle/>
            <a:p>
              <a:pPr algn="l">
                <a:defRPr/>
              </a:pPr>
              <a:r>
                <a:rPr kumimoji="0" lang="en-US" altLang="zh-TW" sz="2000" b="1" i="1" dirty="0">
                  <a:solidFill>
                    <a:srgbClr val="000066"/>
                  </a:solidFill>
                </a:rPr>
                <a:t>ma</a:t>
              </a:r>
              <a:r>
                <a:rPr lang="en-US" altLang="zh-TW" sz="2000" b="1" i="1" dirty="0">
                  <a:solidFill>
                    <a:srgbClr val="000066"/>
                  </a:solidFill>
                </a:rPr>
                <a:t>ke a choice,</a:t>
              </a:r>
            </a:p>
            <a:p>
              <a:pPr algn="l">
                <a:defRPr/>
              </a:pPr>
              <a:r>
                <a:rPr lang="en-US" altLang="zh-TW" sz="2000" b="1" i="1" dirty="0">
                  <a:solidFill>
                    <a:srgbClr val="000066"/>
                  </a:solidFill>
                </a:rPr>
                <a:t>which one you like it and start on it</a:t>
              </a:r>
            </a:p>
          </p:txBody>
        </p:sp>
      </p:gr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3"/>
          <p:cNvSpPr txBox="1">
            <a:spLocks noChangeArrowheads="1"/>
          </p:cNvSpPr>
          <p:nvPr/>
        </p:nvSpPr>
        <p:spPr>
          <a:xfrm>
            <a:off x="611187" y="1000108"/>
            <a:ext cx="7921625" cy="1857388"/>
          </a:xfrm>
          <a:prstGeom prst="rect">
            <a:avLst/>
          </a:prstGeom>
        </p:spPr>
        <p:txBody>
          <a:bodyPr/>
          <a:lstStyle/>
          <a:p>
            <a:pPr marL="273050" marR="0" lvl="0" indent="-273050" algn="l" defTabSz="914400" rtl="0" eaLnBrk="1" fontAlgn="auto" latinLnBrk="0" hangingPunct="1">
              <a:lnSpc>
                <a:spcPct val="100000"/>
              </a:lnSpc>
              <a:spcBef>
                <a:spcPct val="20000"/>
              </a:spcBef>
              <a:spcAft>
                <a:spcPts val="0"/>
              </a:spcAft>
              <a:buClrTx/>
              <a:buSzTx/>
              <a:buFont typeface="+mj-lt"/>
              <a:buAutoNum type="arabicPeriod"/>
              <a:tabLst/>
              <a:defRPr/>
            </a:pPr>
            <a:r>
              <a:rPr kumimoji="0" lang="en-US" altLang="zh-TW" sz="1600" b="1" i="0" u="none" strike="noStrike" kern="1200" cap="none" spc="0" normalizeH="0" baseline="0" noProof="0" dirty="0" smtClean="0">
                <a:ln>
                  <a:noFill/>
                </a:ln>
                <a:solidFill>
                  <a:srgbClr val="0070C0"/>
                </a:solidFill>
                <a:effectLst/>
                <a:uLnTx/>
                <a:uFillTx/>
                <a:ea typeface="新細明體" pitchFamily="18" charset="-120"/>
                <a:cs typeface="+mn-cs"/>
              </a:rPr>
              <a:t>Manufacturing of the microarray</a:t>
            </a:r>
          </a:p>
          <a:p>
            <a:pPr marL="273050" marR="0" lvl="0" indent="-273050" algn="l" defTabSz="914400" rtl="0" eaLnBrk="1" fontAlgn="auto" latinLnBrk="0" hangingPunct="1">
              <a:lnSpc>
                <a:spcPct val="100000"/>
              </a:lnSpc>
              <a:spcBef>
                <a:spcPct val="20000"/>
              </a:spcBef>
              <a:spcAft>
                <a:spcPts val="0"/>
              </a:spcAft>
              <a:buClrTx/>
              <a:buSzTx/>
              <a:buFont typeface="+mj-lt"/>
              <a:buAutoNum type="arabicPeriod"/>
              <a:tabLst/>
              <a:defRPr/>
            </a:pPr>
            <a:r>
              <a:rPr kumimoji="0" lang="en-US" altLang="zh-TW" sz="1600" b="1" i="0" u="none" strike="noStrike" kern="1200" cap="none" spc="0" normalizeH="0" baseline="0" noProof="0" dirty="0" smtClean="0">
                <a:ln>
                  <a:noFill/>
                </a:ln>
                <a:solidFill>
                  <a:srgbClr val="0070C0"/>
                </a:solidFill>
                <a:effectLst/>
                <a:uLnTx/>
                <a:uFillTx/>
                <a:ea typeface="新細明體" pitchFamily="18" charset="-120"/>
                <a:cs typeface="+mn-cs"/>
              </a:rPr>
              <a:t>Experimental design and choice of reference: what to compare to what?</a:t>
            </a:r>
          </a:p>
          <a:p>
            <a:pPr marL="273050" marR="0" lvl="0" indent="-273050" algn="l" defTabSz="914400" rtl="0" eaLnBrk="1" fontAlgn="auto" latinLnBrk="0" hangingPunct="1">
              <a:lnSpc>
                <a:spcPct val="100000"/>
              </a:lnSpc>
              <a:spcBef>
                <a:spcPct val="20000"/>
              </a:spcBef>
              <a:spcAft>
                <a:spcPts val="0"/>
              </a:spcAft>
              <a:buClrTx/>
              <a:buSzTx/>
              <a:buFont typeface="+mj-lt"/>
              <a:buAutoNum type="arabicPeriod"/>
              <a:tabLst/>
              <a:defRPr/>
            </a:pPr>
            <a:r>
              <a:rPr kumimoji="0" lang="en-US" altLang="zh-TW" sz="1600" b="1" i="0" u="none" strike="noStrike" kern="1200" cap="none" spc="0" normalizeH="0" baseline="0" noProof="0" dirty="0" smtClean="0">
                <a:ln>
                  <a:noFill/>
                </a:ln>
                <a:solidFill>
                  <a:srgbClr val="0070C0"/>
                </a:solidFill>
                <a:effectLst/>
                <a:uLnTx/>
                <a:uFillTx/>
                <a:ea typeface="新細明體" pitchFamily="18" charset="-120"/>
                <a:cs typeface="+mn-cs"/>
              </a:rPr>
              <a:t>Target preparation (labeling) and hybridization</a:t>
            </a:r>
          </a:p>
          <a:p>
            <a:pPr marL="273050" marR="0" lvl="0" indent="-273050" algn="l" defTabSz="914400" rtl="0" eaLnBrk="1" fontAlgn="auto" latinLnBrk="0" hangingPunct="1">
              <a:lnSpc>
                <a:spcPct val="100000"/>
              </a:lnSpc>
              <a:spcBef>
                <a:spcPct val="20000"/>
              </a:spcBef>
              <a:spcAft>
                <a:spcPts val="0"/>
              </a:spcAft>
              <a:buClrTx/>
              <a:buSzTx/>
              <a:buFont typeface="+mj-lt"/>
              <a:buAutoNum type="arabicPeriod"/>
              <a:tabLst/>
              <a:defRPr/>
            </a:pPr>
            <a:r>
              <a:rPr lang="en-US" altLang="zh-TW" sz="1600" b="1" kern="0" dirty="0" smtClean="0">
                <a:solidFill>
                  <a:srgbClr val="0070C0"/>
                </a:solidFill>
                <a:ea typeface="新細明體" pitchFamily="18" charset="-120"/>
              </a:rPr>
              <a:t>Image acquisition (scanning) and quantification (signal intensity to numbers)</a:t>
            </a:r>
          </a:p>
          <a:p>
            <a:pPr marL="273050" marR="0" lvl="0" indent="-273050" algn="l" defTabSz="914400" rtl="0" eaLnBrk="1" fontAlgn="auto" latinLnBrk="0" hangingPunct="1">
              <a:lnSpc>
                <a:spcPct val="100000"/>
              </a:lnSpc>
              <a:spcBef>
                <a:spcPct val="20000"/>
              </a:spcBef>
              <a:spcAft>
                <a:spcPts val="0"/>
              </a:spcAft>
              <a:buClrTx/>
              <a:buSzTx/>
              <a:buFont typeface="+mj-lt"/>
              <a:buAutoNum type="arabicPeriod"/>
              <a:tabLst/>
              <a:defRPr/>
            </a:pPr>
            <a:r>
              <a:rPr lang="en-US" altLang="zh-TW" sz="1600" b="1" kern="0" dirty="0" smtClean="0">
                <a:solidFill>
                  <a:srgbClr val="0070C0"/>
                </a:solidFill>
                <a:ea typeface="新細明體" pitchFamily="18" charset="-120"/>
              </a:rPr>
              <a:t>Database building, filtering and normalization</a:t>
            </a:r>
          </a:p>
          <a:p>
            <a:pPr marL="273050" marR="0" lvl="0" indent="-273050" algn="l" defTabSz="914400" rtl="0" eaLnBrk="1" fontAlgn="auto" latinLnBrk="0" hangingPunct="1">
              <a:lnSpc>
                <a:spcPct val="100000"/>
              </a:lnSpc>
              <a:spcBef>
                <a:spcPct val="20000"/>
              </a:spcBef>
              <a:spcAft>
                <a:spcPts val="0"/>
              </a:spcAft>
              <a:buClrTx/>
              <a:buSzTx/>
              <a:buFont typeface="+mj-lt"/>
              <a:buAutoNum type="arabicPeriod"/>
              <a:tabLst/>
              <a:defRPr/>
            </a:pPr>
            <a:r>
              <a:rPr lang="en-US" altLang="zh-TW" sz="1600" b="1" kern="0" dirty="0" smtClean="0">
                <a:solidFill>
                  <a:srgbClr val="0070C0"/>
                </a:solidFill>
                <a:ea typeface="新細明體" pitchFamily="18" charset="-120"/>
              </a:rPr>
              <a:t>Statistical analysis and data mining</a:t>
            </a:r>
            <a:endParaRPr kumimoji="0" lang="en-US" altLang="zh-TW" sz="1600" b="1" i="0" u="none" strike="noStrike" kern="1200" cap="none" spc="0" normalizeH="0" baseline="0" noProof="0" dirty="0" smtClean="0">
              <a:ln>
                <a:noFill/>
              </a:ln>
              <a:solidFill>
                <a:srgbClr val="0070C0"/>
              </a:solidFill>
              <a:effectLst/>
              <a:uLnTx/>
              <a:uFillTx/>
              <a:ea typeface="新細明體" pitchFamily="18" charset="-120"/>
              <a:cs typeface="+mn-cs"/>
            </a:endParaRPr>
          </a:p>
        </p:txBody>
      </p:sp>
      <p:sp>
        <p:nvSpPr>
          <p:cNvPr id="6" name="文字方塊 5"/>
          <p:cNvSpPr txBox="1"/>
          <p:nvPr/>
        </p:nvSpPr>
        <p:spPr>
          <a:xfrm>
            <a:off x="611188" y="549275"/>
            <a:ext cx="6174802" cy="400110"/>
          </a:xfrm>
          <a:prstGeom prst="rect">
            <a:avLst/>
          </a:prstGeom>
          <a:noFill/>
        </p:spPr>
        <p:txBody>
          <a:bodyPr wrap="square" rtlCol="0">
            <a:spAutoFit/>
          </a:bodyPr>
          <a:lstStyle/>
          <a:p>
            <a:r>
              <a:rPr lang="en-US" altLang="zh-TW" sz="2000" b="1" dirty="0" smtClean="0">
                <a:solidFill>
                  <a:srgbClr val="C00000"/>
                </a:solidFill>
                <a:ea typeface="新細明體" pitchFamily="18" charset="-120"/>
              </a:rPr>
              <a:t>The 6 steps of a microarray experiment</a:t>
            </a:r>
            <a:endParaRPr lang="zh-TW" altLang="en-US" sz="2000" dirty="0">
              <a:solidFill>
                <a:srgbClr val="C00000"/>
              </a:solidFill>
            </a:endParaRPr>
          </a:p>
        </p:txBody>
      </p:sp>
      <p:grpSp>
        <p:nvGrpSpPr>
          <p:cNvPr id="24" name="群組 23"/>
          <p:cNvGrpSpPr/>
          <p:nvPr/>
        </p:nvGrpSpPr>
        <p:grpSpPr>
          <a:xfrm>
            <a:off x="1424784" y="3286124"/>
            <a:ext cx="3103556" cy="2286000"/>
            <a:chOff x="611188" y="3286124"/>
            <a:chExt cx="3103556" cy="2286000"/>
          </a:xfrm>
        </p:grpSpPr>
        <p:sp>
          <p:nvSpPr>
            <p:cNvPr id="9" name="矩形 8"/>
            <p:cNvSpPr/>
            <p:nvPr/>
          </p:nvSpPr>
          <p:spPr>
            <a:xfrm>
              <a:off x="611188" y="3286124"/>
              <a:ext cx="1785950" cy="285752"/>
            </a:xfrm>
            <a:prstGeom prst="rect">
              <a:avLst/>
            </a:prstGeom>
            <a:solidFill>
              <a:schemeClr val="accent3">
                <a:lumMod val="20000"/>
                <a:lumOff val="80000"/>
              </a:schemeClr>
            </a:solidFill>
          </p:spPr>
          <p:style>
            <a:lnRef idx="1">
              <a:schemeClr val="accent3"/>
            </a:lnRef>
            <a:fillRef idx="3">
              <a:schemeClr val="accent3"/>
            </a:fillRef>
            <a:effectRef idx="2">
              <a:schemeClr val="accent3"/>
            </a:effectRef>
            <a:fontRef idx="minor">
              <a:schemeClr val="lt1"/>
            </a:fontRef>
          </p:style>
          <p:txBody>
            <a:bodyPr rtlCol="0" anchor="ctr"/>
            <a:lstStyle/>
            <a:p>
              <a:pPr algn="ctr"/>
              <a:r>
                <a:rPr lang="en-US" altLang="zh-TW" sz="1400" b="1" dirty="0" err="1" smtClean="0">
                  <a:solidFill>
                    <a:srgbClr val="002060"/>
                  </a:solidFill>
                </a:rPr>
                <a:t>Microarrayer</a:t>
              </a:r>
              <a:endParaRPr lang="en-US" altLang="zh-TW" sz="1400" b="1" dirty="0">
                <a:solidFill>
                  <a:srgbClr val="002060"/>
                </a:solidFill>
              </a:endParaRPr>
            </a:p>
          </p:txBody>
        </p:sp>
        <p:sp>
          <p:nvSpPr>
            <p:cNvPr id="12" name="矩形 11"/>
            <p:cNvSpPr/>
            <p:nvPr/>
          </p:nvSpPr>
          <p:spPr>
            <a:xfrm>
              <a:off x="874709" y="3686174"/>
              <a:ext cx="1785950" cy="285752"/>
            </a:xfrm>
            <a:prstGeom prst="rect">
              <a:avLst/>
            </a:prstGeom>
            <a:solidFill>
              <a:schemeClr val="accent3">
                <a:lumMod val="40000"/>
                <a:lumOff val="60000"/>
              </a:schemeClr>
            </a:solidFill>
          </p:spPr>
          <p:style>
            <a:lnRef idx="1">
              <a:schemeClr val="accent3"/>
            </a:lnRef>
            <a:fillRef idx="3">
              <a:schemeClr val="accent3"/>
            </a:fillRef>
            <a:effectRef idx="2">
              <a:schemeClr val="accent3"/>
            </a:effectRef>
            <a:fontRef idx="minor">
              <a:schemeClr val="lt1"/>
            </a:fontRef>
          </p:style>
          <p:txBody>
            <a:bodyPr rtlCol="0" anchor="ctr"/>
            <a:lstStyle/>
            <a:p>
              <a:pPr algn="ctr"/>
              <a:r>
                <a:rPr lang="en-US" altLang="zh-TW" sz="1400" b="1" dirty="0" smtClean="0">
                  <a:solidFill>
                    <a:srgbClr val="002060"/>
                  </a:solidFill>
                </a:rPr>
                <a:t>Experimental design</a:t>
              </a:r>
              <a:endParaRPr lang="en-US" altLang="zh-TW" sz="1400" b="1" dirty="0">
                <a:solidFill>
                  <a:srgbClr val="002060"/>
                </a:solidFill>
              </a:endParaRPr>
            </a:p>
          </p:txBody>
        </p:sp>
        <p:sp>
          <p:nvSpPr>
            <p:cNvPr id="13" name="矩形 12"/>
            <p:cNvSpPr/>
            <p:nvPr/>
          </p:nvSpPr>
          <p:spPr>
            <a:xfrm>
              <a:off x="1138230" y="4086224"/>
              <a:ext cx="1785950" cy="285752"/>
            </a:xfrm>
            <a:prstGeom prst="rect">
              <a:avLst/>
            </a:prstGeom>
            <a:solidFill>
              <a:schemeClr val="accent3">
                <a:lumMod val="60000"/>
                <a:lumOff val="40000"/>
              </a:schemeClr>
            </a:solidFill>
          </p:spPr>
          <p:style>
            <a:lnRef idx="1">
              <a:schemeClr val="accent3"/>
            </a:lnRef>
            <a:fillRef idx="3">
              <a:schemeClr val="accent3"/>
            </a:fillRef>
            <a:effectRef idx="2">
              <a:schemeClr val="accent3"/>
            </a:effectRef>
            <a:fontRef idx="minor">
              <a:schemeClr val="lt1"/>
            </a:fontRef>
          </p:style>
          <p:txBody>
            <a:bodyPr rtlCol="0" anchor="ctr"/>
            <a:lstStyle/>
            <a:p>
              <a:pPr algn="ctr"/>
              <a:r>
                <a:rPr lang="en-US" altLang="zh-TW" sz="1400" b="1" dirty="0" smtClean="0">
                  <a:solidFill>
                    <a:srgbClr val="002060"/>
                  </a:solidFill>
                </a:rPr>
                <a:t>Hybridization</a:t>
              </a:r>
            </a:p>
          </p:txBody>
        </p:sp>
        <p:sp>
          <p:nvSpPr>
            <p:cNvPr id="15" name="矩形 14"/>
            <p:cNvSpPr/>
            <p:nvPr/>
          </p:nvSpPr>
          <p:spPr>
            <a:xfrm>
              <a:off x="1401751" y="4486274"/>
              <a:ext cx="1785950" cy="285752"/>
            </a:xfrm>
            <a:prstGeom prst="rect">
              <a:avLst/>
            </a:prstGeom>
            <a:solidFill>
              <a:schemeClr val="accent3"/>
            </a:solidFill>
          </p:spPr>
          <p:style>
            <a:lnRef idx="1">
              <a:schemeClr val="accent3"/>
            </a:lnRef>
            <a:fillRef idx="3">
              <a:schemeClr val="accent3"/>
            </a:fillRef>
            <a:effectRef idx="2">
              <a:schemeClr val="accent3"/>
            </a:effectRef>
            <a:fontRef idx="minor">
              <a:schemeClr val="lt1"/>
            </a:fontRef>
          </p:style>
          <p:txBody>
            <a:bodyPr rtlCol="0" anchor="ctr"/>
            <a:lstStyle/>
            <a:p>
              <a:pPr lvl="0" algn="ctr"/>
              <a:r>
                <a:rPr lang="en-US" altLang="zh-TW" sz="1400" b="1" dirty="0" smtClean="0">
                  <a:solidFill>
                    <a:srgbClr val="002060"/>
                  </a:solidFill>
                </a:rPr>
                <a:t>Washing and Drying</a:t>
              </a:r>
              <a:endParaRPr lang="zh-TW" altLang="en-US" sz="1400" b="1" dirty="0">
                <a:solidFill>
                  <a:srgbClr val="002060"/>
                </a:solidFill>
              </a:endParaRPr>
            </a:p>
          </p:txBody>
        </p:sp>
        <p:sp>
          <p:nvSpPr>
            <p:cNvPr id="17" name="矩形 16"/>
            <p:cNvSpPr/>
            <p:nvPr/>
          </p:nvSpPr>
          <p:spPr>
            <a:xfrm>
              <a:off x="1665272" y="4886324"/>
              <a:ext cx="1785950" cy="285752"/>
            </a:xfrm>
            <a:prstGeom prst="rect">
              <a:avLst/>
            </a:prstGeom>
            <a:solidFill>
              <a:schemeClr val="accent3">
                <a:lumMod val="75000"/>
              </a:schemeClr>
            </a:solidFill>
          </p:spPr>
          <p:style>
            <a:lnRef idx="1">
              <a:schemeClr val="accent3"/>
            </a:lnRef>
            <a:fillRef idx="3">
              <a:schemeClr val="accent3"/>
            </a:fillRef>
            <a:effectRef idx="2">
              <a:schemeClr val="accent3"/>
            </a:effectRef>
            <a:fontRef idx="minor">
              <a:schemeClr val="lt1"/>
            </a:fontRef>
          </p:style>
          <p:txBody>
            <a:bodyPr rtlCol="0" anchor="ctr"/>
            <a:lstStyle/>
            <a:p>
              <a:pPr lvl="0" algn="ctr"/>
              <a:r>
                <a:rPr lang="en-US" altLang="zh-TW" sz="1400" b="1" dirty="0" smtClean="0">
                  <a:solidFill>
                    <a:srgbClr val="002060"/>
                  </a:solidFill>
                </a:rPr>
                <a:t>Scanning</a:t>
              </a:r>
              <a:endParaRPr lang="zh-TW" altLang="en-US" sz="1400" b="1" dirty="0">
                <a:solidFill>
                  <a:srgbClr val="002060"/>
                </a:solidFill>
              </a:endParaRPr>
            </a:p>
          </p:txBody>
        </p:sp>
        <p:sp>
          <p:nvSpPr>
            <p:cNvPr id="18" name="矩形 17"/>
            <p:cNvSpPr/>
            <p:nvPr/>
          </p:nvSpPr>
          <p:spPr>
            <a:xfrm>
              <a:off x="1928794" y="5286372"/>
              <a:ext cx="1785950" cy="285752"/>
            </a:xfrm>
            <a:prstGeom prst="rect">
              <a:avLst/>
            </a:prstGeom>
            <a:solidFill>
              <a:schemeClr val="accent3">
                <a:lumMod val="50000"/>
              </a:schemeClr>
            </a:solidFill>
          </p:spPr>
          <p:style>
            <a:lnRef idx="1">
              <a:schemeClr val="accent3"/>
            </a:lnRef>
            <a:fillRef idx="3">
              <a:schemeClr val="accent3"/>
            </a:fillRef>
            <a:effectRef idx="2">
              <a:schemeClr val="accent3"/>
            </a:effectRef>
            <a:fontRef idx="minor">
              <a:schemeClr val="lt1"/>
            </a:fontRef>
          </p:style>
          <p:txBody>
            <a:bodyPr rtlCol="0" anchor="ctr"/>
            <a:lstStyle/>
            <a:p>
              <a:pPr lvl="0" algn="ctr"/>
              <a:r>
                <a:rPr lang="en-US" altLang="zh-TW" sz="1400" b="1" dirty="0" smtClean="0">
                  <a:solidFill>
                    <a:srgbClr val="002060"/>
                  </a:solidFill>
                </a:rPr>
                <a:t>Application</a:t>
              </a:r>
              <a:endParaRPr lang="zh-TW" altLang="en-US" sz="1400" b="1" dirty="0">
                <a:solidFill>
                  <a:srgbClr val="002060"/>
                </a:solidFill>
              </a:endParaRPr>
            </a:p>
          </p:txBody>
        </p:sp>
        <p:sp>
          <p:nvSpPr>
            <p:cNvPr id="19" name="向下箭號 18"/>
            <p:cNvSpPr/>
            <p:nvPr/>
          </p:nvSpPr>
          <p:spPr>
            <a:xfrm>
              <a:off x="2259608" y="3497011"/>
              <a:ext cx="285752" cy="264028"/>
            </a:xfrm>
            <a:prstGeom prst="downArrow">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rgbClr val="002060"/>
                </a:solidFill>
              </a:endParaRPr>
            </a:p>
          </p:txBody>
        </p:sp>
        <p:sp>
          <p:nvSpPr>
            <p:cNvPr id="20" name="向下箭號 19"/>
            <p:cNvSpPr/>
            <p:nvPr/>
          </p:nvSpPr>
          <p:spPr>
            <a:xfrm>
              <a:off x="2525027" y="3897061"/>
              <a:ext cx="285752" cy="264028"/>
            </a:xfrm>
            <a:prstGeom prst="downArrow">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rgbClr val="002060"/>
                </a:solidFill>
              </a:endParaRPr>
            </a:p>
          </p:txBody>
        </p:sp>
        <p:sp>
          <p:nvSpPr>
            <p:cNvPr id="21" name="向下箭號 20"/>
            <p:cNvSpPr/>
            <p:nvPr/>
          </p:nvSpPr>
          <p:spPr>
            <a:xfrm>
              <a:off x="2790446" y="4297111"/>
              <a:ext cx="285752" cy="264028"/>
            </a:xfrm>
            <a:prstGeom prst="downArrow">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rgbClr val="002060"/>
                </a:solidFill>
              </a:endParaRPr>
            </a:p>
          </p:txBody>
        </p:sp>
        <p:sp>
          <p:nvSpPr>
            <p:cNvPr id="22" name="向下箭號 21"/>
            <p:cNvSpPr/>
            <p:nvPr/>
          </p:nvSpPr>
          <p:spPr>
            <a:xfrm>
              <a:off x="3055865" y="4697161"/>
              <a:ext cx="285752" cy="264028"/>
            </a:xfrm>
            <a:prstGeom prst="downArrow">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rgbClr val="002060"/>
                </a:solidFill>
              </a:endParaRPr>
            </a:p>
          </p:txBody>
        </p:sp>
        <p:sp>
          <p:nvSpPr>
            <p:cNvPr id="23" name="向下箭號 22"/>
            <p:cNvSpPr/>
            <p:nvPr/>
          </p:nvSpPr>
          <p:spPr>
            <a:xfrm>
              <a:off x="3321284" y="5097210"/>
              <a:ext cx="285752" cy="264028"/>
            </a:xfrm>
            <a:prstGeom prst="downArrow">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solidFill>
                  <a:srgbClr val="002060"/>
                </a:solidFill>
              </a:endParaRPr>
            </a:p>
          </p:txBody>
        </p:sp>
      </p:grpSp>
      <p:pic>
        <p:nvPicPr>
          <p:cNvPr id="26" name="microarray.wmv">
            <a:hlinkClick r:id="" action="ppaction://media"/>
          </p:cNvPr>
          <p:cNvPicPr>
            <a:picLocks noRot="1" noChangeAspect="1"/>
          </p:cNvPicPr>
          <p:nvPr>
            <a:videoFile r:link="rId1"/>
          </p:nvPr>
        </p:nvPicPr>
        <p:blipFill>
          <a:blip r:embed="rId4"/>
          <a:stretch>
            <a:fillRect/>
          </a:stretch>
        </p:blipFill>
        <p:spPr>
          <a:xfrm>
            <a:off x="4572000" y="3286124"/>
            <a:ext cx="3048000" cy="2286000"/>
          </a:xfrm>
          <a:prstGeom prst="rect">
            <a:avLst/>
          </a:prstGeom>
        </p:spPr>
      </p:pic>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6"/>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26"/>
                                        </p:tgtEl>
                                      </p:cBhvr>
                                    </p:cmd>
                                  </p:childTnLst>
                                </p:cTn>
                              </p:par>
                            </p:childTnLst>
                          </p:cTn>
                        </p:par>
                      </p:childTnLst>
                    </p:cTn>
                  </p:par>
                </p:childTnLst>
              </p:cTn>
              <p:nextCondLst>
                <p:cond evt="onClick" delay="0">
                  <p:tgtEl>
                    <p:spTgt spid="26"/>
                  </p:tgtEl>
                </p:cond>
              </p:nextCondLst>
            </p:seq>
            <p:video>
              <p:cMediaNode>
                <p:cTn id="7" fill="hold" display="0">
                  <p:stCondLst>
                    <p:cond delay="indefinite"/>
                  </p:stCondLst>
                  <p:endCondLst>
                    <p:cond evt="onNext" delay="0">
                      <p:tgtEl>
                        <p:sldTgt/>
                      </p:tgtEl>
                    </p:cond>
                    <p:cond evt="onPrev" delay="0">
                      <p:tgtEl>
                        <p:sldTgt/>
                      </p:tgtEl>
                    </p:cond>
                  </p:endCondLst>
                </p:cTn>
                <p:tgtEl>
                  <p:spTgt spid="26"/>
                </p:tgtEl>
              </p:cMediaNode>
            </p:video>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txBox="1">
            <a:spLocks noChangeArrowheads="1"/>
          </p:cNvSpPr>
          <p:nvPr/>
        </p:nvSpPr>
        <p:spPr>
          <a:xfrm>
            <a:off x="611188" y="549275"/>
            <a:ext cx="4746630" cy="1165213"/>
          </a:xfrm>
          <a:prstGeom prst="rect">
            <a:avLst/>
          </a:prstGeom>
        </p:spPr>
        <p:txBody>
          <a:bodyPr/>
          <a:lstStyle/>
          <a:p>
            <a:pPr marL="176213" marR="0" lvl="0" indent="-176213" algn="l" defTabSz="914400" rtl="0" eaLnBrk="1" fontAlgn="auto" latinLnBrk="0" hangingPunct="1">
              <a:lnSpc>
                <a:spcPct val="100000"/>
              </a:lnSpc>
              <a:spcAft>
                <a:spcPts val="0"/>
              </a:spcAft>
              <a:buClrTx/>
              <a:buSzTx/>
              <a:buFont typeface="+mj-lt"/>
              <a:buAutoNum type="arabicPeriod"/>
              <a:tabLst/>
              <a:defRPr/>
            </a:pPr>
            <a:r>
              <a:rPr kumimoji="0" lang="en-US" altLang="zh-TW" sz="1400" b="1" i="0" u="none" strike="noStrike" kern="1200" cap="none" spc="0" normalizeH="0" baseline="0" noProof="0" dirty="0" smtClean="0">
                <a:ln>
                  <a:noFill/>
                </a:ln>
                <a:solidFill>
                  <a:srgbClr val="C00000"/>
                </a:solidFill>
                <a:effectLst/>
                <a:uLnTx/>
                <a:uFillTx/>
                <a:ea typeface="新細明體" pitchFamily="18" charset="-120"/>
                <a:cs typeface="+mn-cs"/>
              </a:rPr>
              <a:t>Manufacturing of the microarray</a:t>
            </a:r>
          </a:p>
          <a:p>
            <a:pPr marL="176213" marR="0" lvl="0" indent="-176213" algn="l" defTabSz="914400" rtl="0" eaLnBrk="1" fontAlgn="auto" latinLnBrk="0" hangingPunct="1">
              <a:lnSpc>
                <a:spcPct val="100000"/>
              </a:lnSpc>
              <a:spcAft>
                <a:spcPts val="0"/>
              </a:spcAft>
              <a:buClrTx/>
              <a:buSzTx/>
              <a:buFont typeface="+mj-lt"/>
              <a:buAutoNum type="arabicPeriod"/>
              <a:tabLst/>
              <a:defRPr/>
            </a:pPr>
            <a:r>
              <a:rPr kumimoji="0" lang="en-US" altLang="zh-TW" sz="1000" i="0" u="none" strike="noStrike" kern="1200" cap="none" spc="0" normalizeH="0" baseline="0" noProof="0" dirty="0" smtClean="0">
                <a:ln>
                  <a:noFill/>
                </a:ln>
                <a:solidFill>
                  <a:schemeClr val="bg2">
                    <a:lumMod val="75000"/>
                  </a:schemeClr>
                </a:solidFill>
                <a:effectLst/>
                <a:uLnTx/>
                <a:uFillTx/>
                <a:ea typeface="新細明體" pitchFamily="18" charset="-120"/>
                <a:cs typeface="+mn-cs"/>
              </a:rPr>
              <a:t>Experimental design and choice of reference: what to compare to what?</a:t>
            </a:r>
          </a:p>
          <a:p>
            <a:pPr marL="176213" marR="0" lvl="0" indent="-176213" algn="l" defTabSz="914400" rtl="0" eaLnBrk="1" fontAlgn="auto" latinLnBrk="0" hangingPunct="1">
              <a:lnSpc>
                <a:spcPct val="100000"/>
              </a:lnSpc>
              <a:spcAft>
                <a:spcPts val="0"/>
              </a:spcAft>
              <a:buClrTx/>
              <a:buSzTx/>
              <a:buFont typeface="+mj-lt"/>
              <a:buAutoNum type="arabicPeriod"/>
              <a:tabLst/>
              <a:defRPr/>
            </a:pPr>
            <a:r>
              <a:rPr kumimoji="0" lang="en-US" altLang="zh-TW" sz="1000" i="0" u="none" strike="noStrike" kern="1200" cap="none" spc="0" normalizeH="0" baseline="0" noProof="0" dirty="0" smtClean="0">
                <a:ln>
                  <a:noFill/>
                </a:ln>
                <a:solidFill>
                  <a:schemeClr val="bg2">
                    <a:lumMod val="75000"/>
                  </a:schemeClr>
                </a:solidFill>
                <a:effectLst/>
                <a:uLnTx/>
                <a:uFillTx/>
                <a:ea typeface="新細明體" pitchFamily="18" charset="-120"/>
                <a:cs typeface="+mn-cs"/>
              </a:rPr>
              <a:t>Target preparation (labeling) and hybridization</a:t>
            </a:r>
          </a:p>
          <a:p>
            <a:pPr marL="176213" marR="0" lvl="0" indent="-176213" algn="l" defTabSz="914400" rtl="0" eaLnBrk="1" fontAlgn="auto" latinLnBrk="0" hangingPunct="1">
              <a:lnSpc>
                <a:spcPct val="100000"/>
              </a:lnSpc>
              <a:spcAft>
                <a:spcPts val="0"/>
              </a:spcAft>
              <a:buClrTx/>
              <a:buSzTx/>
              <a:buFont typeface="+mj-lt"/>
              <a:buAutoNum type="arabicPeriod"/>
              <a:tabLst/>
              <a:defRPr/>
            </a:pPr>
            <a:r>
              <a:rPr lang="en-US" altLang="zh-TW" sz="1000" kern="0" dirty="0" smtClean="0">
                <a:solidFill>
                  <a:schemeClr val="bg2">
                    <a:lumMod val="75000"/>
                  </a:schemeClr>
                </a:solidFill>
                <a:ea typeface="新細明體" pitchFamily="18" charset="-120"/>
              </a:rPr>
              <a:t>Image acquisition (scanning) and quantification (signal intensity to numbers)</a:t>
            </a:r>
          </a:p>
          <a:p>
            <a:pPr marL="176213" marR="0" lvl="0" indent="-176213" algn="l" defTabSz="914400" rtl="0" eaLnBrk="1" fontAlgn="auto" latinLnBrk="0" hangingPunct="1">
              <a:lnSpc>
                <a:spcPct val="100000"/>
              </a:lnSpc>
              <a:spcAft>
                <a:spcPts val="0"/>
              </a:spcAft>
              <a:buClrTx/>
              <a:buSzTx/>
              <a:buFont typeface="+mj-lt"/>
              <a:buAutoNum type="arabicPeriod"/>
              <a:tabLst/>
              <a:defRPr/>
            </a:pPr>
            <a:r>
              <a:rPr lang="en-US" altLang="zh-TW" sz="1000" kern="0" dirty="0" smtClean="0">
                <a:solidFill>
                  <a:schemeClr val="bg2">
                    <a:lumMod val="75000"/>
                  </a:schemeClr>
                </a:solidFill>
                <a:ea typeface="新細明體" pitchFamily="18" charset="-120"/>
              </a:rPr>
              <a:t>Database building, filtering and normalization</a:t>
            </a:r>
          </a:p>
          <a:p>
            <a:pPr marL="176213" marR="0" lvl="0" indent="-176213" algn="l" defTabSz="914400" rtl="0" eaLnBrk="1" fontAlgn="auto" latinLnBrk="0" hangingPunct="1">
              <a:lnSpc>
                <a:spcPct val="100000"/>
              </a:lnSpc>
              <a:spcAft>
                <a:spcPts val="0"/>
              </a:spcAft>
              <a:buClrTx/>
              <a:buSzTx/>
              <a:buFont typeface="+mj-lt"/>
              <a:buAutoNum type="arabicPeriod"/>
              <a:tabLst/>
              <a:defRPr/>
            </a:pPr>
            <a:r>
              <a:rPr lang="en-US" altLang="zh-TW" sz="1000" kern="0" dirty="0" smtClean="0">
                <a:solidFill>
                  <a:schemeClr val="bg2">
                    <a:lumMod val="75000"/>
                  </a:schemeClr>
                </a:solidFill>
                <a:ea typeface="新細明體" pitchFamily="18" charset="-120"/>
              </a:rPr>
              <a:t>Statistical analysis and data mining</a:t>
            </a:r>
            <a:endParaRPr kumimoji="0" lang="en-US" altLang="zh-TW" sz="1000" i="0" u="none" strike="noStrike" kern="1200" cap="none" spc="0" normalizeH="0" baseline="0" noProof="0" dirty="0" smtClean="0">
              <a:ln>
                <a:noFill/>
              </a:ln>
              <a:solidFill>
                <a:schemeClr val="bg2">
                  <a:lumMod val="75000"/>
                </a:schemeClr>
              </a:solidFill>
              <a:effectLst/>
              <a:uLnTx/>
              <a:uFillTx/>
              <a:ea typeface="新細明體" pitchFamily="18" charset="-120"/>
              <a:cs typeface="+mn-cs"/>
            </a:endParaRPr>
          </a:p>
        </p:txBody>
      </p:sp>
      <p:pic>
        <p:nvPicPr>
          <p:cNvPr id="3" name="Picture 2"/>
          <p:cNvPicPr>
            <a:picLocks noChangeAspect="1" noChangeArrowheads="1"/>
          </p:cNvPicPr>
          <p:nvPr/>
        </p:nvPicPr>
        <p:blipFill>
          <a:blip r:embed="rId3" cstate="print"/>
          <a:srcRect/>
          <a:stretch>
            <a:fillRect/>
          </a:stretch>
        </p:blipFill>
        <p:spPr bwMode="auto">
          <a:xfrm>
            <a:off x="1484711" y="2143116"/>
            <a:ext cx="6174578" cy="4184243"/>
          </a:xfrm>
          <a:prstGeom prst="rect">
            <a:avLst/>
          </a:prstGeom>
          <a:noFill/>
          <a:ln w="9525">
            <a:noFill/>
            <a:miter lim="800000"/>
            <a:headEnd/>
            <a:tailEnd/>
          </a:ln>
          <a:effectLst/>
        </p:spPr>
      </p:pic>
      <p:sp>
        <p:nvSpPr>
          <p:cNvPr id="4" name="文字方塊 3"/>
          <p:cNvSpPr txBox="1"/>
          <p:nvPr/>
        </p:nvSpPr>
        <p:spPr>
          <a:xfrm>
            <a:off x="611188" y="1785926"/>
            <a:ext cx="2587760" cy="369332"/>
          </a:xfrm>
          <a:prstGeom prst="rect">
            <a:avLst/>
          </a:prstGeom>
          <a:noFill/>
        </p:spPr>
        <p:txBody>
          <a:bodyPr wrap="none" rtlCol="0">
            <a:spAutoFit/>
          </a:bodyPr>
          <a:lstStyle/>
          <a:p>
            <a:r>
              <a:rPr lang="en-US" altLang="zh-TW" b="1" dirty="0" smtClean="0">
                <a:solidFill>
                  <a:srgbClr val="0070C0"/>
                </a:solidFill>
              </a:rPr>
              <a:t>The history of microarray</a:t>
            </a:r>
            <a:endParaRPr lang="zh-TW" altLang="en-US" b="1" dirty="0">
              <a:solidFill>
                <a:srgbClr val="0070C0"/>
              </a:solidFill>
            </a:endParaRPr>
          </a:p>
        </p:txBody>
      </p:sp>
      <p:pic>
        <p:nvPicPr>
          <p:cNvPr id="23556" name="Picture 4" descr="http://lh4.ggpht.com/_0yuXVRYkzbc/Rs53K3ruPpI/AAAAAAAAADY/FakJdh-OFkU/s640/011.jpg"/>
          <p:cNvPicPr>
            <a:picLocks noChangeAspect="1" noChangeArrowheads="1"/>
          </p:cNvPicPr>
          <p:nvPr/>
        </p:nvPicPr>
        <p:blipFill>
          <a:blip r:embed="rId4" cstate="print"/>
          <a:srcRect r="8767"/>
          <a:stretch>
            <a:fillRect/>
          </a:stretch>
        </p:blipFill>
        <p:spPr bwMode="auto">
          <a:xfrm>
            <a:off x="4429125" y="2214554"/>
            <a:ext cx="689736" cy="952465"/>
          </a:xfrm>
          <a:prstGeom prst="rect">
            <a:avLst/>
          </a:prstGeom>
          <a:noFill/>
        </p:spPr>
      </p:pic>
      <p:pic>
        <p:nvPicPr>
          <p:cNvPr id="23564" name="Picture 12" descr="Roche Nimblegen HD2 Microarray"/>
          <p:cNvPicPr>
            <a:picLocks noChangeAspect="1" noChangeArrowheads="1"/>
          </p:cNvPicPr>
          <p:nvPr/>
        </p:nvPicPr>
        <p:blipFill>
          <a:blip r:embed="rId5" cstate="print"/>
          <a:srcRect/>
          <a:stretch>
            <a:fillRect/>
          </a:stretch>
        </p:blipFill>
        <p:spPr bwMode="auto">
          <a:xfrm>
            <a:off x="2928926" y="5214950"/>
            <a:ext cx="542039" cy="928694"/>
          </a:xfrm>
          <a:prstGeom prst="rect">
            <a:avLst/>
          </a:prstGeom>
          <a:noFill/>
        </p:spPr>
      </p:pic>
      <p:pic>
        <p:nvPicPr>
          <p:cNvPr id="23566" name="Picture 14" descr="http://www.nature.com/nmeth/journal/v1/n3/images/nmeth1204-263-I2.gif"/>
          <p:cNvPicPr>
            <a:picLocks noChangeAspect="1" noChangeArrowheads="1"/>
          </p:cNvPicPr>
          <p:nvPr/>
        </p:nvPicPr>
        <p:blipFill>
          <a:blip r:embed="rId6"/>
          <a:srcRect/>
          <a:stretch>
            <a:fillRect/>
          </a:stretch>
        </p:blipFill>
        <p:spPr bwMode="auto">
          <a:xfrm rot="5400000">
            <a:off x="2157217" y="5486593"/>
            <a:ext cx="928694" cy="385408"/>
          </a:xfrm>
          <a:prstGeom prst="rect">
            <a:avLst/>
          </a:prstGeom>
          <a:noFill/>
        </p:spPr>
      </p:pic>
      <p:pic>
        <p:nvPicPr>
          <p:cNvPr id="23568" name="Picture 16" descr="http://www.chem.agilent.com/SiteCollectionImages/SurePrint_ABCD.jpg"/>
          <p:cNvPicPr>
            <a:picLocks noChangeArrowheads="1"/>
          </p:cNvPicPr>
          <p:nvPr/>
        </p:nvPicPr>
        <p:blipFill>
          <a:blip r:embed="rId7"/>
          <a:srcRect l="63615" t="5468" r="2470" b="52569"/>
          <a:stretch>
            <a:fillRect/>
          </a:stretch>
        </p:blipFill>
        <p:spPr bwMode="auto">
          <a:xfrm>
            <a:off x="7355460" y="3697334"/>
            <a:ext cx="1326494" cy="1080000"/>
          </a:xfrm>
          <a:prstGeom prst="rect">
            <a:avLst/>
          </a:prstGeom>
          <a:noFill/>
        </p:spPr>
      </p:pic>
      <p:pic>
        <p:nvPicPr>
          <p:cNvPr id="23570" name="Picture 18" descr="http://www.digitalapoptosis.com/archives/science/Microarray_Printer.jpg"/>
          <p:cNvPicPr>
            <a:picLocks noChangeAspect="1" noChangeArrowheads="1"/>
          </p:cNvPicPr>
          <p:nvPr/>
        </p:nvPicPr>
        <p:blipFill>
          <a:blip r:embed="rId8" cstate="print"/>
          <a:srcRect l="15517" t="8859" r="18966" b="11026"/>
          <a:stretch>
            <a:fillRect/>
          </a:stretch>
        </p:blipFill>
        <p:spPr bwMode="auto">
          <a:xfrm>
            <a:off x="7358082" y="5143512"/>
            <a:ext cx="1323872" cy="1080000"/>
          </a:xfrm>
          <a:prstGeom prst="rect">
            <a:avLst/>
          </a:prstGeom>
          <a:noFill/>
        </p:spPr>
      </p:pic>
      <p:pic>
        <p:nvPicPr>
          <p:cNvPr id="23572" name="Picture 20" descr="http://keck.med.yale.edu/microarrays/illumina/images/rtColumnAboutBeadArray_000.gif"/>
          <p:cNvPicPr>
            <a:picLocks noChangeAspect="1" noChangeArrowheads="1"/>
          </p:cNvPicPr>
          <p:nvPr/>
        </p:nvPicPr>
        <p:blipFill>
          <a:blip r:embed="rId9"/>
          <a:srcRect/>
          <a:stretch>
            <a:fillRect/>
          </a:stretch>
        </p:blipFill>
        <p:spPr bwMode="auto">
          <a:xfrm>
            <a:off x="7643834" y="2143116"/>
            <a:ext cx="1296587" cy="1100134"/>
          </a:xfrm>
          <a:prstGeom prst="rect">
            <a:avLst/>
          </a:prstGeom>
          <a:noFill/>
        </p:spPr>
      </p:pic>
      <p:pic>
        <p:nvPicPr>
          <p:cNvPr id="23582" name="Picture 30" descr="http://img1.jiansuo.net/trademd/upload/pic/2008/04/14/1208215389.jpg"/>
          <p:cNvPicPr>
            <a:picLocks noChangeAspect="1" noChangeArrowheads="1"/>
          </p:cNvPicPr>
          <p:nvPr/>
        </p:nvPicPr>
        <p:blipFill>
          <a:blip r:embed="rId10"/>
          <a:srcRect l="23754" t="8003" r="23912" b="25165"/>
          <a:stretch>
            <a:fillRect/>
          </a:stretch>
        </p:blipFill>
        <p:spPr bwMode="auto">
          <a:xfrm>
            <a:off x="6858016" y="2214554"/>
            <a:ext cx="388912" cy="969315"/>
          </a:xfrm>
          <a:prstGeom prst="rect">
            <a:avLst/>
          </a:prstGeom>
          <a:noFill/>
        </p:spPr>
      </p:pic>
      <p:pic>
        <p:nvPicPr>
          <p:cNvPr id="23586" name="Picture 34" descr="http://www.fgcz.ethz.ch/applications/microarraying/insitu/in-situ-synthesis-1.jpg"/>
          <p:cNvPicPr>
            <a:picLocks noChangeAspect="1" noChangeArrowheads="1"/>
          </p:cNvPicPr>
          <p:nvPr/>
        </p:nvPicPr>
        <p:blipFill>
          <a:blip r:embed="rId11"/>
          <a:srcRect/>
          <a:stretch>
            <a:fillRect/>
          </a:stretch>
        </p:blipFill>
        <p:spPr bwMode="auto">
          <a:xfrm>
            <a:off x="1151380" y="2428868"/>
            <a:ext cx="1294289" cy="1000132"/>
          </a:xfrm>
          <a:prstGeom prst="rect">
            <a:avLst/>
          </a:prstGeom>
          <a:noFill/>
        </p:spPr>
      </p:pic>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群組 273"/>
          <p:cNvGrpSpPr/>
          <p:nvPr/>
        </p:nvGrpSpPr>
        <p:grpSpPr>
          <a:xfrm>
            <a:off x="451135" y="549275"/>
            <a:ext cx="8249013" cy="5729621"/>
            <a:chOff x="451135" y="549275"/>
            <a:chExt cx="8249013" cy="5729621"/>
          </a:xfrm>
        </p:grpSpPr>
        <p:grpSp>
          <p:nvGrpSpPr>
            <p:cNvPr id="3" name="群組 271"/>
            <p:cNvGrpSpPr/>
            <p:nvPr/>
          </p:nvGrpSpPr>
          <p:grpSpPr>
            <a:xfrm>
              <a:off x="451135" y="571480"/>
              <a:ext cx="8249013" cy="5707416"/>
              <a:chOff x="451135" y="575292"/>
              <a:chExt cx="8249013" cy="5707416"/>
            </a:xfrm>
          </p:grpSpPr>
          <p:grpSp>
            <p:nvGrpSpPr>
              <p:cNvPr id="4" name="群組 270"/>
              <p:cNvGrpSpPr/>
              <p:nvPr/>
            </p:nvGrpSpPr>
            <p:grpSpPr>
              <a:xfrm>
                <a:off x="451135" y="4362888"/>
                <a:ext cx="8249013" cy="191155"/>
                <a:chOff x="451135" y="4362888"/>
                <a:chExt cx="8249013" cy="191155"/>
              </a:xfrm>
            </p:grpSpPr>
            <p:sp>
              <p:nvSpPr>
                <p:cNvPr id="1383" name="Freeform 359"/>
                <p:cNvSpPr>
                  <a:spLocks/>
                </p:cNvSpPr>
                <p:nvPr/>
              </p:nvSpPr>
              <p:spPr bwMode="auto">
                <a:xfrm>
                  <a:off x="451135" y="4362888"/>
                  <a:ext cx="317494" cy="191155"/>
                </a:xfrm>
                <a:custGeom>
                  <a:avLst/>
                  <a:gdLst/>
                  <a:ahLst/>
                  <a:cxnLst>
                    <a:cxn ang="0">
                      <a:pos x="0" y="240"/>
                    </a:cxn>
                    <a:cxn ang="0">
                      <a:pos x="11" y="239"/>
                    </a:cxn>
                    <a:cxn ang="0">
                      <a:pos x="21" y="234"/>
                    </a:cxn>
                    <a:cxn ang="0">
                      <a:pos x="30" y="227"/>
                    </a:cxn>
                    <a:cxn ang="0">
                      <a:pos x="38" y="217"/>
                    </a:cxn>
                    <a:cxn ang="0">
                      <a:pos x="45" y="205"/>
                    </a:cxn>
                    <a:cxn ang="0">
                      <a:pos x="52" y="192"/>
                    </a:cxn>
                    <a:cxn ang="0">
                      <a:pos x="59" y="177"/>
                    </a:cxn>
                    <a:cxn ang="0">
                      <a:pos x="71" y="144"/>
                    </a:cxn>
                    <a:cxn ang="0">
                      <a:pos x="83" y="109"/>
                    </a:cxn>
                    <a:cxn ang="0">
                      <a:pos x="88" y="92"/>
                    </a:cxn>
                    <a:cxn ang="0">
                      <a:pos x="94" y="76"/>
                    </a:cxn>
                    <a:cxn ang="0">
                      <a:pos x="101" y="60"/>
                    </a:cxn>
                    <a:cxn ang="0">
                      <a:pos x="107" y="45"/>
                    </a:cxn>
                    <a:cxn ang="0">
                      <a:pos x="114" y="32"/>
                    </a:cxn>
                    <a:cxn ang="0">
                      <a:pos x="122" y="21"/>
                    </a:cxn>
                    <a:cxn ang="0">
                      <a:pos x="130" y="12"/>
                    </a:cxn>
                    <a:cxn ang="0">
                      <a:pos x="140" y="5"/>
                    </a:cxn>
                    <a:cxn ang="0">
                      <a:pos x="150" y="1"/>
                    </a:cxn>
                    <a:cxn ang="0">
                      <a:pos x="158" y="0"/>
                    </a:cxn>
                    <a:cxn ang="0">
                      <a:pos x="218" y="0"/>
                    </a:cxn>
                    <a:cxn ang="0">
                      <a:pos x="207" y="2"/>
                    </a:cxn>
                    <a:cxn ang="0">
                      <a:pos x="197" y="6"/>
                    </a:cxn>
                    <a:cxn ang="0">
                      <a:pos x="188" y="14"/>
                    </a:cxn>
                    <a:cxn ang="0">
                      <a:pos x="180" y="23"/>
                    </a:cxn>
                    <a:cxn ang="0">
                      <a:pos x="172" y="35"/>
                    </a:cxn>
                    <a:cxn ang="0">
                      <a:pos x="165" y="49"/>
                    </a:cxn>
                    <a:cxn ang="0">
                      <a:pos x="159" y="64"/>
                    </a:cxn>
                    <a:cxn ang="0">
                      <a:pos x="153" y="80"/>
                    </a:cxn>
                    <a:cxn ang="0">
                      <a:pos x="147" y="96"/>
                    </a:cxn>
                    <a:cxn ang="0">
                      <a:pos x="135" y="131"/>
                    </a:cxn>
                    <a:cxn ang="0">
                      <a:pos x="124" y="165"/>
                    </a:cxn>
                    <a:cxn ang="0">
                      <a:pos x="117" y="180"/>
                    </a:cxn>
                    <a:cxn ang="0">
                      <a:pos x="111" y="195"/>
                    </a:cxn>
                    <a:cxn ang="0">
                      <a:pos x="104" y="208"/>
                    </a:cxn>
                    <a:cxn ang="0">
                      <a:pos x="96" y="219"/>
                    </a:cxn>
                    <a:cxn ang="0">
                      <a:pos x="87" y="229"/>
                    </a:cxn>
                    <a:cxn ang="0">
                      <a:pos x="78" y="235"/>
                    </a:cxn>
                    <a:cxn ang="0">
                      <a:pos x="68" y="239"/>
                    </a:cxn>
                    <a:cxn ang="0">
                      <a:pos x="60" y="240"/>
                    </a:cxn>
                    <a:cxn ang="0">
                      <a:pos x="0" y="240"/>
                    </a:cxn>
                  </a:cxnLst>
                  <a:rect l="0" t="0" r="r" b="b"/>
                  <a:pathLst>
                    <a:path w="218" h="240">
                      <a:moveTo>
                        <a:pt x="0" y="240"/>
                      </a:moveTo>
                      <a:lnTo>
                        <a:pt x="11" y="239"/>
                      </a:lnTo>
                      <a:lnTo>
                        <a:pt x="21" y="234"/>
                      </a:lnTo>
                      <a:lnTo>
                        <a:pt x="30" y="227"/>
                      </a:lnTo>
                      <a:lnTo>
                        <a:pt x="38" y="217"/>
                      </a:lnTo>
                      <a:lnTo>
                        <a:pt x="45" y="205"/>
                      </a:lnTo>
                      <a:lnTo>
                        <a:pt x="52" y="192"/>
                      </a:lnTo>
                      <a:lnTo>
                        <a:pt x="59" y="177"/>
                      </a:lnTo>
                      <a:lnTo>
                        <a:pt x="71" y="144"/>
                      </a:lnTo>
                      <a:lnTo>
                        <a:pt x="83" y="109"/>
                      </a:lnTo>
                      <a:lnTo>
                        <a:pt x="88" y="92"/>
                      </a:lnTo>
                      <a:lnTo>
                        <a:pt x="94" y="76"/>
                      </a:lnTo>
                      <a:lnTo>
                        <a:pt x="101" y="60"/>
                      </a:lnTo>
                      <a:lnTo>
                        <a:pt x="107" y="45"/>
                      </a:lnTo>
                      <a:lnTo>
                        <a:pt x="114" y="32"/>
                      </a:lnTo>
                      <a:lnTo>
                        <a:pt x="122" y="21"/>
                      </a:lnTo>
                      <a:lnTo>
                        <a:pt x="130" y="12"/>
                      </a:lnTo>
                      <a:lnTo>
                        <a:pt x="140" y="5"/>
                      </a:lnTo>
                      <a:lnTo>
                        <a:pt x="150" y="1"/>
                      </a:lnTo>
                      <a:lnTo>
                        <a:pt x="158" y="0"/>
                      </a:lnTo>
                      <a:lnTo>
                        <a:pt x="218" y="0"/>
                      </a:lnTo>
                      <a:lnTo>
                        <a:pt x="207" y="2"/>
                      </a:lnTo>
                      <a:lnTo>
                        <a:pt x="197" y="6"/>
                      </a:lnTo>
                      <a:lnTo>
                        <a:pt x="188" y="14"/>
                      </a:lnTo>
                      <a:lnTo>
                        <a:pt x="180" y="23"/>
                      </a:lnTo>
                      <a:lnTo>
                        <a:pt x="172" y="35"/>
                      </a:lnTo>
                      <a:lnTo>
                        <a:pt x="165" y="49"/>
                      </a:lnTo>
                      <a:lnTo>
                        <a:pt x="159" y="64"/>
                      </a:lnTo>
                      <a:lnTo>
                        <a:pt x="153" y="80"/>
                      </a:lnTo>
                      <a:lnTo>
                        <a:pt x="147" y="96"/>
                      </a:lnTo>
                      <a:lnTo>
                        <a:pt x="135" y="131"/>
                      </a:lnTo>
                      <a:lnTo>
                        <a:pt x="124" y="165"/>
                      </a:lnTo>
                      <a:lnTo>
                        <a:pt x="117" y="180"/>
                      </a:lnTo>
                      <a:lnTo>
                        <a:pt x="111" y="195"/>
                      </a:lnTo>
                      <a:lnTo>
                        <a:pt x="104" y="208"/>
                      </a:lnTo>
                      <a:lnTo>
                        <a:pt x="96" y="219"/>
                      </a:lnTo>
                      <a:lnTo>
                        <a:pt x="87" y="229"/>
                      </a:lnTo>
                      <a:lnTo>
                        <a:pt x="78" y="235"/>
                      </a:lnTo>
                      <a:lnTo>
                        <a:pt x="68" y="239"/>
                      </a:lnTo>
                      <a:lnTo>
                        <a:pt x="60" y="240"/>
                      </a:lnTo>
                      <a:lnTo>
                        <a:pt x="0" y="240"/>
                      </a:lnTo>
                      <a:close/>
                    </a:path>
                  </a:pathLst>
                </a:custGeom>
                <a:solidFill>
                  <a:srgbClr val="B3B3B3"/>
                </a:solidFill>
                <a:ln w="9525">
                  <a:solidFill>
                    <a:srgbClr val="0070C0"/>
                  </a:solidFill>
                  <a:round/>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384" name="Freeform 360"/>
                <p:cNvSpPr>
                  <a:spLocks/>
                </p:cNvSpPr>
                <p:nvPr/>
              </p:nvSpPr>
              <p:spPr bwMode="auto">
                <a:xfrm>
                  <a:off x="451135" y="4362888"/>
                  <a:ext cx="317494" cy="191155"/>
                </a:xfrm>
                <a:custGeom>
                  <a:avLst/>
                  <a:gdLst/>
                  <a:ahLst/>
                  <a:cxnLst>
                    <a:cxn ang="0">
                      <a:pos x="0" y="240"/>
                    </a:cxn>
                    <a:cxn ang="0">
                      <a:pos x="158" y="0"/>
                    </a:cxn>
                    <a:cxn ang="0">
                      <a:pos x="218" y="0"/>
                    </a:cxn>
                    <a:cxn ang="0">
                      <a:pos x="60" y="240"/>
                    </a:cxn>
                    <a:cxn ang="0">
                      <a:pos x="0" y="240"/>
                    </a:cxn>
                    <a:cxn ang="0">
                      <a:pos x="0" y="240"/>
                    </a:cxn>
                    <a:cxn ang="0">
                      <a:pos x="158" y="0"/>
                    </a:cxn>
                  </a:cxnLst>
                  <a:rect l="0" t="0" r="r" b="b"/>
                  <a:pathLst>
                    <a:path w="218" h="240">
                      <a:moveTo>
                        <a:pt x="0" y="240"/>
                      </a:moveTo>
                      <a:cubicBezTo>
                        <a:pt x="79" y="240"/>
                        <a:pt x="79" y="0"/>
                        <a:pt x="158" y="0"/>
                      </a:cubicBezTo>
                      <a:cubicBezTo>
                        <a:pt x="158" y="0"/>
                        <a:pt x="218" y="0"/>
                        <a:pt x="218" y="0"/>
                      </a:cubicBezTo>
                      <a:cubicBezTo>
                        <a:pt x="139" y="0"/>
                        <a:pt x="139" y="240"/>
                        <a:pt x="60" y="240"/>
                      </a:cubicBezTo>
                      <a:cubicBezTo>
                        <a:pt x="60" y="240"/>
                        <a:pt x="0" y="240"/>
                        <a:pt x="0" y="240"/>
                      </a:cubicBezTo>
                      <a:cubicBezTo>
                        <a:pt x="0" y="240"/>
                        <a:pt x="0" y="240"/>
                        <a:pt x="0" y="240"/>
                      </a:cubicBezTo>
                      <a:cubicBezTo>
                        <a:pt x="79" y="240"/>
                        <a:pt x="79" y="0"/>
                        <a:pt x="158" y="0"/>
                      </a:cubicBezTo>
                    </a:path>
                  </a:pathLst>
                </a:custGeom>
                <a:solidFill>
                  <a:srgbClr val="00B0F0"/>
                </a:solidFill>
                <a:ln w="11113"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385" name="Freeform 361"/>
                <p:cNvSpPr>
                  <a:spLocks/>
                </p:cNvSpPr>
                <p:nvPr/>
              </p:nvSpPr>
              <p:spPr bwMode="auto">
                <a:xfrm>
                  <a:off x="768629" y="4362888"/>
                  <a:ext cx="318950" cy="191155"/>
                </a:xfrm>
                <a:custGeom>
                  <a:avLst/>
                  <a:gdLst/>
                  <a:ahLst/>
                  <a:cxnLst>
                    <a:cxn ang="0">
                      <a:pos x="0" y="240"/>
                    </a:cxn>
                    <a:cxn ang="0">
                      <a:pos x="11" y="239"/>
                    </a:cxn>
                    <a:cxn ang="0">
                      <a:pos x="21" y="234"/>
                    </a:cxn>
                    <a:cxn ang="0">
                      <a:pos x="30" y="227"/>
                    </a:cxn>
                    <a:cxn ang="0">
                      <a:pos x="38" y="217"/>
                    </a:cxn>
                    <a:cxn ang="0">
                      <a:pos x="46" y="205"/>
                    </a:cxn>
                    <a:cxn ang="0">
                      <a:pos x="53" y="192"/>
                    </a:cxn>
                    <a:cxn ang="0">
                      <a:pos x="59" y="177"/>
                    </a:cxn>
                    <a:cxn ang="0">
                      <a:pos x="66" y="161"/>
                    </a:cxn>
                    <a:cxn ang="0">
                      <a:pos x="71" y="144"/>
                    </a:cxn>
                    <a:cxn ang="0">
                      <a:pos x="83" y="109"/>
                    </a:cxn>
                    <a:cxn ang="0">
                      <a:pos x="89" y="92"/>
                    </a:cxn>
                    <a:cxn ang="0">
                      <a:pos x="101" y="60"/>
                    </a:cxn>
                    <a:cxn ang="0">
                      <a:pos x="108" y="45"/>
                    </a:cxn>
                    <a:cxn ang="0">
                      <a:pos x="115" y="32"/>
                    </a:cxn>
                    <a:cxn ang="0">
                      <a:pos x="122" y="21"/>
                    </a:cxn>
                    <a:cxn ang="0">
                      <a:pos x="131" y="12"/>
                    </a:cxn>
                    <a:cxn ang="0">
                      <a:pos x="140" y="5"/>
                    </a:cxn>
                    <a:cxn ang="0">
                      <a:pos x="150" y="1"/>
                    </a:cxn>
                    <a:cxn ang="0">
                      <a:pos x="159" y="0"/>
                    </a:cxn>
                    <a:cxn ang="0">
                      <a:pos x="219" y="0"/>
                    </a:cxn>
                    <a:cxn ang="0">
                      <a:pos x="208" y="2"/>
                    </a:cxn>
                    <a:cxn ang="0">
                      <a:pos x="198" y="6"/>
                    </a:cxn>
                    <a:cxn ang="0">
                      <a:pos x="189" y="14"/>
                    </a:cxn>
                    <a:cxn ang="0">
                      <a:pos x="181" y="23"/>
                    </a:cxn>
                    <a:cxn ang="0">
                      <a:pos x="173" y="35"/>
                    </a:cxn>
                    <a:cxn ang="0">
                      <a:pos x="166" y="49"/>
                    </a:cxn>
                    <a:cxn ang="0">
                      <a:pos x="159" y="64"/>
                    </a:cxn>
                    <a:cxn ang="0">
                      <a:pos x="147" y="96"/>
                    </a:cxn>
                    <a:cxn ang="0">
                      <a:pos x="136" y="131"/>
                    </a:cxn>
                    <a:cxn ang="0">
                      <a:pos x="130" y="148"/>
                    </a:cxn>
                    <a:cxn ang="0">
                      <a:pos x="124" y="165"/>
                    </a:cxn>
                    <a:cxn ang="0">
                      <a:pos x="118" y="180"/>
                    </a:cxn>
                    <a:cxn ang="0">
                      <a:pos x="111" y="195"/>
                    </a:cxn>
                    <a:cxn ang="0">
                      <a:pos x="104" y="208"/>
                    </a:cxn>
                    <a:cxn ang="0">
                      <a:pos x="96" y="219"/>
                    </a:cxn>
                    <a:cxn ang="0">
                      <a:pos x="88" y="229"/>
                    </a:cxn>
                    <a:cxn ang="0">
                      <a:pos x="79" y="235"/>
                    </a:cxn>
                    <a:cxn ang="0">
                      <a:pos x="68" y="239"/>
                    </a:cxn>
                    <a:cxn ang="0">
                      <a:pos x="60" y="240"/>
                    </a:cxn>
                    <a:cxn ang="0">
                      <a:pos x="0" y="240"/>
                    </a:cxn>
                  </a:cxnLst>
                  <a:rect l="0" t="0" r="r" b="b"/>
                  <a:pathLst>
                    <a:path w="219" h="240">
                      <a:moveTo>
                        <a:pt x="0" y="240"/>
                      </a:moveTo>
                      <a:lnTo>
                        <a:pt x="11" y="239"/>
                      </a:lnTo>
                      <a:lnTo>
                        <a:pt x="21" y="234"/>
                      </a:lnTo>
                      <a:lnTo>
                        <a:pt x="30" y="227"/>
                      </a:lnTo>
                      <a:lnTo>
                        <a:pt x="38" y="217"/>
                      </a:lnTo>
                      <a:lnTo>
                        <a:pt x="46" y="205"/>
                      </a:lnTo>
                      <a:lnTo>
                        <a:pt x="53" y="192"/>
                      </a:lnTo>
                      <a:lnTo>
                        <a:pt x="59" y="177"/>
                      </a:lnTo>
                      <a:lnTo>
                        <a:pt x="66" y="161"/>
                      </a:lnTo>
                      <a:lnTo>
                        <a:pt x="71" y="144"/>
                      </a:lnTo>
                      <a:lnTo>
                        <a:pt x="83" y="109"/>
                      </a:lnTo>
                      <a:lnTo>
                        <a:pt x="89" y="92"/>
                      </a:lnTo>
                      <a:lnTo>
                        <a:pt x="101" y="60"/>
                      </a:lnTo>
                      <a:lnTo>
                        <a:pt x="108" y="45"/>
                      </a:lnTo>
                      <a:lnTo>
                        <a:pt x="115" y="32"/>
                      </a:lnTo>
                      <a:lnTo>
                        <a:pt x="122" y="21"/>
                      </a:lnTo>
                      <a:lnTo>
                        <a:pt x="131" y="12"/>
                      </a:lnTo>
                      <a:lnTo>
                        <a:pt x="140" y="5"/>
                      </a:lnTo>
                      <a:lnTo>
                        <a:pt x="150" y="1"/>
                      </a:lnTo>
                      <a:lnTo>
                        <a:pt x="159" y="0"/>
                      </a:lnTo>
                      <a:lnTo>
                        <a:pt x="219" y="0"/>
                      </a:lnTo>
                      <a:lnTo>
                        <a:pt x="208" y="2"/>
                      </a:lnTo>
                      <a:lnTo>
                        <a:pt x="198" y="6"/>
                      </a:lnTo>
                      <a:lnTo>
                        <a:pt x="189" y="14"/>
                      </a:lnTo>
                      <a:lnTo>
                        <a:pt x="181" y="23"/>
                      </a:lnTo>
                      <a:lnTo>
                        <a:pt x="173" y="35"/>
                      </a:lnTo>
                      <a:lnTo>
                        <a:pt x="166" y="49"/>
                      </a:lnTo>
                      <a:lnTo>
                        <a:pt x="159" y="64"/>
                      </a:lnTo>
                      <a:lnTo>
                        <a:pt x="147" y="96"/>
                      </a:lnTo>
                      <a:lnTo>
                        <a:pt x="136" y="131"/>
                      </a:lnTo>
                      <a:lnTo>
                        <a:pt x="130" y="148"/>
                      </a:lnTo>
                      <a:lnTo>
                        <a:pt x="124" y="165"/>
                      </a:lnTo>
                      <a:lnTo>
                        <a:pt x="118" y="180"/>
                      </a:lnTo>
                      <a:lnTo>
                        <a:pt x="111" y="195"/>
                      </a:lnTo>
                      <a:lnTo>
                        <a:pt x="104" y="208"/>
                      </a:lnTo>
                      <a:lnTo>
                        <a:pt x="96" y="219"/>
                      </a:lnTo>
                      <a:lnTo>
                        <a:pt x="88" y="229"/>
                      </a:lnTo>
                      <a:lnTo>
                        <a:pt x="79" y="235"/>
                      </a:lnTo>
                      <a:lnTo>
                        <a:pt x="68" y="239"/>
                      </a:lnTo>
                      <a:lnTo>
                        <a:pt x="60" y="240"/>
                      </a:lnTo>
                      <a:lnTo>
                        <a:pt x="0" y="240"/>
                      </a:lnTo>
                      <a:close/>
                    </a:path>
                  </a:pathLst>
                </a:custGeom>
                <a:solidFill>
                  <a:srgbClr val="00B0F0"/>
                </a:solidFill>
                <a:ln w="9525">
                  <a:solidFill>
                    <a:srgbClr val="0070C0"/>
                  </a:solidFill>
                  <a:round/>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386" name="Freeform 362"/>
                <p:cNvSpPr>
                  <a:spLocks/>
                </p:cNvSpPr>
                <p:nvPr/>
              </p:nvSpPr>
              <p:spPr bwMode="auto">
                <a:xfrm>
                  <a:off x="768629" y="4362888"/>
                  <a:ext cx="318950" cy="191155"/>
                </a:xfrm>
                <a:custGeom>
                  <a:avLst/>
                  <a:gdLst/>
                  <a:ahLst/>
                  <a:cxnLst>
                    <a:cxn ang="0">
                      <a:pos x="0" y="240"/>
                    </a:cxn>
                    <a:cxn ang="0">
                      <a:pos x="159" y="0"/>
                    </a:cxn>
                    <a:cxn ang="0">
                      <a:pos x="219" y="0"/>
                    </a:cxn>
                    <a:cxn ang="0">
                      <a:pos x="60" y="240"/>
                    </a:cxn>
                    <a:cxn ang="0">
                      <a:pos x="0" y="240"/>
                    </a:cxn>
                    <a:cxn ang="0">
                      <a:pos x="0" y="240"/>
                    </a:cxn>
                    <a:cxn ang="0">
                      <a:pos x="159" y="0"/>
                    </a:cxn>
                  </a:cxnLst>
                  <a:rect l="0" t="0" r="r" b="b"/>
                  <a:pathLst>
                    <a:path w="219" h="240">
                      <a:moveTo>
                        <a:pt x="0" y="240"/>
                      </a:moveTo>
                      <a:cubicBezTo>
                        <a:pt x="80" y="240"/>
                        <a:pt x="80" y="0"/>
                        <a:pt x="159" y="0"/>
                      </a:cubicBezTo>
                      <a:cubicBezTo>
                        <a:pt x="159" y="0"/>
                        <a:pt x="219" y="0"/>
                        <a:pt x="219" y="0"/>
                      </a:cubicBezTo>
                      <a:cubicBezTo>
                        <a:pt x="140" y="0"/>
                        <a:pt x="140" y="240"/>
                        <a:pt x="60" y="240"/>
                      </a:cubicBezTo>
                      <a:cubicBezTo>
                        <a:pt x="60" y="240"/>
                        <a:pt x="0" y="240"/>
                        <a:pt x="0" y="240"/>
                      </a:cubicBezTo>
                      <a:cubicBezTo>
                        <a:pt x="0" y="240"/>
                        <a:pt x="0" y="240"/>
                        <a:pt x="0" y="240"/>
                      </a:cubicBezTo>
                      <a:cubicBezTo>
                        <a:pt x="80" y="240"/>
                        <a:pt x="80" y="0"/>
                        <a:pt x="159" y="0"/>
                      </a:cubicBezTo>
                    </a:path>
                  </a:pathLst>
                </a:custGeom>
                <a:noFill/>
                <a:ln w="11113"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387" name="Freeform 363"/>
                <p:cNvSpPr>
                  <a:spLocks/>
                </p:cNvSpPr>
                <p:nvPr/>
              </p:nvSpPr>
              <p:spPr bwMode="auto">
                <a:xfrm>
                  <a:off x="912812" y="4362888"/>
                  <a:ext cx="317494" cy="191155"/>
                </a:xfrm>
                <a:custGeom>
                  <a:avLst/>
                  <a:gdLst/>
                  <a:ahLst/>
                  <a:cxnLst>
                    <a:cxn ang="0">
                      <a:pos x="0" y="240"/>
                    </a:cxn>
                    <a:cxn ang="0">
                      <a:pos x="11" y="239"/>
                    </a:cxn>
                    <a:cxn ang="0">
                      <a:pos x="20" y="234"/>
                    </a:cxn>
                    <a:cxn ang="0">
                      <a:pos x="29" y="227"/>
                    </a:cxn>
                    <a:cxn ang="0">
                      <a:pos x="38" y="217"/>
                    </a:cxn>
                    <a:cxn ang="0">
                      <a:pos x="45" y="205"/>
                    </a:cxn>
                    <a:cxn ang="0">
                      <a:pos x="52" y="192"/>
                    </a:cxn>
                    <a:cxn ang="0">
                      <a:pos x="59" y="177"/>
                    </a:cxn>
                    <a:cxn ang="0">
                      <a:pos x="71" y="144"/>
                    </a:cxn>
                    <a:cxn ang="0">
                      <a:pos x="83" y="109"/>
                    </a:cxn>
                    <a:cxn ang="0">
                      <a:pos x="88" y="92"/>
                    </a:cxn>
                    <a:cxn ang="0">
                      <a:pos x="94" y="76"/>
                    </a:cxn>
                    <a:cxn ang="0">
                      <a:pos x="101" y="60"/>
                    </a:cxn>
                    <a:cxn ang="0">
                      <a:pos x="107" y="45"/>
                    </a:cxn>
                    <a:cxn ang="0">
                      <a:pos x="114" y="32"/>
                    </a:cxn>
                    <a:cxn ang="0">
                      <a:pos x="122" y="21"/>
                    </a:cxn>
                    <a:cxn ang="0">
                      <a:pos x="130" y="12"/>
                    </a:cxn>
                    <a:cxn ang="0">
                      <a:pos x="140" y="5"/>
                    </a:cxn>
                    <a:cxn ang="0">
                      <a:pos x="150" y="1"/>
                    </a:cxn>
                    <a:cxn ang="0">
                      <a:pos x="158" y="0"/>
                    </a:cxn>
                    <a:cxn ang="0">
                      <a:pos x="218" y="0"/>
                    </a:cxn>
                    <a:cxn ang="0">
                      <a:pos x="207" y="2"/>
                    </a:cxn>
                    <a:cxn ang="0">
                      <a:pos x="197" y="6"/>
                    </a:cxn>
                    <a:cxn ang="0">
                      <a:pos x="188" y="14"/>
                    </a:cxn>
                    <a:cxn ang="0">
                      <a:pos x="180" y="23"/>
                    </a:cxn>
                    <a:cxn ang="0">
                      <a:pos x="172" y="35"/>
                    </a:cxn>
                    <a:cxn ang="0">
                      <a:pos x="165" y="49"/>
                    </a:cxn>
                    <a:cxn ang="0">
                      <a:pos x="159" y="64"/>
                    </a:cxn>
                    <a:cxn ang="0">
                      <a:pos x="153" y="80"/>
                    </a:cxn>
                    <a:cxn ang="0">
                      <a:pos x="147" y="96"/>
                    </a:cxn>
                    <a:cxn ang="0">
                      <a:pos x="135" y="131"/>
                    </a:cxn>
                    <a:cxn ang="0">
                      <a:pos x="124" y="165"/>
                    </a:cxn>
                    <a:cxn ang="0">
                      <a:pos x="117" y="180"/>
                    </a:cxn>
                    <a:cxn ang="0">
                      <a:pos x="111" y="195"/>
                    </a:cxn>
                    <a:cxn ang="0">
                      <a:pos x="104" y="208"/>
                    </a:cxn>
                    <a:cxn ang="0">
                      <a:pos x="96" y="219"/>
                    </a:cxn>
                    <a:cxn ang="0">
                      <a:pos x="87" y="229"/>
                    </a:cxn>
                    <a:cxn ang="0">
                      <a:pos x="78" y="235"/>
                    </a:cxn>
                    <a:cxn ang="0">
                      <a:pos x="68" y="239"/>
                    </a:cxn>
                    <a:cxn ang="0">
                      <a:pos x="60" y="240"/>
                    </a:cxn>
                    <a:cxn ang="0">
                      <a:pos x="0" y="240"/>
                    </a:cxn>
                  </a:cxnLst>
                  <a:rect l="0" t="0" r="r" b="b"/>
                  <a:pathLst>
                    <a:path w="218" h="240">
                      <a:moveTo>
                        <a:pt x="0" y="240"/>
                      </a:moveTo>
                      <a:lnTo>
                        <a:pt x="11" y="239"/>
                      </a:lnTo>
                      <a:lnTo>
                        <a:pt x="20" y="234"/>
                      </a:lnTo>
                      <a:lnTo>
                        <a:pt x="29" y="227"/>
                      </a:lnTo>
                      <a:lnTo>
                        <a:pt x="38" y="217"/>
                      </a:lnTo>
                      <a:lnTo>
                        <a:pt x="45" y="205"/>
                      </a:lnTo>
                      <a:lnTo>
                        <a:pt x="52" y="192"/>
                      </a:lnTo>
                      <a:lnTo>
                        <a:pt x="59" y="177"/>
                      </a:lnTo>
                      <a:lnTo>
                        <a:pt x="71" y="144"/>
                      </a:lnTo>
                      <a:lnTo>
                        <a:pt x="83" y="109"/>
                      </a:lnTo>
                      <a:lnTo>
                        <a:pt x="88" y="92"/>
                      </a:lnTo>
                      <a:lnTo>
                        <a:pt x="94" y="76"/>
                      </a:lnTo>
                      <a:lnTo>
                        <a:pt x="101" y="60"/>
                      </a:lnTo>
                      <a:lnTo>
                        <a:pt x="107" y="45"/>
                      </a:lnTo>
                      <a:lnTo>
                        <a:pt x="114" y="32"/>
                      </a:lnTo>
                      <a:lnTo>
                        <a:pt x="122" y="21"/>
                      </a:lnTo>
                      <a:lnTo>
                        <a:pt x="130" y="12"/>
                      </a:lnTo>
                      <a:lnTo>
                        <a:pt x="140" y="5"/>
                      </a:lnTo>
                      <a:lnTo>
                        <a:pt x="150" y="1"/>
                      </a:lnTo>
                      <a:lnTo>
                        <a:pt x="158" y="0"/>
                      </a:lnTo>
                      <a:lnTo>
                        <a:pt x="218" y="0"/>
                      </a:lnTo>
                      <a:lnTo>
                        <a:pt x="207" y="2"/>
                      </a:lnTo>
                      <a:lnTo>
                        <a:pt x="197" y="6"/>
                      </a:lnTo>
                      <a:lnTo>
                        <a:pt x="188" y="14"/>
                      </a:lnTo>
                      <a:lnTo>
                        <a:pt x="180" y="23"/>
                      </a:lnTo>
                      <a:lnTo>
                        <a:pt x="172" y="35"/>
                      </a:lnTo>
                      <a:lnTo>
                        <a:pt x="165" y="49"/>
                      </a:lnTo>
                      <a:lnTo>
                        <a:pt x="159" y="64"/>
                      </a:lnTo>
                      <a:lnTo>
                        <a:pt x="153" y="80"/>
                      </a:lnTo>
                      <a:lnTo>
                        <a:pt x="147" y="96"/>
                      </a:lnTo>
                      <a:lnTo>
                        <a:pt x="135" y="131"/>
                      </a:lnTo>
                      <a:lnTo>
                        <a:pt x="124" y="165"/>
                      </a:lnTo>
                      <a:lnTo>
                        <a:pt x="117" y="180"/>
                      </a:lnTo>
                      <a:lnTo>
                        <a:pt x="111" y="195"/>
                      </a:lnTo>
                      <a:lnTo>
                        <a:pt x="104" y="208"/>
                      </a:lnTo>
                      <a:lnTo>
                        <a:pt x="96" y="219"/>
                      </a:lnTo>
                      <a:lnTo>
                        <a:pt x="87" y="229"/>
                      </a:lnTo>
                      <a:lnTo>
                        <a:pt x="78" y="235"/>
                      </a:lnTo>
                      <a:lnTo>
                        <a:pt x="68" y="239"/>
                      </a:lnTo>
                      <a:lnTo>
                        <a:pt x="60" y="240"/>
                      </a:lnTo>
                      <a:lnTo>
                        <a:pt x="0" y="240"/>
                      </a:lnTo>
                      <a:close/>
                    </a:path>
                  </a:pathLst>
                </a:custGeom>
                <a:solidFill>
                  <a:srgbClr val="00B0F0"/>
                </a:solidFill>
                <a:ln w="9525">
                  <a:solidFill>
                    <a:srgbClr val="0070C0"/>
                  </a:solidFill>
                  <a:round/>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388" name="Freeform 364"/>
                <p:cNvSpPr>
                  <a:spLocks/>
                </p:cNvSpPr>
                <p:nvPr/>
              </p:nvSpPr>
              <p:spPr bwMode="auto">
                <a:xfrm>
                  <a:off x="912812" y="4362888"/>
                  <a:ext cx="317494" cy="191155"/>
                </a:xfrm>
                <a:custGeom>
                  <a:avLst/>
                  <a:gdLst/>
                  <a:ahLst/>
                  <a:cxnLst>
                    <a:cxn ang="0">
                      <a:pos x="0" y="240"/>
                    </a:cxn>
                    <a:cxn ang="0">
                      <a:pos x="158" y="0"/>
                    </a:cxn>
                    <a:cxn ang="0">
                      <a:pos x="218" y="0"/>
                    </a:cxn>
                    <a:cxn ang="0">
                      <a:pos x="60" y="240"/>
                    </a:cxn>
                    <a:cxn ang="0">
                      <a:pos x="0" y="240"/>
                    </a:cxn>
                    <a:cxn ang="0">
                      <a:pos x="0" y="240"/>
                    </a:cxn>
                    <a:cxn ang="0">
                      <a:pos x="158" y="0"/>
                    </a:cxn>
                  </a:cxnLst>
                  <a:rect l="0" t="0" r="r" b="b"/>
                  <a:pathLst>
                    <a:path w="218" h="240">
                      <a:moveTo>
                        <a:pt x="0" y="240"/>
                      </a:moveTo>
                      <a:cubicBezTo>
                        <a:pt x="79" y="240"/>
                        <a:pt x="79" y="0"/>
                        <a:pt x="158" y="0"/>
                      </a:cubicBezTo>
                      <a:cubicBezTo>
                        <a:pt x="158" y="0"/>
                        <a:pt x="218" y="0"/>
                        <a:pt x="218" y="0"/>
                      </a:cubicBezTo>
                      <a:cubicBezTo>
                        <a:pt x="139" y="0"/>
                        <a:pt x="139" y="240"/>
                        <a:pt x="60" y="240"/>
                      </a:cubicBezTo>
                      <a:cubicBezTo>
                        <a:pt x="60" y="240"/>
                        <a:pt x="0" y="240"/>
                        <a:pt x="0" y="240"/>
                      </a:cubicBezTo>
                      <a:cubicBezTo>
                        <a:pt x="0" y="240"/>
                        <a:pt x="0" y="240"/>
                        <a:pt x="0" y="240"/>
                      </a:cubicBezTo>
                      <a:cubicBezTo>
                        <a:pt x="79" y="240"/>
                        <a:pt x="79" y="0"/>
                        <a:pt x="158" y="0"/>
                      </a:cubicBezTo>
                    </a:path>
                  </a:pathLst>
                </a:custGeom>
                <a:noFill/>
                <a:ln w="11113"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389" name="Freeform 365"/>
                <p:cNvSpPr>
                  <a:spLocks/>
                </p:cNvSpPr>
                <p:nvPr/>
              </p:nvSpPr>
              <p:spPr bwMode="auto">
                <a:xfrm>
                  <a:off x="1230306" y="4362888"/>
                  <a:ext cx="318950" cy="191155"/>
                </a:xfrm>
                <a:custGeom>
                  <a:avLst/>
                  <a:gdLst/>
                  <a:ahLst/>
                  <a:cxnLst>
                    <a:cxn ang="0">
                      <a:pos x="0" y="240"/>
                    </a:cxn>
                    <a:cxn ang="0">
                      <a:pos x="11" y="239"/>
                    </a:cxn>
                    <a:cxn ang="0">
                      <a:pos x="21" y="234"/>
                    </a:cxn>
                    <a:cxn ang="0">
                      <a:pos x="30" y="227"/>
                    </a:cxn>
                    <a:cxn ang="0">
                      <a:pos x="38" y="217"/>
                    </a:cxn>
                    <a:cxn ang="0">
                      <a:pos x="46" y="205"/>
                    </a:cxn>
                    <a:cxn ang="0">
                      <a:pos x="53" y="192"/>
                    </a:cxn>
                    <a:cxn ang="0">
                      <a:pos x="59" y="177"/>
                    </a:cxn>
                    <a:cxn ang="0">
                      <a:pos x="66" y="161"/>
                    </a:cxn>
                    <a:cxn ang="0">
                      <a:pos x="71" y="144"/>
                    </a:cxn>
                    <a:cxn ang="0">
                      <a:pos x="83" y="109"/>
                    </a:cxn>
                    <a:cxn ang="0">
                      <a:pos x="89" y="92"/>
                    </a:cxn>
                    <a:cxn ang="0">
                      <a:pos x="101" y="60"/>
                    </a:cxn>
                    <a:cxn ang="0">
                      <a:pos x="108" y="45"/>
                    </a:cxn>
                    <a:cxn ang="0">
                      <a:pos x="115" y="32"/>
                    </a:cxn>
                    <a:cxn ang="0">
                      <a:pos x="122" y="21"/>
                    </a:cxn>
                    <a:cxn ang="0">
                      <a:pos x="131" y="12"/>
                    </a:cxn>
                    <a:cxn ang="0">
                      <a:pos x="140" y="5"/>
                    </a:cxn>
                    <a:cxn ang="0">
                      <a:pos x="150" y="1"/>
                    </a:cxn>
                    <a:cxn ang="0">
                      <a:pos x="159" y="0"/>
                    </a:cxn>
                    <a:cxn ang="0">
                      <a:pos x="219" y="0"/>
                    </a:cxn>
                    <a:cxn ang="0">
                      <a:pos x="207" y="2"/>
                    </a:cxn>
                    <a:cxn ang="0">
                      <a:pos x="198" y="6"/>
                    </a:cxn>
                    <a:cxn ang="0">
                      <a:pos x="189" y="14"/>
                    </a:cxn>
                    <a:cxn ang="0">
                      <a:pos x="180" y="23"/>
                    </a:cxn>
                    <a:cxn ang="0">
                      <a:pos x="173" y="35"/>
                    </a:cxn>
                    <a:cxn ang="0">
                      <a:pos x="166" y="49"/>
                    </a:cxn>
                    <a:cxn ang="0">
                      <a:pos x="159" y="64"/>
                    </a:cxn>
                    <a:cxn ang="0">
                      <a:pos x="147" y="96"/>
                    </a:cxn>
                    <a:cxn ang="0">
                      <a:pos x="136" y="131"/>
                    </a:cxn>
                    <a:cxn ang="0">
                      <a:pos x="130" y="148"/>
                    </a:cxn>
                    <a:cxn ang="0">
                      <a:pos x="124" y="165"/>
                    </a:cxn>
                    <a:cxn ang="0">
                      <a:pos x="118" y="180"/>
                    </a:cxn>
                    <a:cxn ang="0">
                      <a:pos x="111" y="195"/>
                    </a:cxn>
                    <a:cxn ang="0">
                      <a:pos x="104" y="208"/>
                    </a:cxn>
                    <a:cxn ang="0">
                      <a:pos x="96" y="219"/>
                    </a:cxn>
                    <a:cxn ang="0">
                      <a:pos x="88" y="229"/>
                    </a:cxn>
                    <a:cxn ang="0">
                      <a:pos x="78" y="235"/>
                    </a:cxn>
                    <a:cxn ang="0">
                      <a:pos x="68" y="239"/>
                    </a:cxn>
                    <a:cxn ang="0">
                      <a:pos x="60" y="240"/>
                    </a:cxn>
                    <a:cxn ang="0">
                      <a:pos x="0" y="240"/>
                    </a:cxn>
                  </a:cxnLst>
                  <a:rect l="0" t="0" r="r" b="b"/>
                  <a:pathLst>
                    <a:path w="219" h="240">
                      <a:moveTo>
                        <a:pt x="0" y="240"/>
                      </a:moveTo>
                      <a:lnTo>
                        <a:pt x="11" y="239"/>
                      </a:lnTo>
                      <a:lnTo>
                        <a:pt x="21" y="234"/>
                      </a:lnTo>
                      <a:lnTo>
                        <a:pt x="30" y="227"/>
                      </a:lnTo>
                      <a:lnTo>
                        <a:pt x="38" y="217"/>
                      </a:lnTo>
                      <a:lnTo>
                        <a:pt x="46" y="205"/>
                      </a:lnTo>
                      <a:lnTo>
                        <a:pt x="53" y="192"/>
                      </a:lnTo>
                      <a:lnTo>
                        <a:pt x="59" y="177"/>
                      </a:lnTo>
                      <a:lnTo>
                        <a:pt x="66" y="161"/>
                      </a:lnTo>
                      <a:lnTo>
                        <a:pt x="71" y="144"/>
                      </a:lnTo>
                      <a:lnTo>
                        <a:pt x="83" y="109"/>
                      </a:lnTo>
                      <a:lnTo>
                        <a:pt x="89" y="92"/>
                      </a:lnTo>
                      <a:lnTo>
                        <a:pt x="101" y="60"/>
                      </a:lnTo>
                      <a:lnTo>
                        <a:pt x="108" y="45"/>
                      </a:lnTo>
                      <a:lnTo>
                        <a:pt x="115" y="32"/>
                      </a:lnTo>
                      <a:lnTo>
                        <a:pt x="122" y="21"/>
                      </a:lnTo>
                      <a:lnTo>
                        <a:pt x="131" y="12"/>
                      </a:lnTo>
                      <a:lnTo>
                        <a:pt x="140" y="5"/>
                      </a:lnTo>
                      <a:lnTo>
                        <a:pt x="150" y="1"/>
                      </a:lnTo>
                      <a:lnTo>
                        <a:pt x="159" y="0"/>
                      </a:lnTo>
                      <a:lnTo>
                        <a:pt x="219" y="0"/>
                      </a:lnTo>
                      <a:lnTo>
                        <a:pt x="207" y="2"/>
                      </a:lnTo>
                      <a:lnTo>
                        <a:pt x="198" y="6"/>
                      </a:lnTo>
                      <a:lnTo>
                        <a:pt x="189" y="14"/>
                      </a:lnTo>
                      <a:lnTo>
                        <a:pt x="180" y="23"/>
                      </a:lnTo>
                      <a:lnTo>
                        <a:pt x="173" y="35"/>
                      </a:lnTo>
                      <a:lnTo>
                        <a:pt x="166" y="49"/>
                      </a:lnTo>
                      <a:lnTo>
                        <a:pt x="159" y="64"/>
                      </a:lnTo>
                      <a:lnTo>
                        <a:pt x="147" y="96"/>
                      </a:lnTo>
                      <a:lnTo>
                        <a:pt x="136" y="131"/>
                      </a:lnTo>
                      <a:lnTo>
                        <a:pt x="130" y="148"/>
                      </a:lnTo>
                      <a:lnTo>
                        <a:pt x="124" y="165"/>
                      </a:lnTo>
                      <a:lnTo>
                        <a:pt x="118" y="180"/>
                      </a:lnTo>
                      <a:lnTo>
                        <a:pt x="111" y="195"/>
                      </a:lnTo>
                      <a:lnTo>
                        <a:pt x="104" y="208"/>
                      </a:lnTo>
                      <a:lnTo>
                        <a:pt x="96" y="219"/>
                      </a:lnTo>
                      <a:lnTo>
                        <a:pt x="88" y="229"/>
                      </a:lnTo>
                      <a:lnTo>
                        <a:pt x="78" y="235"/>
                      </a:lnTo>
                      <a:lnTo>
                        <a:pt x="68" y="239"/>
                      </a:lnTo>
                      <a:lnTo>
                        <a:pt x="60" y="240"/>
                      </a:lnTo>
                      <a:lnTo>
                        <a:pt x="0" y="240"/>
                      </a:lnTo>
                      <a:close/>
                    </a:path>
                  </a:pathLst>
                </a:custGeom>
                <a:solidFill>
                  <a:srgbClr val="00B0F0"/>
                </a:solidFill>
                <a:ln w="9525">
                  <a:solidFill>
                    <a:srgbClr val="0070C0"/>
                  </a:solidFill>
                  <a:round/>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390" name="Freeform 366"/>
                <p:cNvSpPr>
                  <a:spLocks/>
                </p:cNvSpPr>
                <p:nvPr/>
              </p:nvSpPr>
              <p:spPr bwMode="auto">
                <a:xfrm>
                  <a:off x="1230306" y="4362888"/>
                  <a:ext cx="318950" cy="191155"/>
                </a:xfrm>
                <a:custGeom>
                  <a:avLst/>
                  <a:gdLst/>
                  <a:ahLst/>
                  <a:cxnLst>
                    <a:cxn ang="0">
                      <a:pos x="0" y="240"/>
                    </a:cxn>
                    <a:cxn ang="0">
                      <a:pos x="159" y="0"/>
                    </a:cxn>
                    <a:cxn ang="0">
                      <a:pos x="219" y="0"/>
                    </a:cxn>
                    <a:cxn ang="0">
                      <a:pos x="60" y="240"/>
                    </a:cxn>
                    <a:cxn ang="0">
                      <a:pos x="0" y="240"/>
                    </a:cxn>
                    <a:cxn ang="0">
                      <a:pos x="0" y="240"/>
                    </a:cxn>
                    <a:cxn ang="0">
                      <a:pos x="159" y="0"/>
                    </a:cxn>
                  </a:cxnLst>
                  <a:rect l="0" t="0" r="r" b="b"/>
                  <a:pathLst>
                    <a:path w="219" h="240">
                      <a:moveTo>
                        <a:pt x="0" y="240"/>
                      </a:moveTo>
                      <a:cubicBezTo>
                        <a:pt x="79" y="240"/>
                        <a:pt x="79" y="0"/>
                        <a:pt x="159" y="0"/>
                      </a:cubicBezTo>
                      <a:cubicBezTo>
                        <a:pt x="159" y="0"/>
                        <a:pt x="219" y="0"/>
                        <a:pt x="219" y="0"/>
                      </a:cubicBezTo>
                      <a:cubicBezTo>
                        <a:pt x="139" y="0"/>
                        <a:pt x="139" y="240"/>
                        <a:pt x="60" y="240"/>
                      </a:cubicBezTo>
                      <a:cubicBezTo>
                        <a:pt x="60" y="240"/>
                        <a:pt x="0" y="240"/>
                        <a:pt x="0" y="240"/>
                      </a:cubicBezTo>
                      <a:cubicBezTo>
                        <a:pt x="0" y="240"/>
                        <a:pt x="0" y="240"/>
                        <a:pt x="0" y="240"/>
                      </a:cubicBezTo>
                      <a:cubicBezTo>
                        <a:pt x="79" y="240"/>
                        <a:pt x="79" y="0"/>
                        <a:pt x="159" y="0"/>
                      </a:cubicBezTo>
                    </a:path>
                  </a:pathLst>
                </a:custGeom>
                <a:noFill/>
                <a:ln w="11113"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391" name="Freeform 367"/>
                <p:cNvSpPr>
                  <a:spLocks/>
                </p:cNvSpPr>
                <p:nvPr/>
              </p:nvSpPr>
              <p:spPr bwMode="auto">
                <a:xfrm>
                  <a:off x="1374489" y="4362888"/>
                  <a:ext cx="317494" cy="191155"/>
                </a:xfrm>
                <a:custGeom>
                  <a:avLst/>
                  <a:gdLst/>
                  <a:ahLst/>
                  <a:cxnLst>
                    <a:cxn ang="0">
                      <a:pos x="0" y="240"/>
                    </a:cxn>
                    <a:cxn ang="0">
                      <a:pos x="10" y="239"/>
                    </a:cxn>
                    <a:cxn ang="0">
                      <a:pos x="20" y="234"/>
                    </a:cxn>
                    <a:cxn ang="0">
                      <a:pos x="29" y="227"/>
                    </a:cxn>
                    <a:cxn ang="0">
                      <a:pos x="38" y="217"/>
                    </a:cxn>
                    <a:cxn ang="0">
                      <a:pos x="45" y="205"/>
                    </a:cxn>
                    <a:cxn ang="0">
                      <a:pos x="52" y="192"/>
                    </a:cxn>
                    <a:cxn ang="0">
                      <a:pos x="59" y="177"/>
                    </a:cxn>
                    <a:cxn ang="0">
                      <a:pos x="71" y="144"/>
                    </a:cxn>
                    <a:cxn ang="0">
                      <a:pos x="82" y="109"/>
                    </a:cxn>
                    <a:cxn ang="0">
                      <a:pos x="88" y="92"/>
                    </a:cxn>
                    <a:cxn ang="0">
                      <a:pos x="94" y="76"/>
                    </a:cxn>
                    <a:cxn ang="0">
                      <a:pos x="100" y="60"/>
                    </a:cxn>
                    <a:cxn ang="0">
                      <a:pos x="107" y="45"/>
                    </a:cxn>
                    <a:cxn ang="0">
                      <a:pos x="114" y="32"/>
                    </a:cxn>
                    <a:cxn ang="0">
                      <a:pos x="122" y="21"/>
                    </a:cxn>
                    <a:cxn ang="0">
                      <a:pos x="130" y="12"/>
                    </a:cxn>
                    <a:cxn ang="0">
                      <a:pos x="139" y="5"/>
                    </a:cxn>
                    <a:cxn ang="0">
                      <a:pos x="150" y="1"/>
                    </a:cxn>
                    <a:cxn ang="0">
                      <a:pos x="158" y="0"/>
                    </a:cxn>
                    <a:cxn ang="0">
                      <a:pos x="218" y="0"/>
                    </a:cxn>
                    <a:cxn ang="0">
                      <a:pos x="207" y="2"/>
                    </a:cxn>
                    <a:cxn ang="0">
                      <a:pos x="197" y="6"/>
                    </a:cxn>
                    <a:cxn ang="0">
                      <a:pos x="188" y="14"/>
                    </a:cxn>
                    <a:cxn ang="0">
                      <a:pos x="180" y="23"/>
                    </a:cxn>
                    <a:cxn ang="0">
                      <a:pos x="172" y="35"/>
                    </a:cxn>
                    <a:cxn ang="0">
                      <a:pos x="165" y="49"/>
                    </a:cxn>
                    <a:cxn ang="0">
                      <a:pos x="159" y="64"/>
                    </a:cxn>
                    <a:cxn ang="0">
                      <a:pos x="153" y="80"/>
                    </a:cxn>
                    <a:cxn ang="0">
                      <a:pos x="147" y="96"/>
                    </a:cxn>
                    <a:cxn ang="0">
                      <a:pos x="135" y="131"/>
                    </a:cxn>
                    <a:cxn ang="0">
                      <a:pos x="123" y="165"/>
                    </a:cxn>
                    <a:cxn ang="0">
                      <a:pos x="117" y="180"/>
                    </a:cxn>
                    <a:cxn ang="0">
                      <a:pos x="111" y="195"/>
                    </a:cxn>
                    <a:cxn ang="0">
                      <a:pos x="103" y="208"/>
                    </a:cxn>
                    <a:cxn ang="0">
                      <a:pos x="96" y="219"/>
                    </a:cxn>
                    <a:cxn ang="0">
                      <a:pos x="87" y="229"/>
                    </a:cxn>
                    <a:cxn ang="0">
                      <a:pos x="78" y="235"/>
                    </a:cxn>
                    <a:cxn ang="0">
                      <a:pos x="68" y="239"/>
                    </a:cxn>
                    <a:cxn ang="0">
                      <a:pos x="60" y="240"/>
                    </a:cxn>
                    <a:cxn ang="0">
                      <a:pos x="0" y="240"/>
                    </a:cxn>
                  </a:cxnLst>
                  <a:rect l="0" t="0" r="r" b="b"/>
                  <a:pathLst>
                    <a:path w="218" h="240">
                      <a:moveTo>
                        <a:pt x="0" y="240"/>
                      </a:moveTo>
                      <a:lnTo>
                        <a:pt x="10" y="239"/>
                      </a:lnTo>
                      <a:lnTo>
                        <a:pt x="20" y="234"/>
                      </a:lnTo>
                      <a:lnTo>
                        <a:pt x="29" y="227"/>
                      </a:lnTo>
                      <a:lnTo>
                        <a:pt x="38" y="217"/>
                      </a:lnTo>
                      <a:lnTo>
                        <a:pt x="45" y="205"/>
                      </a:lnTo>
                      <a:lnTo>
                        <a:pt x="52" y="192"/>
                      </a:lnTo>
                      <a:lnTo>
                        <a:pt x="59" y="177"/>
                      </a:lnTo>
                      <a:lnTo>
                        <a:pt x="71" y="144"/>
                      </a:lnTo>
                      <a:lnTo>
                        <a:pt x="82" y="109"/>
                      </a:lnTo>
                      <a:lnTo>
                        <a:pt x="88" y="92"/>
                      </a:lnTo>
                      <a:lnTo>
                        <a:pt x="94" y="76"/>
                      </a:lnTo>
                      <a:lnTo>
                        <a:pt x="100" y="60"/>
                      </a:lnTo>
                      <a:lnTo>
                        <a:pt x="107" y="45"/>
                      </a:lnTo>
                      <a:lnTo>
                        <a:pt x="114" y="32"/>
                      </a:lnTo>
                      <a:lnTo>
                        <a:pt x="122" y="21"/>
                      </a:lnTo>
                      <a:lnTo>
                        <a:pt x="130" y="12"/>
                      </a:lnTo>
                      <a:lnTo>
                        <a:pt x="139" y="5"/>
                      </a:lnTo>
                      <a:lnTo>
                        <a:pt x="150" y="1"/>
                      </a:lnTo>
                      <a:lnTo>
                        <a:pt x="158" y="0"/>
                      </a:lnTo>
                      <a:lnTo>
                        <a:pt x="218" y="0"/>
                      </a:lnTo>
                      <a:lnTo>
                        <a:pt x="207" y="2"/>
                      </a:lnTo>
                      <a:lnTo>
                        <a:pt x="197" y="6"/>
                      </a:lnTo>
                      <a:lnTo>
                        <a:pt x="188" y="14"/>
                      </a:lnTo>
                      <a:lnTo>
                        <a:pt x="180" y="23"/>
                      </a:lnTo>
                      <a:lnTo>
                        <a:pt x="172" y="35"/>
                      </a:lnTo>
                      <a:lnTo>
                        <a:pt x="165" y="49"/>
                      </a:lnTo>
                      <a:lnTo>
                        <a:pt x="159" y="64"/>
                      </a:lnTo>
                      <a:lnTo>
                        <a:pt x="153" y="80"/>
                      </a:lnTo>
                      <a:lnTo>
                        <a:pt x="147" y="96"/>
                      </a:lnTo>
                      <a:lnTo>
                        <a:pt x="135" y="131"/>
                      </a:lnTo>
                      <a:lnTo>
                        <a:pt x="123" y="165"/>
                      </a:lnTo>
                      <a:lnTo>
                        <a:pt x="117" y="180"/>
                      </a:lnTo>
                      <a:lnTo>
                        <a:pt x="111" y="195"/>
                      </a:lnTo>
                      <a:lnTo>
                        <a:pt x="103" y="208"/>
                      </a:lnTo>
                      <a:lnTo>
                        <a:pt x="96" y="219"/>
                      </a:lnTo>
                      <a:lnTo>
                        <a:pt x="87" y="229"/>
                      </a:lnTo>
                      <a:lnTo>
                        <a:pt x="78" y="235"/>
                      </a:lnTo>
                      <a:lnTo>
                        <a:pt x="68" y="239"/>
                      </a:lnTo>
                      <a:lnTo>
                        <a:pt x="60" y="240"/>
                      </a:lnTo>
                      <a:lnTo>
                        <a:pt x="0" y="240"/>
                      </a:lnTo>
                      <a:close/>
                    </a:path>
                  </a:pathLst>
                </a:custGeom>
                <a:solidFill>
                  <a:srgbClr val="B3B3B3"/>
                </a:solidFill>
                <a:ln w="9525">
                  <a:solidFill>
                    <a:srgbClr val="0070C0"/>
                  </a:solidFill>
                  <a:round/>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392" name="Freeform 368"/>
                <p:cNvSpPr>
                  <a:spLocks/>
                </p:cNvSpPr>
                <p:nvPr/>
              </p:nvSpPr>
              <p:spPr bwMode="auto">
                <a:xfrm>
                  <a:off x="1374489" y="4362888"/>
                  <a:ext cx="317494" cy="191155"/>
                </a:xfrm>
                <a:custGeom>
                  <a:avLst/>
                  <a:gdLst/>
                  <a:ahLst/>
                  <a:cxnLst>
                    <a:cxn ang="0">
                      <a:pos x="0" y="240"/>
                    </a:cxn>
                    <a:cxn ang="0">
                      <a:pos x="158" y="0"/>
                    </a:cxn>
                    <a:cxn ang="0">
                      <a:pos x="218" y="0"/>
                    </a:cxn>
                    <a:cxn ang="0">
                      <a:pos x="60" y="240"/>
                    </a:cxn>
                    <a:cxn ang="0">
                      <a:pos x="0" y="240"/>
                    </a:cxn>
                    <a:cxn ang="0">
                      <a:pos x="0" y="240"/>
                    </a:cxn>
                    <a:cxn ang="0">
                      <a:pos x="158" y="0"/>
                    </a:cxn>
                  </a:cxnLst>
                  <a:rect l="0" t="0" r="r" b="b"/>
                  <a:pathLst>
                    <a:path w="218" h="240">
                      <a:moveTo>
                        <a:pt x="0" y="240"/>
                      </a:moveTo>
                      <a:cubicBezTo>
                        <a:pt x="79" y="240"/>
                        <a:pt x="79" y="0"/>
                        <a:pt x="158" y="0"/>
                      </a:cubicBezTo>
                      <a:cubicBezTo>
                        <a:pt x="158" y="0"/>
                        <a:pt x="218" y="0"/>
                        <a:pt x="218" y="0"/>
                      </a:cubicBezTo>
                      <a:cubicBezTo>
                        <a:pt x="139" y="0"/>
                        <a:pt x="139" y="240"/>
                        <a:pt x="60" y="240"/>
                      </a:cubicBezTo>
                      <a:cubicBezTo>
                        <a:pt x="60" y="240"/>
                        <a:pt x="0" y="240"/>
                        <a:pt x="0" y="240"/>
                      </a:cubicBezTo>
                      <a:cubicBezTo>
                        <a:pt x="0" y="240"/>
                        <a:pt x="0" y="240"/>
                        <a:pt x="0" y="240"/>
                      </a:cubicBezTo>
                      <a:cubicBezTo>
                        <a:pt x="79" y="240"/>
                        <a:pt x="79" y="0"/>
                        <a:pt x="158" y="0"/>
                      </a:cubicBezTo>
                    </a:path>
                  </a:pathLst>
                </a:custGeom>
                <a:solidFill>
                  <a:srgbClr val="00B0F0"/>
                </a:solidFill>
                <a:ln w="11113"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393" name="Freeform 369"/>
                <p:cNvSpPr>
                  <a:spLocks/>
                </p:cNvSpPr>
                <p:nvPr/>
              </p:nvSpPr>
              <p:spPr bwMode="auto">
                <a:xfrm>
                  <a:off x="1691982" y="4362888"/>
                  <a:ext cx="317494" cy="191155"/>
                </a:xfrm>
                <a:custGeom>
                  <a:avLst/>
                  <a:gdLst/>
                  <a:ahLst/>
                  <a:cxnLst>
                    <a:cxn ang="0">
                      <a:pos x="0" y="240"/>
                    </a:cxn>
                    <a:cxn ang="0">
                      <a:pos x="11" y="239"/>
                    </a:cxn>
                    <a:cxn ang="0">
                      <a:pos x="21" y="234"/>
                    </a:cxn>
                    <a:cxn ang="0">
                      <a:pos x="30" y="227"/>
                    </a:cxn>
                    <a:cxn ang="0">
                      <a:pos x="38" y="217"/>
                    </a:cxn>
                    <a:cxn ang="0">
                      <a:pos x="46" y="205"/>
                    </a:cxn>
                    <a:cxn ang="0">
                      <a:pos x="52" y="192"/>
                    </a:cxn>
                    <a:cxn ang="0">
                      <a:pos x="59" y="177"/>
                    </a:cxn>
                    <a:cxn ang="0">
                      <a:pos x="65" y="161"/>
                    </a:cxn>
                    <a:cxn ang="0">
                      <a:pos x="71" y="144"/>
                    </a:cxn>
                    <a:cxn ang="0">
                      <a:pos x="83" y="109"/>
                    </a:cxn>
                    <a:cxn ang="0">
                      <a:pos x="88" y="92"/>
                    </a:cxn>
                    <a:cxn ang="0">
                      <a:pos x="101" y="60"/>
                    </a:cxn>
                    <a:cxn ang="0">
                      <a:pos x="107" y="45"/>
                    </a:cxn>
                    <a:cxn ang="0">
                      <a:pos x="115" y="32"/>
                    </a:cxn>
                    <a:cxn ang="0">
                      <a:pos x="122" y="21"/>
                    </a:cxn>
                    <a:cxn ang="0">
                      <a:pos x="130" y="12"/>
                    </a:cxn>
                    <a:cxn ang="0">
                      <a:pos x="140" y="5"/>
                    </a:cxn>
                    <a:cxn ang="0">
                      <a:pos x="150" y="1"/>
                    </a:cxn>
                    <a:cxn ang="0">
                      <a:pos x="158" y="0"/>
                    </a:cxn>
                    <a:cxn ang="0">
                      <a:pos x="218" y="0"/>
                    </a:cxn>
                    <a:cxn ang="0">
                      <a:pos x="207" y="2"/>
                    </a:cxn>
                    <a:cxn ang="0">
                      <a:pos x="197" y="6"/>
                    </a:cxn>
                    <a:cxn ang="0">
                      <a:pos x="188" y="14"/>
                    </a:cxn>
                    <a:cxn ang="0">
                      <a:pos x="180" y="23"/>
                    </a:cxn>
                    <a:cxn ang="0">
                      <a:pos x="172" y="35"/>
                    </a:cxn>
                    <a:cxn ang="0">
                      <a:pos x="166" y="49"/>
                    </a:cxn>
                    <a:cxn ang="0">
                      <a:pos x="159" y="64"/>
                    </a:cxn>
                    <a:cxn ang="0">
                      <a:pos x="147" y="96"/>
                    </a:cxn>
                    <a:cxn ang="0">
                      <a:pos x="136" y="131"/>
                    </a:cxn>
                    <a:cxn ang="0">
                      <a:pos x="130" y="148"/>
                    </a:cxn>
                    <a:cxn ang="0">
                      <a:pos x="124" y="165"/>
                    </a:cxn>
                    <a:cxn ang="0">
                      <a:pos x="118" y="180"/>
                    </a:cxn>
                    <a:cxn ang="0">
                      <a:pos x="111" y="195"/>
                    </a:cxn>
                    <a:cxn ang="0">
                      <a:pos x="104" y="208"/>
                    </a:cxn>
                    <a:cxn ang="0">
                      <a:pos x="96" y="219"/>
                    </a:cxn>
                    <a:cxn ang="0">
                      <a:pos x="88" y="229"/>
                    </a:cxn>
                    <a:cxn ang="0">
                      <a:pos x="78" y="235"/>
                    </a:cxn>
                    <a:cxn ang="0">
                      <a:pos x="68" y="239"/>
                    </a:cxn>
                    <a:cxn ang="0">
                      <a:pos x="60" y="240"/>
                    </a:cxn>
                    <a:cxn ang="0">
                      <a:pos x="0" y="240"/>
                    </a:cxn>
                  </a:cxnLst>
                  <a:rect l="0" t="0" r="r" b="b"/>
                  <a:pathLst>
                    <a:path w="218" h="240">
                      <a:moveTo>
                        <a:pt x="0" y="240"/>
                      </a:moveTo>
                      <a:lnTo>
                        <a:pt x="11" y="239"/>
                      </a:lnTo>
                      <a:lnTo>
                        <a:pt x="21" y="234"/>
                      </a:lnTo>
                      <a:lnTo>
                        <a:pt x="30" y="227"/>
                      </a:lnTo>
                      <a:lnTo>
                        <a:pt x="38" y="217"/>
                      </a:lnTo>
                      <a:lnTo>
                        <a:pt x="46" y="205"/>
                      </a:lnTo>
                      <a:lnTo>
                        <a:pt x="52" y="192"/>
                      </a:lnTo>
                      <a:lnTo>
                        <a:pt x="59" y="177"/>
                      </a:lnTo>
                      <a:lnTo>
                        <a:pt x="65" y="161"/>
                      </a:lnTo>
                      <a:lnTo>
                        <a:pt x="71" y="144"/>
                      </a:lnTo>
                      <a:lnTo>
                        <a:pt x="83" y="109"/>
                      </a:lnTo>
                      <a:lnTo>
                        <a:pt x="88" y="92"/>
                      </a:lnTo>
                      <a:lnTo>
                        <a:pt x="101" y="60"/>
                      </a:lnTo>
                      <a:lnTo>
                        <a:pt x="107" y="45"/>
                      </a:lnTo>
                      <a:lnTo>
                        <a:pt x="115" y="32"/>
                      </a:lnTo>
                      <a:lnTo>
                        <a:pt x="122" y="21"/>
                      </a:lnTo>
                      <a:lnTo>
                        <a:pt x="130" y="12"/>
                      </a:lnTo>
                      <a:lnTo>
                        <a:pt x="140" y="5"/>
                      </a:lnTo>
                      <a:lnTo>
                        <a:pt x="150" y="1"/>
                      </a:lnTo>
                      <a:lnTo>
                        <a:pt x="158" y="0"/>
                      </a:lnTo>
                      <a:lnTo>
                        <a:pt x="218" y="0"/>
                      </a:lnTo>
                      <a:lnTo>
                        <a:pt x="207" y="2"/>
                      </a:lnTo>
                      <a:lnTo>
                        <a:pt x="197" y="6"/>
                      </a:lnTo>
                      <a:lnTo>
                        <a:pt x="188" y="14"/>
                      </a:lnTo>
                      <a:lnTo>
                        <a:pt x="180" y="23"/>
                      </a:lnTo>
                      <a:lnTo>
                        <a:pt x="172" y="35"/>
                      </a:lnTo>
                      <a:lnTo>
                        <a:pt x="166" y="49"/>
                      </a:lnTo>
                      <a:lnTo>
                        <a:pt x="159" y="64"/>
                      </a:lnTo>
                      <a:lnTo>
                        <a:pt x="147" y="96"/>
                      </a:lnTo>
                      <a:lnTo>
                        <a:pt x="136" y="131"/>
                      </a:lnTo>
                      <a:lnTo>
                        <a:pt x="130" y="148"/>
                      </a:lnTo>
                      <a:lnTo>
                        <a:pt x="124" y="165"/>
                      </a:lnTo>
                      <a:lnTo>
                        <a:pt x="118" y="180"/>
                      </a:lnTo>
                      <a:lnTo>
                        <a:pt x="111" y="195"/>
                      </a:lnTo>
                      <a:lnTo>
                        <a:pt x="104" y="208"/>
                      </a:lnTo>
                      <a:lnTo>
                        <a:pt x="96" y="219"/>
                      </a:lnTo>
                      <a:lnTo>
                        <a:pt x="88" y="229"/>
                      </a:lnTo>
                      <a:lnTo>
                        <a:pt x="78" y="235"/>
                      </a:lnTo>
                      <a:lnTo>
                        <a:pt x="68" y="239"/>
                      </a:lnTo>
                      <a:lnTo>
                        <a:pt x="60" y="240"/>
                      </a:lnTo>
                      <a:lnTo>
                        <a:pt x="0" y="240"/>
                      </a:lnTo>
                      <a:close/>
                    </a:path>
                  </a:pathLst>
                </a:custGeom>
                <a:solidFill>
                  <a:srgbClr val="B3B3B3"/>
                </a:solidFill>
                <a:ln w="9525">
                  <a:solidFill>
                    <a:srgbClr val="0070C0"/>
                  </a:solidFill>
                  <a:round/>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394" name="Freeform 370"/>
                <p:cNvSpPr>
                  <a:spLocks/>
                </p:cNvSpPr>
                <p:nvPr/>
              </p:nvSpPr>
              <p:spPr bwMode="auto">
                <a:xfrm>
                  <a:off x="1691982" y="4362888"/>
                  <a:ext cx="317494" cy="191155"/>
                </a:xfrm>
                <a:custGeom>
                  <a:avLst/>
                  <a:gdLst/>
                  <a:ahLst/>
                  <a:cxnLst>
                    <a:cxn ang="0">
                      <a:pos x="0" y="240"/>
                    </a:cxn>
                    <a:cxn ang="0">
                      <a:pos x="158" y="0"/>
                    </a:cxn>
                    <a:cxn ang="0">
                      <a:pos x="218" y="0"/>
                    </a:cxn>
                    <a:cxn ang="0">
                      <a:pos x="60" y="240"/>
                    </a:cxn>
                    <a:cxn ang="0">
                      <a:pos x="0" y="240"/>
                    </a:cxn>
                    <a:cxn ang="0">
                      <a:pos x="0" y="240"/>
                    </a:cxn>
                    <a:cxn ang="0">
                      <a:pos x="158" y="0"/>
                    </a:cxn>
                  </a:cxnLst>
                  <a:rect l="0" t="0" r="r" b="b"/>
                  <a:pathLst>
                    <a:path w="218" h="240">
                      <a:moveTo>
                        <a:pt x="0" y="240"/>
                      </a:moveTo>
                      <a:cubicBezTo>
                        <a:pt x="79" y="240"/>
                        <a:pt x="79" y="0"/>
                        <a:pt x="158" y="0"/>
                      </a:cubicBezTo>
                      <a:cubicBezTo>
                        <a:pt x="158" y="0"/>
                        <a:pt x="218" y="0"/>
                        <a:pt x="218" y="0"/>
                      </a:cubicBezTo>
                      <a:cubicBezTo>
                        <a:pt x="139" y="0"/>
                        <a:pt x="139" y="240"/>
                        <a:pt x="60" y="240"/>
                      </a:cubicBezTo>
                      <a:cubicBezTo>
                        <a:pt x="60" y="240"/>
                        <a:pt x="0" y="240"/>
                        <a:pt x="0" y="240"/>
                      </a:cubicBezTo>
                      <a:cubicBezTo>
                        <a:pt x="0" y="240"/>
                        <a:pt x="0" y="240"/>
                        <a:pt x="0" y="240"/>
                      </a:cubicBezTo>
                      <a:cubicBezTo>
                        <a:pt x="79" y="240"/>
                        <a:pt x="79" y="0"/>
                        <a:pt x="158" y="0"/>
                      </a:cubicBezTo>
                    </a:path>
                  </a:pathLst>
                </a:custGeom>
                <a:solidFill>
                  <a:srgbClr val="00B0F0"/>
                </a:solidFill>
                <a:ln w="11113"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395" name="Freeform 371"/>
                <p:cNvSpPr>
                  <a:spLocks/>
                </p:cNvSpPr>
                <p:nvPr/>
              </p:nvSpPr>
              <p:spPr bwMode="auto">
                <a:xfrm>
                  <a:off x="1834709" y="4362888"/>
                  <a:ext cx="318950" cy="191155"/>
                </a:xfrm>
                <a:custGeom>
                  <a:avLst/>
                  <a:gdLst/>
                  <a:ahLst/>
                  <a:cxnLst>
                    <a:cxn ang="0">
                      <a:pos x="0" y="240"/>
                    </a:cxn>
                    <a:cxn ang="0">
                      <a:pos x="11" y="239"/>
                    </a:cxn>
                    <a:cxn ang="0">
                      <a:pos x="21" y="234"/>
                    </a:cxn>
                    <a:cxn ang="0">
                      <a:pos x="30" y="227"/>
                    </a:cxn>
                    <a:cxn ang="0">
                      <a:pos x="38" y="217"/>
                    </a:cxn>
                    <a:cxn ang="0">
                      <a:pos x="46" y="205"/>
                    </a:cxn>
                    <a:cxn ang="0">
                      <a:pos x="53" y="192"/>
                    </a:cxn>
                    <a:cxn ang="0">
                      <a:pos x="59" y="177"/>
                    </a:cxn>
                    <a:cxn ang="0">
                      <a:pos x="71" y="144"/>
                    </a:cxn>
                    <a:cxn ang="0">
                      <a:pos x="83" y="109"/>
                    </a:cxn>
                    <a:cxn ang="0">
                      <a:pos x="89" y="92"/>
                    </a:cxn>
                    <a:cxn ang="0">
                      <a:pos x="95" y="76"/>
                    </a:cxn>
                    <a:cxn ang="0">
                      <a:pos x="101" y="60"/>
                    </a:cxn>
                    <a:cxn ang="0">
                      <a:pos x="108" y="45"/>
                    </a:cxn>
                    <a:cxn ang="0">
                      <a:pos x="115" y="32"/>
                    </a:cxn>
                    <a:cxn ang="0">
                      <a:pos x="122" y="21"/>
                    </a:cxn>
                    <a:cxn ang="0">
                      <a:pos x="131" y="12"/>
                    </a:cxn>
                    <a:cxn ang="0">
                      <a:pos x="140" y="5"/>
                    </a:cxn>
                    <a:cxn ang="0">
                      <a:pos x="150" y="1"/>
                    </a:cxn>
                    <a:cxn ang="0">
                      <a:pos x="159" y="0"/>
                    </a:cxn>
                    <a:cxn ang="0">
                      <a:pos x="219" y="0"/>
                    </a:cxn>
                    <a:cxn ang="0">
                      <a:pos x="208" y="2"/>
                    </a:cxn>
                    <a:cxn ang="0">
                      <a:pos x="198" y="6"/>
                    </a:cxn>
                    <a:cxn ang="0">
                      <a:pos x="189" y="14"/>
                    </a:cxn>
                    <a:cxn ang="0">
                      <a:pos x="181" y="23"/>
                    </a:cxn>
                    <a:cxn ang="0">
                      <a:pos x="173" y="35"/>
                    </a:cxn>
                    <a:cxn ang="0">
                      <a:pos x="166" y="49"/>
                    </a:cxn>
                    <a:cxn ang="0">
                      <a:pos x="159" y="64"/>
                    </a:cxn>
                    <a:cxn ang="0">
                      <a:pos x="153" y="80"/>
                    </a:cxn>
                    <a:cxn ang="0">
                      <a:pos x="147" y="96"/>
                    </a:cxn>
                    <a:cxn ang="0">
                      <a:pos x="136" y="131"/>
                    </a:cxn>
                    <a:cxn ang="0">
                      <a:pos x="124" y="165"/>
                    </a:cxn>
                    <a:cxn ang="0">
                      <a:pos x="118" y="180"/>
                    </a:cxn>
                    <a:cxn ang="0">
                      <a:pos x="111" y="195"/>
                    </a:cxn>
                    <a:cxn ang="0">
                      <a:pos x="104" y="208"/>
                    </a:cxn>
                    <a:cxn ang="0">
                      <a:pos x="96" y="219"/>
                    </a:cxn>
                    <a:cxn ang="0">
                      <a:pos x="88" y="229"/>
                    </a:cxn>
                    <a:cxn ang="0">
                      <a:pos x="79" y="235"/>
                    </a:cxn>
                    <a:cxn ang="0">
                      <a:pos x="68" y="239"/>
                    </a:cxn>
                    <a:cxn ang="0">
                      <a:pos x="60" y="240"/>
                    </a:cxn>
                    <a:cxn ang="0">
                      <a:pos x="0" y="240"/>
                    </a:cxn>
                  </a:cxnLst>
                  <a:rect l="0" t="0" r="r" b="b"/>
                  <a:pathLst>
                    <a:path w="219" h="240">
                      <a:moveTo>
                        <a:pt x="0" y="240"/>
                      </a:moveTo>
                      <a:lnTo>
                        <a:pt x="11" y="239"/>
                      </a:lnTo>
                      <a:lnTo>
                        <a:pt x="21" y="234"/>
                      </a:lnTo>
                      <a:lnTo>
                        <a:pt x="30" y="227"/>
                      </a:lnTo>
                      <a:lnTo>
                        <a:pt x="38" y="217"/>
                      </a:lnTo>
                      <a:lnTo>
                        <a:pt x="46" y="205"/>
                      </a:lnTo>
                      <a:lnTo>
                        <a:pt x="53" y="192"/>
                      </a:lnTo>
                      <a:lnTo>
                        <a:pt x="59" y="177"/>
                      </a:lnTo>
                      <a:lnTo>
                        <a:pt x="71" y="144"/>
                      </a:lnTo>
                      <a:lnTo>
                        <a:pt x="83" y="109"/>
                      </a:lnTo>
                      <a:lnTo>
                        <a:pt x="89" y="92"/>
                      </a:lnTo>
                      <a:lnTo>
                        <a:pt x="95" y="76"/>
                      </a:lnTo>
                      <a:lnTo>
                        <a:pt x="101" y="60"/>
                      </a:lnTo>
                      <a:lnTo>
                        <a:pt x="108" y="45"/>
                      </a:lnTo>
                      <a:lnTo>
                        <a:pt x="115" y="32"/>
                      </a:lnTo>
                      <a:lnTo>
                        <a:pt x="122" y="21"/>
                      </a:lnTo>
                      <a:lnTo>
                        <a:pt x="131" y="12"/>
                      </a:lnTo>
                      <a:lnTo>
                        <a:pt x="140" y="5"/>
                      </a:lnTo>
                      <a:lnTo>
                        <a:pt x="150" y="1"/>
                      </a:lnTo>
                      <a:lnTo>
                        <a:pt x="159" y="0"/>
                      </a:lnTo>
                      <a:lnTo>
                        <a:pt x="219" y="0"/>
                      </a:lnTo>
                      <a:lnTo>
                        <a:pt x="208" y="2"/>
                      </a:lnTo>
                      <a:lnTo>
                        <a:pt x="198" y="6"/>
                      </a:lnTo>
                      <a:lnTo>
                        <a:pt x="189" y="14"/>
                      </a:lnTo>
                      <a:lnTo>
                        <a:pt x="181" y="23"/>
                      </a:lnTo>
                      <a:lnTo>
                        <a:pt x="173" y="35"/>
                      </a:lnTo>
                      <a:lnTo>
                        <a:pt x="166" y="49"/>
                      </a:lnTo>
                      <a:lnTo>
                        <a:pt x="159" y="64"/>
                      </a:lnTo>
                      <a:lnTo>
                        <a:pt x="153" y="80"/>
                      </a:lnTo>
                      <a:lnTo>
                        <a:pt x="147" y="96"/>
                      </a:lnTo>
                      <a:lnTo>
                        <a:pt x="136" y="131"/>
                      </a:lnTo>
                      <a:lnTo>
                        <a:pt x="124" y="165"/>
                      </a:lnTo>
                      <a:lnTo>
                        <a:pt x="118" y="180"/>
                      </a:lnTo>
                      <a:lnTo>
                        <a:pt x="111" y="195"/>
                      </a:lnTo>
                      <a:lnTo>
                        <a:pt x="104" y="208"/>
                      </a:lnTo>
                      <a:lnTo>
                        <a:pt x="96" y="219"/>
                      </a:lnTo>
                      <a:lnTo>
                        <a:pt x="88" y="229"/>
                      </a:lnTo>
                      <a:lnTo>
                        <a:pt x="79" y="235"/>
                      </a:lnTo>
                      <a:lnTo>
                        <a:pt x="68" y="239"/>
                      </a:lnTo>
                      <a:lnTo>
                        <a:pt x="60" y="240"/>
                      </a:lnTo>
                      <a:lnTo>
                        <a:pt x="0" y="240"/>
                      </a:lnTo>
                      <a:close/>
                    </a:path>
                  </a:pathLst>
                </a:custGeom>
                <a:solidFill>
                  <a:srgbClr val="B3B3B3"/>
                </a:solidFill>
                <a:ln w="9525">
                  <a:solidFill>
                    <a:srgbClr val="0070C0"/>
                  </a:solidFill>
                  <a:round/>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396" name="Freeform 372"/>
                <p:cNvSpPr>
                  <a:spLocks/>
                </p:cNvSpPr>
                <p:nvPr/>
              </p:nvSpPr>
              <p:spPr bwMode="auto">
                <a:xfrm>
                  <a:off x="1834709" y="4362888"/>
                  <a:ext cx="318950" cy="191155"/>
                </a:xfrm>
                <a:custGeom>
                  <a:avLst/>
                  <a:gdLst/>
                  <a:ahLst/>
                  <a:cxnLst>
                    <a:cxn ang="0">
                      <a:pos x="0" y="240"/>
                    </a:cxn>
                    <a:cxn ang="0">
                      <a:pos x="159" y="0"/>
                    </a:cxn>
                    <a:cxn ang="0">
                      <a:pos x="219" y="0"/>
                    </a:cxn>
                    <a:cxn ang="0">
                      <a:pos x="60" y="240"/>
                    </a:cxn>
                    <a:cxn ang="0">
                      <a:pos x="0" y="240"/>
                    </a:cxn>
                    <a:cxn ang="0">
                      <a:pos x="0" y="240"/>
                    </a:cxn>
                    <a:cxn ang="0">
                      <a:pos x="159" y="0"/>
                    </a:cxn>
                  </a:cxnLst>
                  <a:rect l="0" t="0" r="r" b="b"/>
                  <a:pathLst>
                    <a:path w="219" h="240">
                      <a:moveTo>
                        <a:pt x="0" y="240"/>
                      </a:moveTo>
                      <a:cubicBezTo>
                        <a:pt x="80" y="240"/>
                        <a:pt x="80" y="0"/>
                        <a:pt x="159" y="0"/>
                      </a:cubicBezTo>
                      <a:cubicBezTo>
                        <a:pt x="159" y="0"/>
                        <a:pt x="219" y="0"/>
                        <a:pt x="219" y="0"/>
                      </a:cubicBezTo>
                      <a:cubicBezTo>
                        <a:pt x="140" y="0"/>
                        <a:pt x="140" y="240"/>
                        <a:pt x="60" y="240"/>
                      </a:cubicBezTo>
                      <a:cubicBezTo>
                        <a:pt x="60" y="240"/>
                        <a:pt x="0" y="240"/>
                        <a:pt x="0" y="240"/>
                      </a:cubicBezTo>
                      <a:cubicBezTo>
                        <a:pt x="0" y="240"/>
                        <a:pt x="0" y="240"/>
                        <a:pt x="0" y="240"/>
                      </a:cubicBezTo>
                      <a:cubicBezTo>
                        <a:pt x="80" y="240"/>
                        <a:pt x="80" y="0"/>
                        <a:pt x="159" y="0"/>
                      </a:cubicBezTo>
                    </a:path>
                  </a:pathLst>
                </a:custGeom>
                <a:solidFill>
                  <a:srgbClr val="00B0F0"/>
                </a:solidFill>
                <a:ln w="11113"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397" name="Freeform 373"/>
                <p:cNvSpPr>
                  <a:spLocks/>
                </p:cNvSpPr>
                <p:nvPr/>
              </p:nvSpPr>
              <p:spPr bwMode="auto">
                <a:xfrm>
                  <a:off x="2153659" y="4362888"/>
                  <a:ext cx="317494" cy="191155"/>
                </a:xfrm>
                <a:custGeom>
                  <a:avLst/>
                  <a:gdLst/>
                  <a:ahLst/>
                  <a:cxnLst>
                    <a:cxn ang="0">
                      <a:pos x="0" y="240"/>
                    </a:cxn>
                    <a:cxn ang="0">
                      <a:pos x="11" y="239"/>
                    </a:cxn>
                    <a:cxn ang="0">
                      <a:pos x="20" y="234"/>
                    </a:cxn>
                    <a:cxn ang="0">
                      <a:pos x="29" y="227"/>
                    </a:cxn>
                    <a:cxn ang="0">
                      <a:pos x="38" y="217"/>
                    </a:cxn>
                    <a:cxn ang="0">
                      <a:pos x="45" y="205"/>
                    </a:cxn>
                    <a:cxn ang="0">
                      <a:pos x="52" y="192"/>
                    </a:cxn>
                    <a:cxn ang="0">
                      <a:pos x="59" y="177"/>
                    </a:cxn>
                    <a:cxn ang="0">
                      <a:pos x="65" y="161"/>
                    </a:cxn>
                    <a:cxn ang="0">
                      <a:pos x="71" y="144"/>
                    </a:cxn>
                    <a:cxn ang="0">
                      <a:pos x="83" y="109"/>
                    </a:cxn>
                    <a:cxn ang="0">
                      <a:pos x="88" y="92"/>
                    </a:cxn>
                    <a:cxn ang="0">
                      <a:pos x="101" y="60"/>
                    </a:cxn>
                    <a:cxn ang="0">
                      <a:pos x="107" y="45"/>
                    </a:cxn>
                    <a:cxn ang="0">
                      <a:pos x="114" y="32"/>
                    </a:cxn>
                    <a:cxn ang="0">
                      <a:pos x="122" y="21"/>
                    </a:cxn>
                    <a:cxn ang="0">
                      <a:pos x="130" y="12"/>
                    </a:cxn>
                    <a:cxn ang="0">
                      <a:pos x="140" y="5"/>
                    </a:cxn>
                    <a:cxn ang="0">
                      <a:pos x="150" y="1"/>
                    </a:cxn>
                    <a:cxn ang="0">
                      <a:pos x="158" y="0"/>
                    </a:cxn>
                    <a:cxn ang="0">
                      <a:pos x="218" y="0"/>
                    </a:cxn>
                    <a:cxn ang="0">
                      <a:pos x="207" y="2"/>
                    </a:cxn>
                    <a:cxn ang="0">
                      <a:pos x="197" y="6"/>
                    </a:cxn>
                    <a:cxn ang="0">
                      <a:pos x="188" y="14"/>
                    </a:cxn>
                    <a:cxn ang="0">
                      <a:pos x="180" y="23"/>
                    </a:cxn>
                    <a:cxn ang="0">
                      <a:pos x="172" y="35"/>
                    </a:cxn>
                    <a:cxn ang="0">
                      <a:pos x="165" y="49"/>
                    </a:cxn>
                    <a:cxn ang="0">
                      <a:pos x="159" y="64"/>
                    </a:cxn>
                    <a:cxn ang="0">
                      <a:pos x="147" y="96"/>
                    </a:cxn>
                    <a:cxn ang="0">
                      <a:pos x="135" y="131"/>
                    </a:cxn>
                    <a:cxn ang="0">
                      <a:pos x="129" y="148"/>
                    </a:cxn>
                    <a:cxn ang="0">
                      <a:pos x="124" y="165"/>
                    </a:cxn>
                    <a:cxn ang="0">
                      <a:pos x="117" y="180"/>
                    </a:cxn>
                    <a:cxn ang="0">
                      <a:pos x="111" y="195"/>
                    </a:cxn>
                    <a:cxn ang="0">
                      <a:pos x="104" y="208"/>
                    </a:cxn>
                    <a:cxn ang="0">
                      <a:pos x="96" y="219"/>
                    </a:cxn>
                    <a:cxn ang="0">
                      <a:pos x="87" y="229"/>
                    </a:cxn>
                    <a:cxn ang="0">
                      <a:pos x="78" y="235"/>
                    </a:cxn>
                    <a:cxn ang="0">
                      <a:pos x="68" y="239"/>
                    </a:cxn>
                    <a:cxn ang="0">
                      <a:pos x="60" y="240"/>
                    </a:cxn>
                    <a:cxn ang="0">
                      <a:pos x="0" y="240"/>
                    </a:cxn>
                  </a:cxnLst>
                  <a:rect l="0" t="0" r="r" b="b"/>
                  <a:pathLst>
                    <a:path w="218" h="240">
                      <a:moveTo>
                        <a:pt x="0" y="240"/>
                      </a:moveTo>
                      <a:lnTo>
                        <a:pt x="11" y="239"/>
                      </a:lnTo>
                      <a:lnTo>
                        <a:pt x="20" y="234"/>
                      </a:lnTo>
                      <a:lnTo>
                        <a:pt x="29" y="227"/>
                      </a:lnTo>
                      <a:lnTo>
                        <a:pt x="38" y="217"/>
                      </a:lnTo>
                      <a:lnTo>
                        <a:pt x="45" y="205"/>
                      </a:lnTo>
                      <a:lnTo>
                        <a:pt x="52" y="192"/>
                      </a:lnTo>
                      <a:lnTo>
                        <a:pt x="59" y="177"/>
                      </a:lnTo>
                      <a:lnTo>
                        <a:pt x="65" y="161"/>
                      </a:lnTo>
                      <a:lnTo>
                        <a:pt x="71" y="144"/>
                      </a:lnTo>
                      <a:lnTo>
                        <a:pt x="83" y="109"/>
                      </a:lnTo>
                      <a:lnTo>
                        <a:pt x="88" y="92"/>
                      </a:lnTo>
                      <a:lnTo>
                        <a:pt x="101" y="60"/>
                      </a:lnTo>
                      <a:lnTo>
                        <a:pt x="107" y="45"/>
                      </a:lnTo>
                      <a:lnTo>
                        <a:pt x="114" y="32"/>
                      </a:lnTo>
                      <a:lnTo>
                        <a:pt x="122" y="21"/>
                      </a:lnTo>
                      <a:lnTo>
                        <a:pt x="130" y="12"/>
                      </a:lnTo>
                      <a:lnTo>
                        <a:pt x="140" y="5"/>
                      </a:lnTo>
                      <a:lnTo>
                        <a:pt x="150" y="1"/>
                      </a:lnTo>
                      <a:lnTo>
                        <a:pt x="158" y="0"/>
                      </a:lnTo>
                      <a:lnTo>
                        <a:pt x="218" y="0"/>
                      </a:lnTo>
                      <a:lnTo>
                        <a:pt x="207" y="2"/>
                      </a:lnTo>
                      <a:lnTo>
                        <a:pt x="197" y="6"/>
                      </a:lnTo>
                      <a:lnTo>
                        <a:pt x="188" y="14"/>
                      </a:lnTo>
                      <a:lnTo>
                        <a:pt x="180" y="23"/>
                      </a:lnTo>
                      <a:lnTo>
                        <a:pt x="172" y="35"/>
                      </a:lnTo>
                      <a:lnTo>
                        <a:pt x="165" y="49"/>
                      </a:lnTo>
                      <a:lnTo>
                        <a:pt x="159" y="64"/>
                      </a:lnTo>
                      <a:lnTo>
                        <a:pt x="147" y="96"/>
                      </a:lnTo>
                      <a:lnTo>
                        <a:pt x="135" y="131"/>
                      </a:lnTo>
                      <a:lnTo>
                        <a:pt x="129" y="148"/>
                      </a:lnTo>
                      <a:lnTo>
                        <a:pt x="124" y="165"/>
                      </a:lnTo>
                      <a:lnTo>
                        <a:pt x="117" y="180"/>
                      </a:lnTo>
                      <a:lnTo>
                        <a:pt x="111" y="195"/>
                      </a:lnTo>
                      <a:lnTo>
                        <a:pt x="104" y="208"/>
                      </a:lnTo>
                      <a:lnTo>
                        <a:pt x="96" y="219"/>
                      </a:lnTo>
                      <a:lnTo>
                        <a:pt x="87" y="229"/>
                      </a:lnTo>
                      <a:lnTo>
                        <a:pt x="78" y="235"/>
                      </a:lnTo>
                      <a:lnTo>
                        <a:pt x="68" y="239"/>
                      </a:lnTo>
                      <a:lnTo>
                        <a:pt x="60" y="240"/>
                      </a:lnTo>
                      <a:lnTo>
                        <a:pt x="0" y="240"/>
                      </a:lnTo>
                      <a:close/>
                    </a:path>
                  </a:pathLst>
                </a:custGeom>
                <a:solidFill>
                  <a:srgbClr val="B3B3B3"/>
                </a:solidFill>
                <a:ln w="9525">
                  <a:solidFill>
                    <a:srgbClr val="0070C0"/>
                  </a:solidFill>
                  <a:round/>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398" name="Freeform 374"/>
                <p:cNvSpPr>
                  <a:spLocks/>
                </p:cNvSpPr>
                <p:nvPr/>
              </p:nvSpPr>
              <p:spPr bwMode="auto">
                <a:xfrm>
                  <a:off x="2153659" y="4362888"/>
                  <a:ext cx="317494" cy="191155"/>
                </a:xfrm>
                <a:custGeom>
                  <a:avLst/>
                  <a:gdLst/>
                  <a:ahLst/>
                  <a:cxnLst>
                    <a:cxn ang="0">
                      <a:pos x="0" y="240"/>
                    </a:cxn>
                    <a:cxn ang="0">
                      <a:pos x="158" y="0"/>
                    </a:cxn>
                    <a:cxn ang="0">
                      <a:pos x="218" y="0"/>
                    </a:cxn>
                    <a:cxn ang="0">
                      <a:pos x="60" y="240"/>
                    </a:cxn>
                    <a:cxn ang="0">
                      <a:pos x="0" y="240"/>
                    </a:cxn>
                    <a:cxn ang="0">
                      <a:pos x="0" y="240"/>
                    </a:cxn>
                    <a:cxn ang="0">
                      <a:pos x="158" y="0"/>
                    </a:cxn>
                  </a:cxnLst>
                  <a:rect l="0" t="0" r="r" b="b"/>
                  <a:pathLst>
                    <a:path w="218" h="240">
                      <a:moveTo>
                        <a:pt x="0" y="240"/>
                      </a:moveTo>
                      <a:cubicBezTo>
                        <a:pt x="79" y="240"/>
                        <a:pt x="79" y="0"/>
                        <a:pt x="158" y="0"/>
                      </a:cubicBezTo>
                      <a:cubicBezTo>
                        <a:pt x="158" y="0"/>
                        <a:pt x="218" y="0"/>
                        <a:pt x="218" y="0"/>
                      </a:cubicBezTo>
                      <a:cubicBezTo>
                        <a:pt x="139" y="0"/>
                        <a:pt x="139" y="240"/>
                        <a:pt x="60" y="240"/>
                      </a:cubicBezTo>
                      <a:cubicBezTo>
                        <a:pt x="60" y="240"/>
                        <a:pt x="0" y="240"/>
                        <a:pt x="0" y="240"/>
                      </a:cubicBezTo>
                      <a:cubicBezTo>
                        <a:pt x="0" y="240"/>
                        <a:pt x="0" y="240"/>
                        <a:pt x="0" y="240"/>
                      </a:cubicBezTo>
                      <a:cubicBezTo>
                        <a:pt x="79" y="240"/>
                        <a:pt x="79" y="0"/>
                        <a:pt x="158" y="0"/>
                      </a:cubicBezTo>
                    </a:path>
                  </a:pathLst>
                </a:custGeom>
                <a:solidFill>
                  <a:srgbClr val="00B0F0"/>
                </a:solidFill>
                <a:ln w="11113"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399" name="Freeform 375"/>
                <p:cNvSpPr>
                  <a:spLocks/>
                </p:cNvSpPr>
                <p:nvPr/>
              </p:nvSpPr>
              <p:spPr bwMode="auto">
                <a:xfrm>
                  <a:off x="2296386" y="4362888"/>
                  <a:ext cx="318950" cy="191155"/>
                </a:xfrm>
                <a:custGeom>
                  <a:avLst/>
                  <a:gdLst/>
                  <a:ahLst/>
                  <a:cxnLst>
                    <a:cxn ang="0">
                      <a:pos x="0" y="240"/>
                    </a:cxn>
                    <a:cxn ang="0">
                      <a:pos x="11" y="239"/>
                    </a:cxn>
                    <a:cxn ang="0">
                      <a:pos x="21" y="234"/>
                    </a:cxn>
                    <a:cxn ang="0">
                      <a:pos x="30" y="227"/>
                    </a:cxn>
                    <a:cxn ang="0">
                      <a:pos x="38" y="217"/>
                    </a:cxn>
                    <a:cxn ang="0">
                      <a:pos x="46" y="205"/>
                    </a:cxn>
                    <a:cxn ang="0">
                      <a:pos x="53" y="192"/>
                    </a:cxn>
                    <a:cxn ang="0">
                      <a:pos x="59" y="177"/>
                    </a:cxn>
                    <a:cxn ang="0">
                      <a:pos x="71" y="144"/>
                    </a:cxn>
                    <a:cxn ang="0">
                      <a:pos x="83" y="109"/>
                    </a:cxn>
                    <a:cxn ang="0">
                      <a:pos x="89" y="92"/>
                    </a:cxn>
                    <a:cxn ang="0">
                      <a:pos x="95" y="76"/>
                    </a:cxn>
                    <a:cxn ang="0">
                      <a:pos x="101" y="60"/>
                    </a:cxn>
                    <a:cxn ang="0">
                      <a:pos x="108" y="45"/>
                    </a:cxn>
                    <a:cxn ang="0">
                      <a:pos x="115" y="32"/>
                    </a:cxn>
                    <a:cxn ang="0">
                      <a:pos x="122" y="21"/>
                    </a:cxn>
                    <a:cxn ang="0">
                      <a:pos x="131" y="12"/>
                    </a:cxn>
                    <a:cxn ang="0">
                      <a:pos x="140" y="5"/>
                    </a:cxn>
                    <a:cxn ang="0">
                      <a:pos x="150" y="1"/>
                    </a:cxn>
                    <a:cxn ang="0">
                      <a:pos x="159" y="0"/>
                    </a:cxn>
                    <a:cxn ang="0">
                      <a:pos x="219" y="0"/>
                    </a:cxn>
                    <a:cxn ang="0">
                      <a:pos x="207" y="2"/>
                    </a:cxn>
                    <a:cxn ang="0">
                      <a:pos x="198" y="6"/>
                    </a:cxn>
                    <a:cxn ang="0">
                      <a:pos x="189" y="14"/>
                    </a:cxn>
                    <a:cxn ang="0">
                      <a:pos x="180" y="23"/>
                    </a:cxn>
                    <a:cxn ang="0">
                      <a:pos x="173" y="35"/>
                    </a:cxn>
                    <a:cxn ang="0">
                      <a:pos x="166" y="49"/>
                    </a:cxn>
                    <a:cxn ang="0">
                      <a:pos x="159" y="64"/>
                    </a:cxn>
                    <a:cxn ang="0">
                      <a:pos x="153" y="80"/>
                    </a:cxn>
                    <a:cxn ang="0">
                      <a:pos x="147" y="96"/>
                    </a:cxn>
                    <a:cxn ang="0">
                      <a:pos x="136" y="131"/>
                    </a:cxn>
                    <a:cxn ang="0">
                      <a:pos x="124" y="165"/>
                    </a:cxn>
                    <a:cxn ang="0">
                      <a:pos x="118" y="180"/>
                    </a:cxn>
                    <a:cxn ang="0">
                      <a:pos x="111" y="195"/>
                    </a:cxn>
                    <a:cxn ang="0">
                      <a:pos x="104" y="208"/>
                    </a:cxn>
                    <a:cxn ang="0">
                      <a:pos x="96" y="219"/>
                    </a:cxn>
                    <a:cxn ang="0">
                      <a:pos x="88" y="229"/>
                    </a:cxn>
                    <a:cxn ang="0">
                      <a:pos x="78" y="235"/>
                    </a:cxn>
                    <a:cxn ang="0">
                      <a:pos x="68" y="239"/>
                    </a:cxn>
                    <a:cxn ang="0">
                      <a:pos x="60" y="240"/>
                    </a:cxn>
                    <a:cxn ang="0">
                      <a:pos x="0" y="240"/>
                    </a:cxn>
                  </a:cxnLst>
                  <a:rect l="0" t="0" r="r" b="b"/>
                  <a:pathLst>
                    <a:path w="219" h="240">
                      <a:moveTo>
                        <a:pt x="0" y="240"/>
                      </a:moveTo>
                      <a:lnTo>
                        <a:pt x="11" y="239"/>
                      </a:lnTo>
                      <a:lnTo>
                        <a:pt x="21" y="234"/>
                      </a:lnTo>
                      <a:lnTo>
                        <a:pt x="30" y="227"/>
                      </a:lnTo>
                      <a:lnTo>
                        <a:pt x="38" y="217"/>
                      </a:lnTo>
                      <a:lnTo>
                        <a:pt x="46" y="205"/>
                      </a:lnTo>
                      <a:lnTo>
                        <a:pt x="53" y="192"/>
                      </a:lnTo>
                      <a:lnTo>
                        <a:pt x="59" y="177"/>
                      </a:lnTo>
                      <a:lnTo>
                        <a:pt x="71" y="144"/>
                      </a:lnTo>
                      <a:lnTo>
                        <a:pt x="83" y="109"/>
                      </a:lnTo>
                      <a:lnTo>
                        <a:pt x="89" y="92"/>
                      </a:lnTo>
                      <a:lnTo>
                        <a:pt x="95" y="76"/>
                      </a:lnTo>
                      <a:lnTo>
                        <a:pt x="101" y="60"/>
                      </a:lnTo>
                      <a:lnTo>
                        <a:pt x="108" y="45"/>
                      </a:lnTo>
                      <a:lnTo>
                        <a:pt x="115" y="32"/>
                      </a:lnTo>
                      <a:lnTo>
                        <a:pt x="122" y="21"/>
                      </a:lnTo>
                      <a:lnTo>
                        <a:pt x="131" y="12"/>
                      </a:lnTo>
                      <a:lnTo>
                        <a:pt x="140" y="5"/>
                      </a:lnTo>
                      <a:lnTo>
                        <a:pt x="150" y="1"/>
                      </a:lnTo>
                      <a:lnTo>
                        <a:pt x="159" y="0"/>
                      </a:lnTo>
                      <a:lnTo>
                        <a:pt x="219" y="0"/>
                      </a:lnTo>
                      <a:lnTo>
                        <a:pt x="207" y="2"/>
                      </a:lnTo>
                      <a:lnTo>
                        <a:pt x="198" y="6"/>
                      </a:lnTo>
                      <a:lnTo>
                        <a:pt x="189" y="14"/>
                      </a:lnTo>
                      <a:lnTo>
                        <a:pt x="180" y="23"/>
                      </a:lnTo>
                      <a:lnTo>
                        <a:pt x="173" y="35"/>
                      </a:lnTo>
                      <a:lnTo>
                        <a:pt x="166" y="49"/>
                      </a:lnTo>
                      <a:lnTo>
                        <a:pt x="159" y="64"/>
                      </a:lnTo>
                      <a:lnTo>
                        <a:pt x="153" y="80"/>
                      </a:lnTo>
                      <a:lnTo>
                        <a:pt x="147" y="96"/>
                      </a:lnTo>
                      <a:lnTo>
                        <a:pt x="136" y="131"/>
                      </a:lnTo>
                      <a:lnTo>
                        <a:pt x="124" y="165"/>
                      </a:lnTo>
                      <a:lnTo>
                        <a:pt x="118" y="180"/>
                      </a:lnTo>
                      <a:lnTo>
                        <a:pt x="111" y="195"/>
                      </a:lnTo>
                      <a:lnTo>
                        <a:pt x="104" y="208"/>
                      </a:lnTo>
                      <a:lnTo>
                        <a:pt x="96" y="219"/>
                      </a:lnTo>
                      <a:lnTo>
                        <a:pt x="88" y="229"/>
                      </a:lnTo>
                      <a:lnTo>
                        <a:pt x="78" y="235"/>
                      </a:lnTo>
                      <a:lnTo>
                        <a:pt x="68" y="239"/>
                      </a:lnTo>
                      <a:lnTo>
                        <a:pt x="60" y="240"/>
                      </a:lnTo>
                      <a:lnTo>
                        <a:pt x="0" y="240"/>
                      </a:lnTo>
                      <a:close/>
                    </a:path>
                  </a:pathLst>
                </a:custGeom>
                <a:solidFill>
                  <a:srgbClr val="B3B3B3"/>
                </a:solidFill>
                <a:ln w="9525">
                  <a:solidFill>
                    <a:srgbClr val="0070C0"/>
                  </a:solidFill>
                  <a:round/>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00" name="Freeform 376"/>
                <p:cNvSpPr>
                  <a:spLocks/>
                </p:cNvSpPr>
                <p:nvPr/>
              </p:nvSpPr>
              <p:spPr bwMode="auto">
                <a:xfrm>
                  <a:off x="2296386" y="4362888"/>
                  <a:ext cx="318950" cy="191155"/>
                </a:xfrm>
                <a:custGeom>
                  <a:avLst/>
                  <a:gdLst/>
                  <a:ahLst/>
                  <a:cxnLst>
                    <a:cxn ang="0">
                      <a:pos x="0" y="240"/>
                    </a:cxn>
                    <a:cxn ang="0">
                      <a:pos x="159" y="0"/>
                    </a:cxn>
                    <a:cxn ang="0">
                      <a:pos x="219" y="0"/>
                    </a:cxn>
                    <a:cxn ang="0">
                      <a:pos x="60" y="240"/>
                    </a:cxn>
                    <a:cxn ang="0">
                      <a:pos x="0" y="240"/>
                    </a:cxn>
                    <a:cxn ang="0">
                      <a:pos x="0" y="240"/>
                    </a:cxn>
                    <a:cxn ang="0">
                      <a:pos x="159" y="0"/>
                    </a:cxn>
                  </a:cxnLst>
                  <a:rect l="0" t="0" r="r" b="b"/>
                  <a:pathLst>
                    <a:path w="219" h="240">
                      <a:moveTo>
                        <a:pt x="0" y="240"/>
                      </a:moveTo>
                      <a:cubicBezTo>
                        <a:pt x="79" y="240"/>
                        <a:pt x="79" y="0"/>
                        <a:pt x="159" y="0"/>
                      </a:cubicBezTo>
                      <a:cubicBezTo>
                        <a:pt x="159" y="0"/>
                        <a:pt x="219" y="0"/>
                        <a:pt x="219" y="0"/>
                      </a:cubicBezTo>
                      <a:cubicBezTo>
                        <a:pt x="139" y="0"/>
                        <a:pt x="139" y="240"/>
                        <a:pt x="60" y="240"/>
                      </a:cubicBezTo>
                      <a:cubicBezTo>
                        <a:pt x="60" y="240"/>
                        <a:pt x="0" y="240"/>
                        <a:pt x="0" y="240"/>
                      </a:cubicBezTo>
                      <a:cubicBezTo>
                        <a:pt x="0" y="240"/>
                        <a:pt x="0" y="240"/>
                        <a:pt x="0" y="240"/>
                      </a:cubicBezTo>
                      <a:cubicBezTo>
                        <a:pt x="79" y="240"/>
                        <a:pt x="79" y="0"/>
                        <a:pt x="159" y="0"/>
                      </a:cubicBezTo>
                    </a:path>
                  </a:pathLst>
                </a:custGeom>
                <a:solidFill>
                  <a:srgbClr val="00B0F0"/>
                </a:solidFill>
                <a:ln w="11113"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01" name="Freeform 377"/>
                <p:cNvSpPr>
                  <a:spLocks/>
                </p:cNvSpPr>
                <p:nvPr/>
              </p:nvSpPr>
              <p:spPr bwMode="auto">
                <a:xfrm>
                  <a:off x="2615336" y="4362888"/>
                  <a:ext cx="317494" cy="191155"/>
                </a:xfrm>
                <a:custGeom>
                  <a:avLst/>
                  <a:gdLst/>
                  <a:ahLst/>
                  <a:cxnLst>
                    <a:cxn ang="0">
                      <a:pos x="0" y="240"/>
                    </a:cxn>
                    <a:cxn ang="0">
                      <a:pos x="10" y="239"/>
                    </a:cxn>
                    <a:cxn ang="0">
                      <a:pos x="20" y="234"/>
                    </a:cxn>
                    <a:cxn ang="0">
                      <a:pos x="29" y="227"/>
                    </a:cxn>
                    <a:cxn ang="0">
                      <a:pos x="38" y="217"/>
                    </a:cxn>
                    <a:cxn ang="0">
                      <a:pos x="45" y="205"/>
                    </a:cxn>
                    <a:cxn ang="0">
                      <a:pos x="52" y="192"/>
                    </a:cxn>
                    <a:cxn ang="0">
                      <a:pos x="59" y="177"/>
                    </a:cxn>
                    <a:cxn ang="0">
                      <a:pos x="65" y="161"/>
                    </a:cxn>
                    <a:cxn ang="0">
                      <a:pos x="71" y="144"/>
                    </a:cxn>
                    <a:cxn ang="0">
                      <a:pos x="82" y="109"/>
                    </a:cxn>
                    <a:cxn ang="0">
                      <a:pos x="88" y="92"/>
                    </a:cxn>
                    <a:cxn ang="0">
                      <a:pos x="100" y="60"/>
                    </a:cxn>
                    <a:cxn ang="0">
                      <a:pos x="107" y="45"/>
                    </a:cxn>
                    <a:cxn ang="0">
                      <a:pos x="114" y="32"/>
                    </a:cxn>
                    <a:cxn ang="0">
                      <a:pos x="122" y="21"/>
                    </a:cxn>
                    <a:cxn ang="0">
                      <a:pos x="130" y="12"/>
                    </a:cxn>
                    <a:cxn ang="0">
                      <a:pos x="139" y="5"/>
                    </a:cxn>
                    <a:cxn ang="0">
                      <a:pos x="150" y="1"/>
                    </a:cxn>
                    <a:cxn ang="0">
                      <a:pos x="158" y="0"/>
                    </a:cxn>
                    <a:cxn ang="0">
                      <a:pos x="218" y="0"/>
                    </a:cxn>
                    <a:cxn ang="0">
                      <a:pos x="207" y="2"/>
                    </a:cxn>
                    <a:cxn ang="0">
                      <a:pos x="197" y="6"/>
                    </a:cxn>
                    <a:cxn ang="0">
                      <a:pos x="188" y="14"/>
                    </a:cxn>
                    <a:cxn ang="0">
                      <a:pos x="180" y="23"/>
                    </a:cxn>
                    <a:cxn ang="0">
                      <a:pos x="172" y="35"/>
                    </a:cxn>
                    <a:cxn ang="0">
                      <a:pos x="165" y="49"/>
                    </a:cxn>
                    <a:cxn ang="0">
                      <a:pos x="159" y="64"/>
                    </a:cxn>
                    <a:cxn ang="0">
                      <a:pos x="147" y="96"/>
                    </a:cxn>
                    <a:cxn ang="0">
                      <a:pos x="135" y="131"/>
                    </a:cxn>
                    <a:cxn ang="0">
                      <a:pos x="129" y="148"/>
                    </a:cxn>
                    <a:cxn ang="0">
                      <a:pos x="123" y="165"/>
                    </a:cxn>
                    <a:cxn ang="0">
                      <a:pos x="117" y="180"/>
                    </a:cxn>
                    <a:cxn ang="0">
                      <a:pos x="111" y="195"/>
                    </a:cxn>
                    <a:cxn ang="0">
                      <a:pos x="103" y="208"/>
                    </a:cxn>
                    <a:cxn ang="0">
                      <a:pos x="96" y="219"/>
                    </a:cxn>
                    <a:cxn ang="0">
                      <a:pos x="87" y="229"/>
                    </a:cxn>
                    <a:cxn ang="0">
                      <a:pos x="78" y="235"/>
                    </a:cxn>
                    <a:cxn ang="0">
                      <a:pos x="68" y="239"/>
                    </a:cxn>
                    <a:cxn ang="0">
                      <a:pos x="60" y="240"/>
                    </a:cxn>
                    <a:cxn ang="0">
                      <a:pos x="0" y="240"/>
                    </a:cxn>
                  </a:cxnLst>
                  <a:rect l="0" t="0" r="r" b="b"/>
                  <a:pathLst>
                    <a:path w="218" h="240">
                      <a:moveTo>
                        <a:pt x="0" y="240"/>
                      </a:moveTo>
                      <a:lnTo>
                        <a:pt x="10" y="239"/>
                      </a:lnTo>
                      <a:lnTo>
                        <a:pt x="20" y="234"/>
                      </a:lnTo>
                      <a:lnTo>
                        <a:pt x="29" y="227"/>
                      </a:lnTo>
                      <a:lnTo>
                        <a:pt x="38" y="217"/>
                      </a:lnTo>
                      <a:lnTo>
                        <a:pt x="45" y="205"/>
                      </a:lnTo>
                      <a:lnTo>
                        <a:pt x="52" y="192"/>
                      </a:lnTo>
                      <a:lnTo>
                        <a:pt x="59" y="177"/>
                      </a:lnTo>
                      <a:lnTo>
                        <a:pt x="65" y="161"/>
                      </a:lnTo>
                      <a:lnTo>
                        <a:pt x="71" y="144"/>
                      </a:lnTo>
                      <a:lnTo>
                        <a:pt x="82" y="109"/>
                      </a:lnTo>
                      <a:lnTo>
                        <a:pt x="88" y="92"/>
                      </a:lnTo>
                      <a:lnTo>
                        <a:pt x="100" y="60"/>
                      </a:lnTo>
                      <a:lnTo>
                        <a:pt x="107" y="45"/>
                      </a:lnTo>
                      <a:lnTo>
                        <a:pt x="114" y="32"/>
                      </a:lnTo>
                      <a:lnTo>
                        <a:pt x="122" y="21"/>
                      </a:lnTo>
                      <a:lnTo>
                        <a:pt x="130" y="12"/>
                      </a:lnTo>
                      <a:lnTo>
                        <a:pt x="139" y="5"/>
                      </a:lnTo>
                      <a:lnTo>
                        <a:pt x="150" y="1"/>
                      </a:lnTo>
                      <a:lnTo>
                        <a:pt x="158" y="0"/>
                      </a:lnTo>
                      <a:lnTo>
                        <a:pt x="218" y="0"/>
                      </a:lnTo>
                      <a:lnTo>
                        <a:pt x="207" y="2"/>
                      </a:lnTo>
                      <a:lnTo>
                        <a:pt x="197" y="6"/>
                      </a:lnTo>
                      <a:lnTo>
                        <a:pt x="188" y="14"/>
                      </a:lnTo>
                      <a:lnTo>
                        <a:pt x="180" y="23"/>
                      </a:lnTo>
                      <a:lnTo>
                        <a:pt x="172" y="35"/>
                      </a:lnTo>
                      <a:lnTo>
                        <a:pt x="165" y="49"/>
                      </a:lnTo>
                      <a:lnTo>
                        <a:pt x="159" y="64"/>
                      </a:lnTo>
                      <a:lnTo>
                        <a:pt x="147" y="96"/>
                      </a:lnTo>
                      <a:lnTo>
                        <a:pt x="135" y="131"/>
                      </a:lnTo>
                      <a:lnTo>
                        <a:pt x="129" y="148"/>
                      </a:lnTo>
                      <a:lnTo>
                        <a:pt x="123" y="165"/>
                      </a:lnTo>
                      <a:lnTo>
                        <a:pt x="117" y="180"/>
                      </a:lnTo>
                      <a:lnTo>
                        <a:pt x="111" y="195"/>
                      </a:lnTo>
                      <a:lnTo>
                        <a:pt x="103" y="208"/>
                      </a:lnTo>
                      <a:lnTo>
                        <a:pt x="96" y="219"/>
                      </a:lnTo>
                      <a:lnTo>
                        <a:pt x="87" y="229"/>
                      </a:lnTo>
                      <a:lnTo>
                        <a:pt x="78" y="235"/>
                      </a:lnTo>
                      <a:lnTo>
                        <a:pt x="68" y="239"/>
                      </a:lnTo>
                      <a:lnTo>
                        <a:pt x="60" y="240"/>
                      </a:lnTo>
                      <a:lnTo>
                        <a:pt x="0" y="240"/>
                      </a:lnTo>
                      <a:close/>
                    </a:path>
                  </a:pathLst>
                </a:custGeom>
                <a:solidFill>
                  <a:srgbClr val="B3B3B3"/>
                </a:solidFill>
                <a:ln w="9525">
                  <a:solidFill>
                    <a:srgbClr val="0070C0"/>
                  </a:solidFill>
                  <a:round/>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02" name="Freeform 378"/>
                <p:cNvSpPr>
                  <a:spLocks/>
                </p:cNvSpPr>
                <p:nvPr/>
              </p:nvSpPr>
              <p:spPr bwMode="auto">
                <a:xfrm>
                  <a:off x="2615336" y="4362888"/>
                  <a:ext cx="317494" cy="191155"/>
                </a:xfrm>
                <a:custGeom>
                  <a:avLst/>
                  <a:gdLst/>
                  <a:ahLst/>
                  <a:cxnLst>
                    <a:cxn ang="0">
                      <a:pos x="0" y="240"/>
                    </a:cxn>
                    <a:cxn ang="0">
                      <a:pos x="158" y="0"/>
                    </a:cxn>
                    <a:cxn ang="0">
                      <a:pos x="218" y="0"/>
                    </a:cxn>
                    <a:cxn ang="0">
                      <a:pos x="60" y="240"/>
                    </a:cxn>
                    <a:cxn ang="0">
                      <a:pos x="0" y="240"/>
                    </a:cxn>
                    <a:cxn ang="0">
                      <a:pos x="0" y="240"/>
                    </a:cxn>
                    <a:cxn ang="0">
                      <a:pos x="158" y="0"/>
                    </a:cxn>
                  </a:cxnLst>
                  <a:rect l="0" t="0" r="r" b="b"/>
                  <a:pathLst>
                    <a:path w="218" h="240">
                      <a:moveTo>
                        <a:pt x="0" y="240"/>
                      </a:moveTo>
                      <a:cubicBezTo>
                        <a:pt x="79" y="240"/>
                        <a:pt x="79" y="0"/>
                        <a:pt x="158" y="0"/>
                      </a:cubicBezTo>
                      <a:cubicBezTo>
                        <a:pt x="158" y="0"/>
                        <a:pt x="218" y="0"/>
                        <a:pt x="218" y="0"/>
                      </a:cubicBezTo>
                      <a:cubicBezTo>
                        <a:pt x="139" y="0"/>
                        <a:pt x="139" y="240"/>
                        <a:pt x="60" y="240"/>
                      </a:cubicBezTo>
                      <a:cubicBezTo>
                        <a:pt x="60" y="240"/>
                        <a:pt x="0" y="240"/>
                        <a:pt x="0" y="240"/>
                      </a:cubicBezTo>
                      <a:cubicBezTo>
                        <a:pt x="0" y="240"/>
                        <a:pt x="0" y="240"/>
                        <a:pt x="0" y="240"/>
                      </a:cubicBezTo>
                      <a:cubicBezTo>
                        <a:pt x="79" y="240"/>
                        <a:pt x="79" y="0"/>
                        <a:pt x="158" y="0"/>
                      </a:cubicBezTo>
                    </a:path>
                  </a:pathLst>
                </a:custGeom>
                <a:solidFill>
                  <a:srgbClr val="00B0F0"/>
                </a:solidFill>
                <a:ln w="11113"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03" name="Freeform 379"/>
                <p:cNvSpPr>
                  <a:spLocks/>
                </p:cNvSpPr>
                <p:nvPr/>
              </p:nvSpPr>
              <p:spPr bwMode="auto">
                <a:xfrm>
                  <a:off x="2758062" y="4362888"/>
                  <a:ext cx="317494" cy="191155"/>
                </a:xfrm>
                <a:custGeom>
                  <a:avLst/>
                  <a:gdLst/>
                  <a:ahLst/>
                  <a:cxnLst>
                    <a:cxn ang="0">
                      <a:pos x="0" y="240"/>
                    </a:cxn>
                    <a:cxn ang="0">
                      <a:pos x="11" y="239"/>
                    </a:cxn>
                    <a:cxn ang="0">
                      <a:pos x="21" y="234"/>
                    </a:cxn>
                    <a:cxn ang="0">
                      <a:pos x="30" y="227"/>
                    </a:cxn>
                    <a:cxn ang="0">
                      <a:pos x="38" y="217"/>
                    </a:cxn>
                    <a:cxn ang="0">
                      <a:pos x="46" y="205"/>
                    </a:cxn>
                    <a:cxn ang="0">
                      <a:pos x="52" y="192"/>
                    </a:cxn>
                    <a:cxn ang="0">
                      <a:pos x="59" y="177"/>
                    </a:cxn>
                    <a:cxn ang="0">
                      <a:pos x="71" y="144"/>
                    </a:cxn>
                    <a:cxn ang="0">
                      <a:pos x="83" y="109"/>
                    </a:cxn>
                    <a:cxn ang="0">
                      <a:pos x="88" y="92"/>
                    </a:cxn>
                    <a:cxn ang="0">
                      <a:pos x="94" y="76"/>
                    </a:cxn>
                    <a:cxn ang="0">
                      <a:pos x="101" y="60"/>
                    </a:cxn>
                    <a:cxn ang="0">
                      <a:pos x="107" y="45"/>
                    </a:cxn>
                    <a:cxn ang="0">
                      <a:pos x="115" y="32"/>
                    </a:cxn>
                    <a:cxn ang="0">
                      <a:pos x="122" y="21"/>
                    </a:cxn>
                    <a:cxn ang="0">
                      <a:pos x="130" y="12"/>
                    </a:cxn>
                    <a:cxn ang="0">
                      <a:pos x="140" y="5"/>
                    </a:cxn>
                    <a:cxn ang="0">
                      <a:pos x="150" y="1"/>
                    </a:cxn>
                    <a:cxn ang="0">
                      <a:pos x="158" y="0"/>
                    </a:cxn>
                    <a:cxn ang="0">
                      <a:pos x="218" y="0"/>
                    </a:cxn>
                    <a:cxn ang="0">
                      <a:pos x="207" y="2"/>
                    </a:cxn>
                    <a:cxn ang="0">
                      <a:pos x="197" y="6"/>
                    </a:cxn>
                    <a:cxn ang="0">
                      <a:pos x="188" y="14"/>
                    </a:cxn>
                    <a:cxn ang="0">
                      <a:pos x="180" y="23"/>
                    </a:cxn>
                    <a:cxn ang="0">
                      <a:pos x="172" y="35"/>
                    </a:cxn>
                    <a:cxn ang="0">
                      <a:pos x="166" y="49"/>
                    </a:cxn>
                    <a:cxn ang="0">
                      <a:pos x="159" y="64"/>
                    </a:cxn>
                    <a:cxn ang="0">
                      <a:pos x="153" y="80"/>
                    </a:cxn>
                    <a:cxn ang="0">
                      <a:pos x="147" y="96"/>
                    </a:cxn>
                    <a:cxn ang="0">
                      <a:pos x="136" y="131"/>
                    </a:cxn>
                    <a:cxn ang="0">
                      <a:pos x="124" y="165"/>
                    </a:cxn>
                    <a:cxn ang="0">
                      <a:pos x="118" y="180"/>
                    </a:cxn>
                    <a:cxn ang="0">
                      <a:pos x="111" y="195"/>
                    </a:cxn>
                    <a:cxn ang="0">
                      <a:pos x="104" y="208"/>
                    </a:cxn>
                    <a:cxn ang="0">
                      <a:pos x="96" y="219"/>
                    </a:cxn>
                    <a:cxn ang="0">
                      <a:pos x="88" y="229"/>
                    </a:cxn>
                    <a:cxn ang="0">
                      <a:pos x="78" y="235"/>
                    </a:cxn>
                    <a:cxn ang="0">
                      <a:pos x="68" y="239"/>
                    </a:cxn>
                    <a:cxn ang="0">
                      <a:pos x="60" y="240"/>
                    </a:cxn>
                    <a:cxn ang="0">
                      <a:pos x="0" y="240"/>
                    </a:cxn>
                  </a:cxnLst>
                  <a:rect l="0" t="0" r="r" b="b"/>
                  <a:pathLst>
                    <a:path w="218" h="240">
                      <a:moveTo>
                        <a:pt x="0" y="240"/>
                      </a:moveTo>
                      <a:lnTo>
                        <a:pt x="11" y="239"/>
                      </a:lnTo>
                      <a:lnTo>
                        <a:pt x="21" y="234"/>
                      </a:lnTo>
                      <a:lnTo>
                        <a:pt x="30" y="227"/>
                      </a:lnTo>
                      <a:lnTo>
                        <a:pt x="38" y="217"/>
                      </a:lnTo>
                      <a:lnTo>
                        <a:pt x="46" y="205"/>
                      </a:lnTo>
                      <a:lnTo>
                        <a:pt x="52" y="192"/>
                      </a:lnTo>
                      <a:lnTo>
                        <a:pt x="59" y="177"/>
                      </a:lnTo>
                      <a:lnTo>
                        <a:pt x="71" y="144"/>
                      </a:lnTo>
                      <a:lnTo>
                        <a:pt x="83" y="109"/>
                      </a:lnTo>
                      <a:lnTo>
                        <a:pt x="88" y="92"/>
                      </a:lnTo>
                      <a:lnTo>
                        <a:pt x="94" y="76"/>
                      </a:lnTo>
                      <a:lnTo>
                        <a:pt x="101" y="60"/>
                      </a:lnTo>
                      <a:lnTo>
                        <a:pt x="107" y="45"/>
                      </a:lnTo>
                      <a:lnTo>
                        <a:pt x="115" y="32"/>
                      </a:lnTo>
                      <a:lnTo>
                        <a:pt x="122" y="21"/>
                      </a:lnTo>
                      <a:lnTo>
                        <a:pt x="130" y="12"/>
                      </a:lnTo>
                      <a:lnTo>
                        <a:pt x="140" y="5"/>
                      </a:lnTo>
                      <a:lnTo>
                        <a:pt x="150" y="1"/>
                      </a:lnTo>
                      <a:lnTo>
                        <a:pt x="158" y="0"/>
                      </a:lnTo>
                      <a:lnTo>
                        <a:pt x="218" y="0"/>
                      </a:lnTo>
                      <a:lnTo>
                        <a:pt x="207" y="2"/>
                      </a:lnTo>
                      <a:lnTo>
                        <a:pt x="197" y="6"/>
                      </a:lnTo>
                      <a:lnTo>
                        <a:pt x="188" y="14"/>
                      </a:lnTo>
                      <a:lnTo>
                        <a:pt x="180" y="23"/>
                      </a:lnTo>
                      <a:lnTo>
                        <a:pt x="172" y="35"/>
                      </a:lnTo>
                      <a:lnTo>
                        <a:pt x="166" y="49"/>
                      </a:lnTo>
                      <a:lnTo>
                        <a:pt x="159" y="64"/>
                      </a:lnTo>
                      <a:lnTo>
                        <a:pt x="153" y="80"/>
                      </a:lnTo>
                      <a:lnTo>
                        <a:pt x="147" y="96"/>
                      </a:lnTo>
                      <a:lnTo>
                        <a:pt x="136" y="131"/>
                      </a:lnTo>
                      <a:lnTo>
                        <a:pt x="124" y="165"/>
                      </a:lnTo>
                      <a:lnTo>
                        <a:pt x="118" y="180"/>
                      </a:lnTo>
                      <a:lnTo>
                        <a:pt x="111" y="195"/>
                      </a:lnTo>
                      <a:lnTo>
                        <a:pt x="104" y="208"/>
                      </a:lnTo>
                      <a:lnTo>
                        <a:pt x="96" y="219"/>
                      </a:lnTo>
                      <a:lnTo>
                        <a:pt x="88" y="229"/>
                      </a:lnTo>
                      <a:lnTo>
                        <a:pt x="78" y="235"/>
                      </a:lnTo>
                      <a:lnTo>
                        <a:pt x="68" y="239"/>
                      </a:lnTo>
                      <a:lnTo>
                        <a:pt x="60" y="240"/>
                      </a:lnTo>
                      <a:lnTo>
                        <a:pt x="0" y="240"/>
                      </a:lnTo>
                      <a:close/>
                    </a:path>
                  </a:pathLst>
                </a:custGeom>
                <a:solidFill>
                  <a:srgbClr val="B3B3B3"/>
                </a:solidFill>
                <a:ln w="9525">
                  <a:solidFill>
                    <a:srgbClr val="0070C0"/>
                  </a:solidFill>
                  <a:round/>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04" name="Freeform 380"/>
                <p:cNvSpPr>
                  <a:spLocks/>
                </p:cNvSpPr>
                <p:nvPr/>
              </p:nvSpPr>
              <p:spPr bwMode="auto">
                <a:xfrm>
                  <a:off x="2758062" y="4362888"/>
                  <a:ext cx="317494" cy="191155"/>
                </a:xfrm>
                <a:custGeom>
                  <a:avLst/>
                  <a:gdLst/>
                  <a:ahLst/>
                  <a:cxnLst>
                    <a:cxn ang="0">
                      <a:pos x="0" y="240"/>
                    </a:cxn>
                    <a:cxn ang="0">
                      <a:pos x="158" y="0"/>
                    </a:cxn>
                    <a:cxn ang="0">
                      <a:pos x="218" y="0"/>
                    </a:cxn>
                    <a:cxn ang="0">
                      <a:pos x="60" y="240"/>
                    </a:cxn>
                    <a:cxn ang="0">
                      <a:pos x="0" y="240"/>
                    </a:cxn>
                    <a:cxn ang="0">
                      <a:pos x="0" y="240"/>
                    </a:cxn>
                    <a:cxn ang="0">
                      <a:pos x="158" y="0"/>
                    </a:cxn>
                  </a:cxnLst>
                  <a:rect l="0" t="0" r="r" b="b"/>
                  <a:pathLst>
                    <a:path w="218" h="240">
                      <a:moveTo>
                        <a:pt x="0" y="240"/>
                      </a:moveTo>
                      <a:cubicBezTo>
                        <a:pt x="79" y="240"/>
                        <a:pt x="79" y="0"/>
                        <a:pt x="158" y="0"/>
                      </a:cubicBezTo>
                      <a:cubicBezTo>
                        <a:pt x="158" y="0"/>
                        <a:pt x="218" y="0"/>
                        <a:pt x="218" y="0"/>
                      </a:cubicBezTo>
                      <a:cubicBezTo>
                        <a:pt x="139" y="0"/>
                        <a:pt x="139" y="240"/>
                        <a:pt x="60" y="240"/>
                      </a:cubicBezTo>
                      <a:cubicBezTo>
                        <a:pt x="60" y="240"/>
                        <a:pt x="0" y="240"/>
                        <a:pt x="0" y="240"/>
                      </a:cubicBezTo>
                      <a:cubicBezTo>
                        <a:pt x="0" y="240"/>
                        <a:pt x="0" y="240"/>
                        <a:pt x="0" y="240"/>
                      </a:cubicBezTo>
                      <a:cubicBezTo>
                        <a:pt x="79" y="240"/>
                        <a:pt x="79" y="0"/>
                        <a:pt x="158" y="0"/>
                      </a:cubicBezTo>
                    </a:path>
                  </a:pathLst>
                </a:custGeom>
                <a:solidFill>
                  <a:srgbClr val="00B0F0"/>
                </a:solidFill>
                <a:ln w="11113"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05" name="Freeform 381"/>
                <p:cNvSpPr>
                  <a:spLocks/>
                </p:cNvSpPr>
                <p:nvPr/>
              </p:nvSpPr>
              <p:spPr bwMode="auto">
                <a:xfrm>
                  <a:off x="3075556" y="4362888"/>
                  <a:ext cx="318950" cy="191155"/>
                </a:xfrm>
                <a:custGeom>
                  <a:avLst/>
                  <a:gdLst/>
                  <a:ahLst/>
                  <a:cxnLst>
                    <a:cxn ang="0">
                      <a:pos x="0" y="240"/>
                    </a:cxn>
                    <a:cxn ang="0">
                      <a:pos x="11" y="239"/>
                    </a:cxn>
                    <a:cxn ang="0">
                      <a:pos x="21" y="234"/>
                    </a:cxn>
                    <a:cxn ang="0">
                      <a:pos x="30" y="227"/>
                    </a:cxn>
                    <a:cxn ang="0">
                      <a:pos x="38" y="217"/>
                    </a:cxn>
                    <a:cxn ang="0">
                      <a:pos x="46" y="205"/>
                    </a:cxn>
                    <a:cxn ang="0">
                      <a:pos x="53" y="192"/>
                    </a:cxn>
                    <a:cxn ang="0">
                      <a:pos x="59" y="177"/>
                    </a:cxn>
                    <a:cxn ang="0">
                      <a:pos x="66" y="161"/>
                    </a:cxn>
                    <a:cxn ang="0">
                      <a:pos x="71" y="144"/>
                    </a:cxn>
                    <a:cxn ang="0">
                      <a:pos x="83" y="109"/>
                    </a:cxn>
                    <a:cxn ang="0">
                      <a:pos x="89" y="92"/>
                    </a:cxn>
                    <a:cxn ang="0">
                      <a:pos x="101" y="60"/>
                    </a:cxn>
                    <a:cxn ang="0">
                      <a:pos x="108" y="45"/>
                    </a:cxn>
                    <a:cxn ang="0">
                      <a:pos x="115" y="32"/>
                    </a:cxn>
                    <a:cxn ang="0">
                      <a:pos x="122" y="21"/>
                    </a:cxn>
                    <a:cxn ang="0">
                      <a:pos x="131" y="12"/>
                    </a:cxn>
                    <a:cxn ang="0">
                      <a:pos x="140" y="5"/>
                    </a:cxn>
                    <a:cxn ang="0">
                      <a:pos x="150" y="1"/>
                    </a:cxn>
                    <a:cxn ang="0">
                      <a:pos x="159" y="0"/>
                    </a:cxn>
                    <a:cxn ang="0">
                      <a:pos x="219" y="0"/>
                    </a:cxn>
                    <a:cxn ang="0">
                      <a:pos x="208" y="2"/>
                    </a:cxn>
                    <a:cxn ang="0">
                      <a:pos x="198" y="6"/>
                    </a:cxn>
                    <a:cxn ang="0">
                      <a:pos x="189" y="14"/>
                    </a:cxn>
                    <a:cxn ang="0">
                      <a:pos x="181" y="23"/>
                    </a:cxn>
                    <a:cxn ang="0">
                      <a:pos x="173" y="35"/>
                    </a:cxn>
                    <a:cxn ang="0">
                      <a:pos x="166" y="49"/>
                    </a:cxn>
                    <a:cxn ang="0">
                      <a:pos x="159" y="64"/>
                    </a:cxn>
                    <a:cxn ang="0">
                      <a:pos x="147" y="96"/>
                    </a:cxn>
                    <a:cxn ang="0">
                      <a:pos x="136" y="131"/>
                    </a:cxn>
                    <a:cxn ang="0">
                      <a:pos x="130" y="148"/>
                    </a:cxn>
                    <a:cxn ang="0">
                      <a:pos x="124" y="165"/>
                    </a:cxn>
                    <a:cxn ang="0">
                      <a:pos x="118" y="180"/>
                    </a:cxn>
                    <a:cxn ang="0">
                      <a:pos x="111" y="195"/>
                    </a:cxn>
                    <a:cxn ang="0">
                      <a:pos x="104" y="208"/>
                    </a:cxn>
                    <a:cxn ang="0">
                      <a:pos x="96" y="219"/>
                    </a:cxn>
                    <a:cxn ang="0">
                      <a:pos x="88" y="229"/>
                    </a:cxn>
                    <a:cxn ang="0">
                      <a:pos x="79" y="235"/>
                    </a:cxn>
                    <a:cxn ang="0">
                      <a:pos x="68" y="239"/>
                    </a:cxn>
                    <a:cxn ang="0">
                      <a:pos x="60" y="240"/>
                    </a:cxn>
                    <a:cxn ang="0">
                      <a:pos x="0" y="240"/>
                    </a:cxn>
                  </a:cxnLst>
                  <a:rect l="0" t="0" r="r" b="b"/>
                  <a:pathLst>
                    <a:path w="219" h="240">
                      <a:moveTo>
                        <a:pt x="0" y="240"/>
                      </a:moveTo>
                      <a:lnTo>
                        <a:pt x="11" y="239"/>
                      </a:lnTo>
                      <a:lnTo>
                        <a:pt x="21" y="234"/>
                      </a:lnTo>
                      <a:lnTo>
                        <a:pt x="30" y="227"/>
                      </a:lnTo>
                      <a:lnTo>
                        <a:pt x="38" y="217"/>
                      </a:lnTo>
                      <a:lnTo>
                        <a:pt x="46" y="205"/>
                      </a:lnTo>
                      <a:lnTo>
                        <a:pt x="53" y="192"/>
                      </a:lnTo>
                      <a:lnTo>
                        <a:pt x="59" y="177"/>
                      </a:lnTo>
                      <a:lnTo>
                        <a:pt x="66" y="161"/>
                      </a:lnTo>
                      <a:lnTo>
                        <a:pt x="71" y="144"/>
                      </a:lnTo>
                      <a:lnTo>
                        <a:pt x="83" y="109"/>
                      </a:lnTo>
                      <a:lnTo>
                        <a:pt x="89" y="92"/>
                      </a:lnTo>
                      <a:lnTo>
                        <a:pt x="101" y="60"/>
                      </a:lnTo>
                      <a:lnTo>
                        <a:pt x="108" y="45"/>
                      </a:lnTo>
                      <a:lnTo>
                        <a:pt x="115" y="32"/>
                      </a:lnTo>
                      <a:lnTo>
                        <a:pt x="122" y="21"/>
                      </a:lnTo>
                      <a:lnTo>
                        <a:pt x="131" y="12"/>
                      </a:lnTo>
                      <a:lnTo>
                        <a:pt x="140" y="5"/>
                      </a:lnTo>
                      <a:lnTo>
                        <a:pt x="150" y="1"/>
                      </a:lnTo>
                      <a:lnTo>
                        <a:pt x="159" y="0"/>
                      </a:lnTo>
                      <a:lnTo>
                        <a:pt x="219" y="0"/>
                      </a:lnTo>
                      <a:lnTo>
                        <a:pt x="208" y="2"/>
                      </a:lnTo>
                      <a:lnTo>
                        <a:pt x="198" y="6"/>
                      </a:lnTo>
                      <a:lnTo>
                        <a:pt x="189" y="14"/>
                      </a:lnTo>
                      <a:lnTo>
                        <a:pt x="181" y="23"/>
                      </a:lnTo>
                      <a:lnTo>
                        <a:pt x="173" y="35"/>
                      </a:lnTo>
                      <a:lnTo>
                        <a:pt x="166" y="49"/>
                      </a:lnTo>
                      <a:lnTo>
                        <a:pt x="159" y="64"/>
                      </a:lnTo>
                      <a:lnTo>
                        <a:pt x="147" y="96"/>
                      </a:lnTo>
                      <a:lnTo>
                        <a:pt x="136" y="131"/>
                      </a:lnTo>
                      <a:lnTo>
                        <a:pt x="130" y="148"/>
                      </a:lnTo>
                      <a:lnTo>
                        <a:pt x="124" y="165"/>
                      </a:lnTo>
                      <a:lnTo>
                        <a:pt x="118" y="180"/>
                      </a:lnTo>
                      <a:lnTo>
                        <a:pt x="111" y="195"/>
                      </a:lnTo>
                      <a:lnTo>
                        <a:pt x="104" y="208"/>
                      </a:lnTo>
                      <a:lnTo>
                        <a:pt x="96" y="219"/>
                      </a:lnTo>
                      <a:lnTo>
                        <a:pt x="88" y="229"/>
                      </a:lnTo>
                      <a:lnTo>
                        <a:pt x="79" y="235"/>
                      </a:lnTo>
                      <a:lnTo>
                        <a:pt x="68" y="239"/>
                      </a:lnTo>
                      <a:lnTo>
                        <a:pt x="60" y="240"/>
                      </a:lnTo>
                      <a:lnTo>
                        <a:pt x="0" y="240"/>
                      </a:lnTo>
                      <a:close/>
                    </a:path>
                  </a:pathLst>
                </a:custGeom>
                <a:solidFill>
                  <a:srgbClr val="B3B3B3"/>
                </a:solidFill>
                <a:ln w="9525">
                  <a:solidFill>
                    <a:srgbClr val="0070C0"/>
                  </a:solidFill>
                  <a:round/>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06" name="Freeform 382"/>
                <p:cNvSpPr>
                  <a:spLocks/>
                </p:cNvSpPr>
                <p:nvPr/>
              </p:nvSpPr>
              <p:spPr bwMode="auto">
                <a:xfrm>
                  <a:off x="3075556" y="4362888"/>
                  <a:ext cx="318950" cy="191155"/>
                </a:xfrm>
                <a:custGeom>
                  <a:avLst/>
                  <a:gdLst/>
                  <a:ahLst/>
                  <a:cxnLst>
                    <a:cxn ang="0">
                      <a:pos x="0" y="240"/>
                    </a:cxn>
                    <a:cxn ang="0">
                      <a:pos x="159" y="0"/>
                    </a:cxn>
                    <a:cxn ang="0">
                      <a:pos x="219" y="0"/>
                    </a:cxn>
                    <a:cxn ang="0">
                      <a:pos x="60" y="240"/>
                    </a:cxn>
                    <a:cxn ang="0">
                      <a:pos x="0" y="240"/>
                    </a:cxn>
                    <a:cxn ang="0">
                      <a:pos x="0" y="240"/>
                    </a:cxn>
                    <a:cxn ang="0">
                      <a:pos x="159" y="0"/>
                    </a:cxn>
                  </a:cxnLst>
                  <a:rect l="0" t="0" r="r" b="b"/>
                  <a:pathLst>
                    <a:path w="219" h="240">
                      <a:moveTo>
                        <a:pt x="0" y="240"/>
                      </a:moveTo>
                      <a:cubicBezTo>
                        <a:pt x="80" y="240"/>
                        <a:pt x="80" y="0"/>
                        <a:pt x="159" y="0"/>
                      </a:cubicBezTo>
                      <a:cubicBezTo>
                        <a:pt x="159" y="0"/>
                        <a:pt x="219" y="0"/>
                        <a:pt x="219" y="0"/>
                      </a:cubicBezTo>
                      <a:cubicBezTo>
                        <a:pt x="140" y="0"/>
                        <a:pt x="140" y="240"/>
                        <a:pt x="60" y="240"/>
                      </a:cubicBezTo>
                      <a:cubicBezTo>
                        <a:pt x="60" y="240"/>
                        <a:pt x="0" y="240"/>
                        <a:pt x="0" y="240"/>
                      </a:cubicBezTo>
                      <a:cubicBezTo>
                        <a:pt x="0" y="240"/>
                        <a:pt x="0" y="240"/>
                        <a:pt x="0" y="240"/>
                      </a:cubicBezTo>
                      <a:cubicBezTo>
                        <a:pt x="80" y="240"/>
                        <a:pt x="80" y="0"/>
                        <a:pt x="159" y="0"/>
                      </a:cubicBezTo>
                    </a:path>
                  </a:pathLst>
                </a:custGeom>
                <a:solidFill>
                  <a:srgbClr val="00B0F0"/>
                </a:solidFill>
                <a:ln w="11113"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07" name="Freeform 383"/>
                <p:cNvSpPr>
                  <a:spLocks/>
                </p:cNvSpPr>
                <p:nvPr/>
              </p:nvSpPr>
              <p:spPr bwMode="auto">
                <a:xfrm>
                  <a:off x="3219739" y="4362888"/>
                  <a:ext cx="317494" cy="191155"/>
                </a:xfrm>
                <a:custGeom>
                  <a:avLst/>
                  <a:gdLst/>
                  <a:ahLst/>
                  <a:cxnLst>
                    <a:cxn ang="0">
                      <a:pos x="0" y="240"/>
                    </a:cxn>
                    <a:cxn ang="0">
                      <a:pos x="11" y="239"/>
                    </a:cxn>
                    <a:cxn ang="0">
                      <a:pos x="20" y="234"/>
                    </a:cxn>
                    <a:cxn ang="0">
                      <a:pos x="29" y="227"/>
                    </a:cxn>
                    <a:cxn ang="0">
                      <a:pos x="38" y="217"/>
                    </a:cxn>
                    <a:cxn ang="0">
                      <a:pos x="45" y="205"/>
                    </a:cxn>
                    <a:cxn ang="0">
                      <a:pos x="52" y="192"/>
                    </a:cxn>
                    <a:cxn ang="0">
                      <a:pos x="59" y="177"/>
                    </a:cxn>
                    <a:cxn ang="0">
                      <a:pos x="71" y="144"/>
                    </a:cxn>
                    <a:cxn ang="0">
                      <a:pos x="83" y="109"/>
                    </a:cxn>
                    <a:cxn ang="0">
                      <a:pos x="88" y="92"/>
                    </a:cxn>
                    <a:cxn ang="0">
                      <a:pos x="94" y="76"/>
                    </a:cxn>
                    <a:cxn ang="0">
                      <a:pos x="101" y="60"/>
                    </a:cxn>
                    <a:cxn ang="0">
                      <a:pos x="107" y="45"/>
                    </a:cxn>
                    <a:cxn ang="0">
                      <a:pos x="114" y="32"/>
                    </a:cxn>
                    <a:cxn ang="0">
                      <a:pos x="122" y="21"/>
                    </a:cxn>
                    <a:cxn ang="0">
                      <a:pos x="130" y="12"/>
                    </a:cxn>
                    <a:cxn ang="0">
                      <a:pos x="140" y="5"/>
                    </a:cxn>
                    <a:cxn ang="0">
                      <a:pos x="150" y="1"/>
                    </a:cxn>
                    <a:cxn ang="0">
                      <a:pos x="158" y="0"/>
                    </a:cxn>
                    <a:cxn ang="0">
                      <a:pos x="218" y="0"/>
                    </a:cxn>
                    <a:cxn ang="0">
                      <a:pos x="207" y="2"/>
                    </a:cxn>
                    <a:cxn ang="0">
                      <a:pos x="197" y="6"/>
                    </a:cxn>
                    <a:cxn ang="0">
                      <a:pos x="188" y="14"/>
                    </a:cxn>
                    <a:cxn ang="0">
                      <a:pos x="180" y="23"/>
                    </a:cxn>
                    <a:cxn ang="0">
                      <a:pos x="172" y="35"/>
                    </a:cxn>
                    <a:cxn ang="0">
                      <a:pos x="165" y="49"/>
                    </a:cxn>
                    <a:cxn ang="0">
                      <a:pos x="159" y="64"/>
                    </a:cxn>
                    <a:cxn ang="0">
                      <a:pos x="153" y="80"/>
                    </a:cxn>
                    <a:cxn ang="0">
                      <a:pos x="147" y="96"/>
                    </a:cxn>
                    <a:cxn ang="0">
                      <a:pos x="135" y="131"/>
                    </a:cxn>
                    <a:cxn ang="0">
                      <a:pos x="124" y="165"/>
                    </a:cxn>
                    <a:cxn ang="0">
                      <a:pos x="117" y="180"/>
                    </a:cxn>
                    <a:cxn ang="0">
                      <a:pos x="111" y="195"/>
                    </a:cxn>
                    <a:cxn ang="0">
                      <a:pos x="104" y="208"/>
                    </a:cxn>
                    <a:cxn ang="0">
                      <a:pos x="96" y="219"/>
                    </a:cxn>
                    <a:cxn ang="0">
                      <a:pos x="87" y="229"/>
                    </a:cxn>
                    <a:cxn ang="0">
                      <a:pos x="78" y="235"/>
                    </a:cxn>
                    <a:cxn ang="0">
                      <a:pos x="68" y="239"/>
                    </a:cxn>
                    <a:cxn ang="0">
                      <a:pos x="60" y="240"/>
                    </a:cxn>
                    <a:cxn ang="0">
                      <a:pos x="0" y="240"/>
                    </a:cxn>
                  </a:cxnLst>
                  <a:rect l="0" t="0" r="r" b="b"/>
                  <a:pathLst>
                    <a:path w="218" h="240">
                      <a:moveTo>
                        <a:pt x="0" y="240"/>
                      </a:moveTo>
                      <a:lnTo>
                        <a:pt x="11" y="239"/>
                      </a:lnTo>
                      <a:lnTo>
                        <a:pt x="20" y="234"/>
                      </a:lnTo>
                      <a:lnTo>
                        <a:pt x="29" y="227"/>
                      </a:lnTo>
                      <a:lnTo>
                        <a:pt x="38" y="217"/>
                      </a:lnTo>
                      <a:lnTo>
                        <a:pt x="45" y="205"/>
                      </a:lnTo>
                      <a:lnTo>
                        <a:pt x="52" y="192"/>
                      </a:lnTo>
                      <a:lnTo>
                        <a:pt x="59" y="177"/>
                      </a:lnTo>
                      <a:lnTo>
                        <a:pt x="71" y="144"/>
                      </a:lnTo>
                      <a:lnTo>
                        <a:pt x="83" y="109"/>
                      </a:lnTo>
                      <a:lnTo>
                        <a:pt x="88" y="92"/>
                      </a:lnTo>
                      <a:lnTo>
                        <a:pt x="94" y="76"/>
                      </a:lnTo>
                      <a:lnTo>
                        <a:pt x="101" y="60"/>
                      </a:lnTo>
                      <a:lnTo>
                        <a:pt x="107" y="45"/>
                      </a:lnTo>
                      <a:lnTo>
                        <a:pt x="114" y="32"/>
                      </a:lnTo>
                      <a:lnTo>
                        <a:pt x="122" y="21"/>
                      </a:lnTo>
                      <a:lnTo>
                        <a:pt x="130" y="12"/>
                      </a:lnTo>
                      <a:lnTo>
                        <a:pt x="140" y="5"/>
                      </a:lnTo>
                      <a:lnTo>
                        <a:pt x="150" y="1"/>
                      </a:lnTo>
                      <a:lnTo>
                        <a:pt x="158" y="0"/>
                      </a:lnTo>
                      <a:lnTo>
                        <a:pt x="218" y="0"/>
                      </a:lnTo>
                      <a:lnTo>
                        <a:pt x="207" y="2"/>
                      </a:lnTo>
                      <a:lnTo>
                        <a:pt x="197" y="6"/>
                      </a:lnTo>
                      <a:lnTo>
                        <a:pt x="188" y="14"/>
                      </a:lnTo>
                      <a:lnTo>
                        <a:pt x="180" y="23"/>
                      </a:lnTo>
                      <a:lnTo>
                        <a:pt x="172" y="35"/>
                      </a:lnTo>
                      <a:lnTo>
                        <a:pt x="165" y="49"/>
                      </a:lnTo>
                      <a:lnTo>
                        <a:pt x="159" y="64"/>
                      </a:lnTo>
                      <a:lnTo>
                        <a:pt x="153" y="80"/>
                      </a:lnTo>
                      <a:lnTo>
                        <a:pt x="147" y="96"/>
                      </a:lnTo>
                      <a:lnTo>
                        <a:pt x="135" y="131"/>
                      </a:lnTo>
                      <a:lnTo>
                        <a:pt x="124" y="165"/>
                      </a:lnTo>
                      <a:lnTo>
                        <a:pt x="117" y="180"/>
                      </a:lnTo>
                      <a:lnTo>
                        <a:pt x="111" y="195"/>
                      </a:lnTo>
                      <a:lnTo>
                        <a:pt x="104" y="208"/>
                      </a:lnTo>
                      <a:lnTo>
                        <a:pt x="96" y="219"/>
                      </a:lnTo>
                      <a:lnTo>
                        <a:pt x="87" y="229"/>
                      </a:lnTo>
                      <a:lnTo>
                        <a:pt x="78" y="235"/>
                      </a:lnTo>
                      <a:lnTo>
                        <a:pt x="68" y="239"/>
                      </a:lnTo>
                      <a:lnTo>
                        <a:pt x="60" y="240"/>
                      </a:lnTo>
                      <a:lnTo>
                        <a:pt x="0" y="240"/>
                      </a:lnTo>
                      <a:close/>
                    </a:path>
                  </a:pathLst>
                </a:custGeom>
                <a:solidFill>
                  <a:srgbClr val="00B0F0"/>
                </a:solidFill>
                <a:ln w="9525">
                  <a:solidFill>
                    <a:srgbClr val="0070C0"/>
                  </a:solidFill>
                  <a:round/>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08" name="Freeform 384"/>
                <p:cNvSpPr>
                  <a:spLocks/>
                </p:cNvSpPr>
                <p:nvPr/>
              </p:nvSpPr>
              <p:spPr bwMode="auto">
                <a:xfrm>
                  <a:off x="3219739" y="4362888"/>
                  <a:ext cx="317494" cy="191155"/>
                </a:xfrm>
                <a:custGeom>
                  <a:avLst/>
                  <a:gdLst/>
                  <a:ahLst/>
                  <a:cxnLst>
                    <a:cxn ang="0">
                      <a:pos x="0" y="240"/>
                    </a:cxn>
                    <a:cxn ang="0">
                      <a:pos x="158" y="0"/>
                    </a:cxn>
                    <a:cxn ang="0">
                      <a:pos x="218" y="0"/>
                    </a:cxn>
                    <a:cxn ang="0">
                      <a:pos x="60" y="240"/>
                    </a:cxn>
                    <a:cxn ang="0">
                      <a:pos x="0" y="240"/>
                    </a:cxn>
                    <a:cxn ang="0">
                      <a:pos x="0" y="240"/>
                    </a:cxn>
                    <a:cxn ang="0">
                      <a:pos x="158" y="0"/>
                    </a:cxn>
                  </a:cxnLst>
                  <a:rect l="0" t="0" r="r" b="b"/>
                  <a:pathLst>
                    <a:path w="218" h="240">
                      <a:moveTo>
                        <a:pt x="0" y="240"/>
                      </a:moveTo>
                      <a:cubicBezTo>
                        <a:pt x="79" y="240"/>
                        <a:pt x="79" y="0"/>
                        <a:pt x="158" y="0"/>
                      </a:cubicBezTo>
                      <a:cubicBezTo>
                        <a:pt x="158" y="0"/>
                        <a:pt x="218" y="0"/>
                        <a:pt x="218" y="0"/>
                      </a:cubicBezTo>
                      <a:cubicBezTo>
                        <a:pt x="139" y="0"/>
                        <a:pt x="139" y="240"/>
                        <a:pt x="60" y="240"/>
                      </a:cubicBezTo>
                      <a:cubicBezTo>
                        <a:pt x="60" y="240"/>
                        <a:pt x="0" y="240"/>
                        <a:pt x="0" y="240"/>
                      </a:cubicBezTo>
                      <a:cubicBezTo>
                        <a:pt x="0" y="240"/>
                        <a:pt x="0" y="240"/>
                        <a:pt x="0" y="240"/>
                      </a:cubicBezTo>
                      <a:cubicBezTo>
                        <a:pt x="79" y="240"/>
                        <a:pt x="79" y="0"/>
                        <a:pt x="158" y="0"/>
                      </a:cubicBezTo>
                    </a:path>
                  </a:pathLst>
                </a:custGeom>
                <a:noFill/>
                <a:ln w="11113"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09" name="Freeform 385"/>
                <p:cNvSpPr>
                  <a:spLocks/>
                </p:cNvSpPr>
                <p:nvPr/>
              </p:nvSpPr>
              <p:spPr bwMode="auto">
                <a:xfrm>
                  <a:off x="3537233" y="4362888"/>
                  <a:ext cx="318950" cy="191155"/>
                </a:xfrm>
                <a:custGeom>
                  <a:avLst/>
                  <a:gdLst/>
                  <a:ahLst/>
                  <a:cxnLst>
                    <a:cxn ang="0">
                      <a:pos x="0" y="240"/>
                    </a:cxn>
                    <a:cxn ang="0">
                      <a:pos x="11" y="239"/>
                    </a:cxn>
                    <a:cxn ang="0">
                      <a:pos x="21" y="234"/>
                    </a:cxn>
                    <a:cxn ang="0">
                      <a:pos x="30" y="227"/>
                    </a:cxn>
                    <a:cxn ang="0">
                      <a:pos x="38" y="217"/>
                    </a:cxn>
                    <a:cxn ang="0">
                      <a:pos x="46" y="205"/>
                    </a:cxn>
                    <a:cxn ang="0">
                      <a:pos x="53" y="192"/>
                    </a:cxn>
                    <a:cxn ang="0">
                      <a:pos x="59" y="177"/>
                    </a:cxn>
                    <a:cxn ang="0">
                      <a:pos x="66" y="161"/>
                    </a:cxn>
                    <a:cxn ang="0">
                      <a:pos x="71" y="144"/>
                    </a:cxn>
                    <a:cxn ang="0">
                      <a:pos x="83" y="109"/>
                    </a:cxn>
                    <a:cxn ang="0">
                      <a:pos x="89" y="92"/>
                    </a:cxn>
                    <a:cxn ang="0">
                      <a:pos x="101" y="60"/>
                    </a:cxn>
                    <a:cxn ang="0">
                      <a:pos x="108" y="45"/>
                    </a:cxn>
                    <a:cxn ang="0">
                      <a:pos x="115" y="32"/>
                    </a:cxn>
                    <a:cxn ang="0">
                      <a:pos x="122" y="21"/>
                    </a:cxn>
                    <a:cxn ang="0">
                      <a:pos x="131" y="12"/>
                    </a:cxn>
                    <a:cxn ang="0">
                      <a:pos x="140" y="5"/>
                    </a:cxn>
                    <a:cxn ang="0">
                      <a:pos x="150" y="1"/>
                    </a:cxn>
                    <a:cxn ang="0">
                      <a:pos x="159" y="0"/>
                    </a:cxn>
                    <a:cxn ang="0">
                      <a:pos x="219" y="0"/>
                    </a:cxn>
                    <a:cxn ang="0">
                      <a:pos x="207" y="2"/>
                    </a:cxn>
                    <a:cxn ang="0">
                      <a:pos x="198" y="6"/>
                    </a:cxn>
                    <a:cxn ang="0">
                      <a:pos x="189" y="14"/>
                    </a:cxn>
                    <a:cxn ang="0">
                      <a:pos x="180" y="23"/>
                    </a:cxn>
                    <a:cxn ang="0">
                      <a:pos x="173" y="35"/>
                    </a:cxn>
                    <a:cxn ang="0">
                      <a:pos x="166" y="49"/>
                    </a:cxn>
                    <a:cxn ang="0">
                      <a:pos x="159" y="64"/>
                    </a:cxn>
                    <a:cxn ang="0">
                      <a:pos x="147" y="96"/>
                    </a:cxn>
                    <a:cxn ang="0">
                      <a:pos x="136" y="131"/>
                    </a:cxn>
                    <a:cxn ang="0">
                      <a:pos x="130" y="148"/>
                    </a:cxn>
                    <a:cxn ang="0">
                      <a:pos x="124" y="165"/>
                    </a:cxn>
                    <a:cxn ang="0">
                      <a:pos x="118" y="180"/>
                    </a:cxn>
                    <a:cxn ang="0">
                      <a:pos x="111" y="195"/>
                    </a:cxn>
                    <a:cxn ang="0">
                      <a:pos x="104" y="208"/>
                    </a:cxn>
                    <a:cxn ang="0">
                      <a:pos x="96" y="219"/>
                    </a:cxn>
                    <a:cxn ang="0">
                      <a:pos x="88" y="229"/>
                    </a:cxn>
                    <a:cxn ang="0">
                      <a:pos x="78" y="235"/>
                    </a:cxn>
                    <a:cxn ang="0">
                      <a:pos x="68" y="239"/>
                    </a:cxn>
                    <a:cxn ang="0">
                      <a:pos x="60" y="240"/>
                    </a:cxn>
                    <a:cxn ang="0">
                      <a:pos x="0" y="240"/>
                    </a:cxn>
                  </a:cxnLst>
                  <a:rect l="0" t="0" r="r" b="b"/>
                  <a:pathLst>
                    <a:path w="219" h="240">
                      <a:moveTo>
                        <a:pt x="0" y="240"/>
                      </a:moveTo>
                      <a:lnTo>
                        <a:pt x="11" y="239"/>
                      </a:lnTo>
                      <a:lnTo>
                        <a:pt x="21" y="234"/>
                      </a:lnTo>
                      <a:lnTo>
                        <a:pt x="30" y="227"/>
                      </a:lnTo>
                      <a:lnTo>
                        <a:pt x="38" y="217"/>
                      </a:lnTo>
                      <a:lnTo>
                        <a:pt x="46" y="205"/>
                      </a:lnTo>
                      <a:lnTo>
                        <a:pt x="53" y="192"/>
                      </a:lnTo>
                      <a:lnTo>
                        <a:pt x="59" y="177"/>
                      </a:lnTo>
                      <a:lnTo>
                        <a:pt x="66" y="161"/>
                      </a:lnTo>
                      <a:lnTo>
                        <a:pt x="71" y="144"/>
                      </a:lnTo>
                      <a:lnTo>
                        <a:pt x="83" y="109"/>
                      </a:lnTo>
                      <a:lnTo>
                        <a:pt x="89" y="92"/>
                      </a:lnTo>
                      <a:lnTo>
                        <a:pt x="101" y="60"/>
                      </a:lnTo>
                      <a:lnTo>
                        <a:pt x="108" y="45"/>
                      </a:lnTo>
                      <a:lnTo>
                        <a:pt x="115" y="32"/>
                      </a:lnTo>
                      <a:lnTo>
                        <a:pt x="122" y="21"/>
                      </a:lnTo>
                      <a:lnTo>
                        <a:pt x="131" y="12"/>
                      </a:lnTo>
                      <a:lnTo>
                        <a:pt x="140" y="5"/>
                      </a:lnTo>
                      <a:lnTo>
                        <a:pt x="150" y="1"/>
                      </a:lnTo>
                      <a:lnTo>
                        <a:pt x="159" y="0"/>
                      </a:lnTo>
                      <a:lnTo>
                        <a:pt x="219" y="0"/>
                      </a:lnTo>
                      <a:lnTo>
                        <a:pt x="207" y="2"/>
                      </a:lnTo>
                      <a:lnTo>
                        <a:pt x="198" y="6"/>
                      </a:lnTo>
                      <a:lnTo>
                        <a:pt x="189" y="14"/>
                      </a:lnTo>
                      <a:lnTo>
                        <a:pt x="180" y="23"/>
                      </a:lnTo>
                      <a:lnTo>
                        <a:pt x="173" y="35"/>
                      </a:lnTo>
                      <a:lnTo>
                        <a:pt x="166" y="49"/>
                      </a:lnTo>
                      <a:lnTo>
                        <a:pt x="159" y="64"/>
                      </a:lnTo>
                      <a:lnTo>
                        <a:pt x="147" y="96"/>
                      </a:lnTo>
                      <a:lnTo>
                        <a:pt x="136" y="131"/>
                      </a:lnTo>
                      <a:lnTo>
                        <a:pt x="130" y="148"/>
                      </a:lnTo>
                      <a:lnTo>
                        <a:pt x="124" y="165"/>
                      </a:lnTo>
                      <a:lnTo>
                        <a:pt x="118" y="180"/>
                      </a:lnTo>
                      <a:lnTo>
                        <a:pt x="111" y="195"/>
                      </a:lnTo>
                      <a:lnTo>
                        <a:pt x="104" y="208"/>
                      </a:lnTo>
                      <a:lnTo>
                        <a:pt x="96" y="219"/>
                      </a:lnTo>
                      <a:lnTo>
                        <a:pt x="88" y="229"/>
                      </a:lnTo>
                      <a:lnTo>
                        <a:pt x="78" y="235"/>
                      </a:lnTo>
                      <a:lnTo>
                        <a:pt x="68" y="239"/>
                      </a:lnTo>
                      <a:lnTo>
                        <a:pt x="60" y="240"/>
                      </a:lnTo>
                      <a:lnTo>
                        <a:pt x="0" y="240"/>
                      </a:lnTo>
                      <a:close/>
                    </a:path>
                  </a:pathLst>
                </a:custGeom>
                <a:solidFill>
                  <a:srgbClr val="B3B3B3"/>
                </a:solidFill>
                <a:ln w="9525">
                  <a:solidFill>
                    <a:srgbClr val="0070C0"/>
                  </a:solidFill>
                  <a:round/>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10" name="Freeform 386"/>
                <p:cNvSpPr>
                  <a:spLocks/>
                </p:cNvSpPr>
                <p:nvPr/>
              </p:nvSpPr>
              <p:spPr bwMode="auto">
                <a:xfrm>
                  <a:off x="3537233" y="4362888"/>
                  <a:ext cx="318950" cy="191155"/>
                </a:xfrm>
                <a:custGeom>
                  <a:avLst/>
                  <a:gdLst/>
                  <a:ahLst/>
                  <a:cxnLst>
                    <a:cxn ang="0">
                      <a:pos x="0" y="240"/>
                    </a:cxn>
                    <a:cxn ang="0">
                      <a:pos x="159" y="0"/>
                    </a:cxn>
                    <a:cxn ang="0">
                      <a:pos x="219" y="0"/>
                    </a:cxn>
                    <a:cxn ang="0">
                      <a:pos x="60" y="240"/>
                    </a:cxn>
                    <a:cxn ang="0">
                      <a:pos x="0" y="240"/>
                    </a:cxn>
                    <a:cxn ang="0">
                      <a:pos x="0" y="240"/>
                    </a:cxn>
                    <a:cxn ang="0">
                      <a:pos x="159" y="0"/>
                    </a:cxn>
                  </a:cxnLst>
                  <a:rect l="0" t="0" r="r" b="b"/>
                  <a:pathLst>
                    <a:path w="219" h="240">
                      <a:moveTo>
                        <a:pt x="0" y="240"/>
                      </a:moveTo>
                      <a:cubicBezTo>
                        <a:pt x="79" y="240"/>
                        <a:pt x="79" y="0"/>
                        <a:pt x="159" y="0"/>
                      </a:cubicBezTo>
                      <a:cubicBezTo>
                        <a:pt x="159" y="0"/>
                        <a:pt x="219" y="0"/>
                        <a:pt x="219" y="0"/>
                      </a:cubicBezTo>
                      <a:cubicBezTo>
                        <a:pt x="139" y="0"/>
                        <a:pt x="139" y="240"/>
                        <a:pt x="60" y="240"/>
                      </a:cubicBezTo>
                      <a:cubicBezTo>
                        <a:pt x="60" y="240"/>
                        <a:pt x="0" y="240"/>
                        <a:pt x="0" y="240"/>
                      </a:cubicBezTo>
                      <a:cubicBezTo>
                        <a:pt x="0" y="240"/>
                        <a:pt x="0" y="240"/>
                        <a:pt x="0" y="240"/>
                      </a:cubicBezTo>
                      <a:cubicBezTo>
                        <a:pt x="79" y="240"/>
                        <a:pt x="79" y="0"/>
                        <a:pt x="159" y="0"/>
                      </a:cubicBezTo>
                    </a:path>
                  </a:pathLst>
                </a:custGeom>
                <a:solidFill>
                  <a:srgbClr val="00B0F0"/>
                </a:solidFill>
                <a:ln w="11113"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11" name="Freeform 387"/>
                <p:cNvSpPr>
                  <a:spLocks/>
                </p:cNvSpPr>
                <p:nvPr/>
              </p:nvSpPr>
              <p:spPr bwMode="auto">
                <a:xfrm>
                  <a:off x="3681416" y="4362888"/>
                  <a:ext cx="317494" cy="191155"/>
                </a:xfrm>
                <a:custGeom>
                  <a:avLst/>
                  <a:gdLst/>
                  <a:ahLst/>
                  <a:cxnLst>
                    <a:cxn ang="0">
                      <a:pos x="0" y="240"/>
                    </a:cxn>
                    <a:cxn ang="0">
                      <a:pos x="10" y="239"/>
                    </a:cxn>
                    <a:cxn ang="0">
                      <a:pos x="20" y="234"/>
                    </a:cxn>
                    <a:cxn ang="0">
                      <a:pos x="29" y="227"/>
                    </a:cxn>
                    <a:cxn ang="0">
                      <a:pos x="38" y="217"/>
                    </a:cxn>
                    <a:cxn ang="0">
                      <a:pos x="45" y="205"/>
                    </a:cxn>
                    <a:cxn ang="0">
                      <a:pos x="52" y="192"/>
                    </a:cxn>
                    <a:cxn ang="0">
                      <a:pos x="59" y="177"/>
                    </a:cxn>
                    <a:cxn ang="0">
                      <a:pos x="71" y="144"/>
                    </a:cxn>
                    <a:cxn ang="0">
                      <a:pos x="82" y="109"/>
                    </a:cxn>
                    <a:cxn ang="0">
                      <a:pos x="88" y="92"/>
                    </a:cxn>
                    <a:cxn ang="0">
                      <a:pos x="94" y="76"/>
                    </a:cxn>
                    <a:cxn ang="0">
                      <a:pos x="100" y="60"/>
                    </a:cxn>
                    <a:cxn ang="0">
                      <a:pos x="107" y="45"/>
                    </a:cxn>
                    <a:cxn ang="0">
                      <a:pos x="114" y="32"/>
                    </a:cxn>
                    <a:cxn ang="0">
                      <a:pos x="122" y="21"/>
                    </a:cxn>
                    <a:cxn ang="0">
                      <a:pos x="130" y="12"/>
                    </a:cxn>
                    <a:cxn ang="0">
                      <a:pos x="139" y="5"/>
                    </a:cxn>
                    <a:cxn ang="0">
                      <a:pos x="150" y="1"/>
                    </a:cxn>
                    <a:cxn ang="0">
                      <a:pos x="158" y="0"/>
                    </a:cxn>
                    <a:cxn ang="0">
                      <a:pos x="218" y="0"/>
                    </a:cxn>
                    <a:cxn ang="0">
                      <a:pos x="207" y="2"/>
                    </a:cxn>
                    <a:cxn ang="0">
                      <a:pos x="197" y="6"/>
                    </a:cxn>
                    <a:cxn ang="0">
                      <a:pos x="188" y="14"/>
                    </a:cxn>
                    <a:cxn ang="0">
                      <a:pos x="180" y="23"/>
                    </a:cxn>
                    <a:cxn ang="0">
                      <a:pos x="172" y="35"/>
                    </a:cxn>
                    <a:cxn ang="0">
                      <a:pos x="165" y="49"/>
                    </a:cxn>
                    <a:cxn ang="0">
                      <a:pos x="159" y="64"/>
                    </a:cxn>
                    <a:cxn ang="0">
                      <a:pos x="153" y="80"/>
                    </a:cxn>
                    <a:cxn ang="0">
                      <a:pos x="147" y="96"/>
                    </a:cxn>
                    <a:cxn ang="0">
                      <a:pos x="135" y="131"/>
                    </a:cxn>
                    <a:cxn ang="0">
                      <a:pos x="123" y="165"/>
                    </a:cxn>
                    <a:cxn ang="0">
                      <a:pos x="117" y="180"/>
                    </a:cxn>
                    <a:cxn ang="0">
                      <a:pos x="111" y="195"/>
                    </a:cxn>
                    <a:cxn ang="0">
                      <a:pos x="103" y="208"/>
                    </a:cxn>
                    <a:cxn ang="0">
                      <a:pos x="96" y="219"/>
                    </a:cxn>
                    <a:cxn ang="0">
                      <a:pos x="87" y="229"/>
                    </a:cxn>
                    <a:cxn ang="0">
                      <a:pos x="78" y="235"/>
                    </a:cxn>
                    <a:cxn ang="0">
                      <a:pos x="68" y="239"/>
                    </a:cxn>
                    <a:cxn ang="0">
                      <a:pos x="60" y="240"/>
                    </a:cxn>
                    <a:cxn ang="0">
                      <a:pos x="0" y="240"/>
                    </a:cxn>
                  </a:cxnLst>
                  <a:rect l="0" t="0" r="r" b="b"/>
                  <a:pathLst>
                    <a:path w="218" h="240">
                      <a:moveTo>
                        <a:pt x="0" y="240"/>
                      </a:moveTo>
                      <a:lnTo>
                        <a:pt x="10" y="239"/>
                      </a:lnTo>
                      <a:lnTo>
                        <a:pt x="20" y="234"/>
                      </a:lnTo>
                      <a:lnTo>
                        <a:pt x="29" y="227"/>
                      </a:lnTo>
                      <a:lnTo>
                        <a:pt x="38" y="217"/>
                      </a:lnTo>
                      <a:lnTo>
                        <a:pt x="45" y="205"/>
                      </a:lnTo>
                      <a:lnTo>
                        <a:pt x="52" y="192"/>
                      </a:lnTo>
                      <a:lnTo>
                        <a:pt x="59" y="177"/>
                      </a:lnTo>
                      <a:lnTo>
                        <a:pt x="71" y="144"/>
                      </a:lnTo>
                      <a:lnTo>
                        <a:pt x="82" y="109"/>
                      </a:lnTo>
                      <a:lnTo>
                        <a:pt x="88" y="92"/>
                      </a:lnTo>
                      <a:lnTo>
                        <a:pt x="94" y="76"/>
                      </a:lnTo>
                      <a:lnTo>
                        <a:pt x="100" y="60"/>
                      </a:lnTo>
                      <a:lnTo>
                        <a:pt x="107" y="45"/>
                      </a:lnTo>
                      <a:lnTo>
                        <a:pt x="114" y="32"/>
                      </a:lnTo>
                      <a:lnTo>
                        <a:pt x="122" y="21"/>
                      </a:lnTo>
                      <a:lnTo>
                        <a:pt x="130" y="12"/>
                      </a:lnTo>
                      <a:lnTo>
                        <a:pt x="139" y="5"/>
                      </a:lnTo>
                      <a:lnTo>
                        <a:pt x="150" y="1"/>
                      </a:lnTo>
                      <a:lnTo>
                        <a:pt x="158" y="0"/>
                      </a:lnTo>
                      <a:lnTo>
                        <a:pt x="218" y="0"/>
                      </a:lnTo>
                      <a:lnTo>
                        <a:pt x="207" y="2"/>
                      </a:lnTo>
                      <a:lnTo>
                        <a:pt x="197" y="6"/>
                      </a:lnTo>
                      <a:lnTo>
                        <a:pt x="188" y="14"/>
                      </a:lnTo>
                      <a:lnTo>
                        <a:pt x="180" y="23"/>
                      </a:lnTo>
                      <a:lnTo>
                        <a:pt x="172" y="35"/>
                      </a:lnTo>
                      <a:lnTo>
                        <a:pt x="165" y="49"/>
                      </a:lnTo>
                      <a:lnTo>
                        <a:pt x="159" y="64"/>
                      </a:lnTo>
                      <a:lnTo>
                        <a:pt x="153" y="80"/>
                      </a:lnTo>
                      <a:lnTo>
                        <a:pt x="147" y="96"/>
                      </a:lnTo>
                      <a:lnTo>
                        <a:pt x="135" y="131"/>
                      </a:lnTo>
                      <a:lnTo>
                        <a:pt x="123" y="165"/>
                      </a:lnTo>
                      <a:lnTo>
                        <a:pt x="117" y="180"/>
                      </a:lnTo>
                      <a:lnTo>
                        <a:pt x="111" y="195"/>
                      </a:lnTo>
                      <a:lnTo>
                        <a:pt x="103" y="208"/>
                      </a:lnTo>
                      <a:lnTo>
                        <a:pt x="96" y="219"/>
                      </a:lnTo>
                      <a:lnTo>
                        <a:pt x="87" y="229"/>
                      </a:lnTo>
                      <a:lnTo>
                        <a:pt x="78" y="235"/>
                      </a:lnTo>
                      <a:lnTo>
                        <a:pt x="68" y="239"/>
                      </a:lnTo>
                      <a:lnTo>
                        <a:pt x="60" y="240"/>
                      </a:lnTo>
                      <a:lnTo>
                        <a:pt x="0" y="240"/>
                      </a:lnTo>
                      <a:close/>
                    </a:path>
                  </a:pathLst>
                </a:custGeom>
                <a:solidFill>
                  <a:srgbClr val="B3B3B3"/>
                </a:solidFill>
                <a:ln w="9525">
                  <a:solidFill>
                    <a:srgbClr val="0070C0"/>
                  </a:solidFill>
                  <a:round/>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12" name="Freeform 388"/>
                <p:cNvSpPr>
                  <a:spLocks/>
                </p:cNvSpPr>
                <p:nvPr/>
              </p:nvSpPr>
              <p:spPr bwMode="auto">
                <a:xfrm>
                  <a:off x="3681416" y="4362888"/>
                  <a:ext cx="317494" cy="191155"/>
                </a:xfrm>
                <a:custGeom>
                  <a:avLst/>
                  <a:gdLst/>
                  <a:ahLst/>
                  <a:cxnLst>
                    <a:cxn ang="0">
                      <a:pos x="0" y="240"/>
                    </a:cxn>
                    <a:cxn ang="0">
                      <a:pos x="158" y="0"/>
                    </a:cxn>
                    <a:cxn ang="0">
                      <a:pos x="218" y="0"/>
                    </a:cxn>
                    <a:cxn ang="0">
                      <a:pos x="60" y="240"/>
                    </a:cxn>
                    <a:cxn ang="0">
                      <a:pos x="0" y="240"/>
                    </a:cxn>
                    <a:cxn ang="0">
                      <a:pos x="0" y="240"/>
                    </a:cxn>
                    <a:cxn ang="0">
                      <a:pos x="158" y="0"/>
                    </a:cxn>
                  </a:cxnLst>
                  <a:rect l="0" t="0" r="r" b="b"/>
                  <a:pathLst>
                    <a:path w="218" h="240">
                      <a:moveTo>
                        <a:pt x="0" y="240"/>
                      </a:moveTo>
                      <a:cubicBezTo>
                        <a:pt x="79" y="240"/>
                        <a:pt x="79" y="0"/>
                        <a:pt x="158" y="0"/>
                      </a:cubicBezTo>
                      <a:cubicBezTo>
                        <a:pt x="158" y="0"/>
                        <a:pt x="218" y="0"/>
                        <a:pt x="218" y="0"/>
                      </a:cubicBezTo>
                      <a:cubicBezTo>
                        <a:pt x="139" y="0"/>
                        <a:pt x="139" y="240"/>
                        <a:pt x="60" y="240"/>
                      </a:cubicBezTo>
                      <a:cubicBezTo>
                        <a:pt x="60" y="240"/>
                        <a:pt x="0" y="240"/>
                        <a:pt x="0" y="240"/>
                      </a:cubicBezTo>
                      <a:cubicBezTo>
                        <a:pt x="0" y="240"/>
                        <a:pt x="0" y="240"/>
                        <a:pt x="0" y="240"/>
                      </a:cubicBezTo>
                      <a:cubicBezTo>
                        <a:pt x="79" y="240"/>
                        <a:pt x="79" y="0"/>
                        <a:pt x="158" y="0"/>
                      </a:cubicBezTo>
                    </a:path>
                  </a:pathLst>
                </a:custGeom>
                <a:solidFill>
                  <a:srgbClr val="00B0F0"/>
                </a:solidFill>
                <a:ln w="11113"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13" name="Freeform 389"/>
                <p:cNvSpPr>
                  <a:spLocks/>
                </p:cNvSpPr>
                <p:nvPr/>
              </p:nvSpPr>
              <p:spPr bwMode="auto">
                <a:xfrm>
                  <a:off x="3998910" y="4362888"/>
                  <a:ext cx="317494" cy="191155"/>
                </a:xfrm>
                <a:custGeom>
                  <a:avLst/>
                  <a:gdLst/>
                  <a:ahLst/>
                  <a:cxnLst>
                    <a:cxn ang="0">
                      <a:pos x="0" y="240"/>
                    </a:cxn>
                    <a:cxn ang="0">
                      <a:pos x="11" y="239"/>
                    </a:cxn>
                    <a:cxn ang="0">
                      <a:pos x="21" y="234"/>
                    </a:cxn>
                    <a:cxn ang="0">
                      <a:pos x="30" y="227"/>
                    </a:cxn>
                    <a:cxn ang="0">
                      <a:pos x="38" y="217"/>
                    </a:cxn>
                    <a:cxn ang="0">
                      <a:pos x="46" y="205"/>
                    </a:cxn>
                    <a:cxn ang="0">
                      <a:pos x="52" y="192"/>
                    </a:cxn>
                    <a:cxn ang="0">
                      <a:pos x="59" y="177"/>
                    </a:cxn>
                    <a:cxn ang="0">
                      <a:pos x="65" y="161"/>
                    </a:cxn>
                    <a:cxn ang="0">
                      <a:pos x="71" y="144"/>
                    </a:cxn>
                    <a:cxn ang="0">
                      <a:pos x="83" y="109"/>
                    </a:cxn>
                    <a:cxn ang="0">
                      <a:pos x="88" y="92"/>
                    </a:cxn>
                    <a:cxn ang="0">
                      <a:pos x="101" y="60"/>
                    </a:cxn>
                    <a:cxn ang="0">
                      <a:pos x="107" y="45"/>
                    </a:cxn>
                    <a:cxn ang="0">
                      <a:pos x="115" y="32"/>
                    </a:cxn>
                    <a:cxn ang="0">
                      <a:pos x="122" y="21"/>
                    </a:cxn>
                    <a:cxn ang="0">
                      <a:pos x="130" y="12"/>
                    </a:cxn>
                    <a:cxn ang="0">
                      <a:pos x="140" y="5"/>
                    </a:cxn>
                    <a:cxn ang="0">
                      <a:pos x="150" y="1"/>
                    </a:cxn>
                    <a:cxn ang="0">
                      <a:pos x="158" y="0"/>
                    </a:cxn>
                    <a:cxn ang="0">
                      <a:pos x="218" y="0"/>
                    </a:cxn>
                    <a:cxn ang="0">
                      <a:pos x="207" y="2"/>
                    </a:cxn>
                    <a:cxn ang="0">
                      <a:pos x="197" y="6"/>
                    </a:cxn>
                    <a:cxn ang="0">
                      <a:pos x="188" y="14"/>
                    </a:cxn>
                    <a:cxn ang="0">
                      <a:pos x="180" y="23"/>
                    </a:cxn>
                    <a:cxn ang="0">
                      <a:pos x="172" y="35"/>
                    </a:cxn>
                    <a:cxn ang="0">
                      <a:pos x="166" y="49"/>
                    </a:cxn>
                    <a:cxn ang="0">
                      <a:pos x="159" y="64"/>
                    </a:cxn>
                    <a:cxn ang="0">
                      <a:pos x="147" y="96"/>
                    </a:cxn>
                    <a:cxn ang="0">
                      <a:pos x="136" y="131"/>
                    </a:cxn>
                    <a:cxn ang="0">
                      <a:pos x="130" y="148"/>
                    </a:cxn>
                    <a:cxn ang="0">
                      <a:pos x="124" y="165"/>
                    </a:cxn>
                    <a:cxn ang="0">
                      <a:pos x="118" y="180"/>
                    </a:cxn>
                    <a:cxn ang="0">
                      <a:pos x="111" y="195"/>
                    </a:cxn>
                    <a:cxn ang="0">
                      <a:pos x="104" y="208"/>
                    </a:cxn>
                    <a:cxn ang="0">
                      <a:pos x="96" y="219"/>
                    </a:cxn>
                    <a:cxn ang="0">
                      <a:pos x="88" y="229"/>
                    </a:cxn>
                    <a:cxn ang="0">
                      <a:pos x="78" y="235"/>
                    </a:cxn>
                    <a:cxn ang="0">
                      <a:pos x="68" y="239"/>
                    </a:cxn>
                    <a:cxn ang="0">
                      <a:pos x="60" y="240"/>
                    </a:cxn>
                    <a:cxn ang="0">
                      <a:pos x="0" y="240"/>
                    </a:cxn>
                  </a:cxnLst>
                  <a:rect l="0" t="0" r="r" b="b"/>
                  <a:pathLst>
                    <a:path w="218" h="240">
                      <a:moveTo>
                        <a:pt x="0" y="240"/>
                      </a:moveTo>
                      <a:lnTo>
                        <a:pt x="11" y="239"/>
                      </a:lnTo>
                      <a:lnTo>
                        <a:pt x="21" y="234"/>
                      </a:lnTo>
                      <a:lnTo>
                        <a:pt x="30" y="227"/>
                      </a:lnTo>
                      <a:lnTo>
                        <a:pt x="38" y="217"/>
                      </a:lnTo>
                      <a:lnTo>
                        <a:pt x="46" y="205"/>
                      </a:lnTo>
                      <a:lnTo>
                        <a:pt x="52" y="192"/>
                      </a:lnTo>
                      <a:lnTo>
                        <a:pt x="59" y="177"/>
                      </a:lnTo>
                      <a:lnTo>
                        <a:pt x="65" y="161"/>
                      </a:lnTo>
                      <a:lnTo>
                        <a:pt x="71" y="144"/>
                      </a:lnTo>
                      <a:lnTo>
                        <a:pt x="83" y="109"/>
                      </a:lnTo>
                      <a:lnTo>
                        <a:pt x="88" y="92"/>
                      </a:lnTo>
                      <a:lnTo>
                        <a:pt x="101" y="60"/>
                      </a:lnTo>
                      <a:lnTo>
                        <a:pt x="107" y="45"/>
                      </a:lnTo>
                      <a:lnTo>
                        <a:pt x="115" y="32"/>
                      </a:lnTo>
                      <a:lnTo>
                        <a:pt x="122" y="21"/>
                      </a:lnTo>
                      <a:lnTo>
                        <a:pt x="130" y="12"/>
                      </a:lnTo>
                      <a:lnTo>
                        <a:pt x="140" y="5"/>
                      </a:lnTo>
                      <a:lnTo>
                        <a:pt x="150" y="1"/>
                      </a:lnTo>
                      <a:lnTo>
                        <a:pt x="158" y="0"/>
                      </a:lnTo>
                      <a:lnTo>
                        <a:pt x="218" y="0"/>
                      </a:lnTo>
                      <a:lnTo>
                        <a:pt x="207" y="2"/>
                      </a:lnTo>
                      <a:lnTo>
                        <a:pt x="197" y="6"/>
                      </a:lnTo>
                      <a:lnTo>
                        <a:pt x="188" y="14"/>
                      </a:lnTo>
                      <a:lnTo>
                        <a:pt x="180" y="23"/>
                      </a:lnTo>
                      <a:lnTo>
                        <a:pt x="172" y="35"/>
                      </a:lnTo>
                      <a:lnTo>
                        <a:pt x="166" y="49"/>
                      </a:lnTo>
                      <a:lnTo>
                        <a:pt x="159" y="64"/>
                      </a:lnTo>
                      <a:lnTo>
                        <a:pt x="147" y="96"/>
                      </a:lnTo>
                      <a:lnTo>
                        <a:pt x="136" y="131"/>
                      </a:lnTo>
                      <a:lnTo>
                        <a:pt x="130" y="148"/>
                      </a:lnTo>
                      <a:lnTo>
                        <a:pt x="124" y="165"/>
                      </a:lnTo>
                      <a:lnTo>
                        <a:pt x="118" y="180"/>
                      </a:lnTo>
                      <a:lnTo>
                        <a:pt x="111" y="195"/>
                      </a:lnTo>
                      <a:lnTo>
                        <a:pt x="104" y="208"/>
                      </a:lnTo>
                      <a:lnTo>
                        <a:pt x="96" y="219"/>
                      </a:lnTo>
                      <a:lnTo>
                        <a:pt x="88" y="229"/>
                      </a:lnTo>
                      <a:lnTo>
                        <a:pt x="78" y="235"/>
                      </a:lnTo>
                      <a:lnTo>
                        <a:pt x="68" y="239"/>
                      </a:lnTo>
                      <a:lnTo>
                        <a:pt x="60" y="240"/>
                      </a:lnTo>
                      <a:lnTo>
                        <a:pt x="0" y="240"/>
                      </a:lnTo>
                      <a:close/>
                    </a:path>
                  </a:pathLst>
                </a:custGeom>
                <a:solidFill>
                  <a:srgbClr val="B3B3B3"/>
                </a:solidFill>
                <a:ln w="9525">
                  <a:solidFill>
                    <a:srgbClr val="0070C0"/>
                  </a:solidFill>
                  <a:round/>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14" name="Freeform 390"/>
                <p:cNvSpPr>
                  <a:spLocks/>
                </p:cNvSpPr>
                <p:nvPr/>
              </p:nvSpPr>
              <p:spPr bwMode="auto">
                <a:xfrm>
                  <a:off x="3998910" y="4362888"/>
                  <a:ext cx="317494" cy="191155"/>
                </a:xfrm>
                <a:custGeom>
                  <a:avLst/>
                  <a:gdLst/>
                  <a:ahLst/>
                  <a:cxnLst>
                    <a:cxn ang="0">
                      <a:pos x="0" y="240"/>
                    </a:cxn>
                    <a:cxn ang="0">
                      <a:pos x="158" y="0"/>
                    </a:cxn>
                    <a:cxn ang="0">
                      <a:pos x="218" y="0"/>
                    </a:cxn>
                    <a:cxn ang="0">
                      <a:pos x="60" y="240"/>
                    </a:cxn>
                    <a:cxn ang="0">
                      <a:pos x="0" y="240"/>
                    </a:cxn>
                    <a:cxn ang="0">
                      <a:pos x="0" y="240"/>
                    </a:cxn>
                    <a:cxn ang="0">
                      <a:pos x="158" y="0"/>
                    </a:cxn>
                  </a:cxnLst>
                  <a:rect l="0" t="0" r="r" b="b"/>
                  <a:pathLst>
                    <a:path w="218" h="240">
                      <a:moveTo>
                        <a:pt x="0" y="240"/>
                      </a:moveTo>
                      <a:cubicBezTo>
                        <a:pt x="79" y="240"/>
                        <a:pt x="79" y="0"/>
                        <a:pt x="158" y="0"/>
                      </a:cubicBezTo>
                      <a:cubicBezTo>
                        <a:pt x="158" y="0"/>
                        <a:pt x="218" y="0"/>
                        <a:pt x="218" y="0"/>
                      </a:cubicBezTo>
                      <a:cubicBezTo>
                        <a:pt x="139" y="0"/>
                        <a:pt x="139" y="240"/>
                        <a:pt x="60" y="240"/>
                      </a:cubicBezTo>
                      <a:cubicBezTo>
                        <a:pt x="60" y="240"/>
                        <a:pt x="0" y="240"/>
                        <a:pt x="0" y="240"/>
                      </a:cubicBezTo>
                      <a:cubicBezTo>
                        <a:pt x="0" y="240"/>
                        <a:pt x="0" y="240"/>
                        <a:pt x="0" y="240"/>
                      </a:cubicBezTo>
                      <a:cubicBezTo>
                        <a:pt x="79" y="240"/>
                        <a:pt x="79" y="0"/>
                        <a:pt x="158" y="0"/>
                      </a:cubicBezTo>
                    </a:path>
                  </a:pathLst>
                </a:custGeom>
                <a:solidFill>
                  <a:srgbClr val="00B0F0"/>
                </a:solidFill>
                <a:ln w="11113"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15" name="Freeform 391"/>
                <p:cNvSpPr>
                  <a:spLocks/>
                </p:cNvSpPr>
                <p:nvPr/>
              </p:nvSpPr>
              <p:spPr bwMode="auto">
                <a:xfrm>
                  <a:off x="4141636" y="4362888"/>
                  <a:ext cx="318950" cy="191155"/>
                </a:xfrm>
                <a:custGeom>
                  <a:avLst/>
                  <a:gdLst/>
                  <a:ahLst/>
                  <a:cxnLst>
                    <a:cxn ang="0">
                      <a:pos x="0" y="240"/>
                    </a:cxn>
                    <a:cxn ang="0">
                      <a:pos x="11" y="239"/>
                    </a:cxn>
                    <a:cxn ang="0">
                      <a:pos x="21" y="234"/>
                    </a:cxn>
                    <a:cxn ang="0">
                      <a:pos x="30" y="227"/>
                    </a:cxn>
                    <a:cxn ang="0">
                      <a:pos x="38" y="217"/>
                    </a:cxn>
                    <a:cxn ang="0">
                      <a:pos x="46" y="205"/>
                    </a:cxn>
                    <a:cxn ang="0">
                      <a:pos x="53" y="192"/>
                    </a:cxn>
                    <a:cxn ang="0">
                      <a:pos x="59" y="177"/>
                    </a:cxn>
                    <a:cxn ang="0">
                      <a:pos x="71" y="144"/>
                    </a:cxn>
                    <a:cxn ang="0">
                      <a:pos x="83" y="109"/>
                    </a:cxn>
                    <a:cxn ang="0">
                      <a:pos x="89" y="92"/>
                    </a:cxn>
                    <a:cxn ang="0">
                      <a:pos x="95" y="76"/>
                    </a:cxn>
                    <a:cxn ang="0">
                      <a:pos x="101" y="60"/>
                    </a:cxn>
                    <a:cxn ang="0">
                      <a:pos x="108" y="45"/>
                    </a:cxn>
                    <a:cxn ang="0">
                      <a:pos x="115" y="32"/>
                    </a:cxn>
                    <a:cxn ang="0">
                      <a:pos x="122" y="21"/>
                    </a:cxn>
                    <a:cxn ang="0">
                      <a:pos x="131" y="12"/>
                    </a:cxn>
                    <a:cxn ang="0">
                      <a:pos x="140" y="5"/>
                    </a:cxn>
                    <a:cxn ang="0">
                      <a:pos x="150" y="1"/>
                    </a:cxn>
                    <a:cxn ang="0">
                      <a:pos x="159" y="0"/>
                    </a:cxn>
                    <a:cxn ang="0">
                      <a:pos x="219" y="0"/>
                    </a:cxn>
                    <a:cxn ang="0">
                      <a:pos x="208" y="2"/>
                    </a:cxn>
                    <a:cxn ang="0">
                      <a:pos x="198" y="6"/>
                    </a:cxn>
                    <a:cxn ang="0">
                      <a:pos x="189" y="14"/>
                    </a:cxn>
                    <a:cxn ang="0">
                      <a:pos x="181" y="23"/>
                    </a:cxn>
                    <a:cxn ang="0">
                      <a:pos x="173" y="35"/>
                    </a:cxn>
                    <a:cxn ang="0">
                      <a:pos x="166" y="49"/>
                    </a:cxn>
                    <a:cxn ang="0">
                      <a:pos x="159" y="64"/>
                    </a:cxn>
                    <a:cxn ang="0">
                      <a:pos x="153" y="80"/>
                    </a:cxn>
                    <a:cxn ang="0">
                      <a:pos x="147" y="96"/>
                    </a:cxn>
                    <a:cxn ang="0">
                      <a:pos x="136" y="131"/>
                    </a:cxn>
                    <a:cxn ang="0">
                      <a:pos x="124" y="165"/>
                    </a:cxn>
                    <a:cxn ang="0">
                      <a:pos x="118" y="180"/>
                    </a:cxn>
                    <a:cxn ang="0">
                      <a:pos x="111" y="195"/>
                    </a:cxn>
                    <a:cxn ang="0">
                      <a:pos x="104" y="208"/>
                    </a:cxn>
                    <a:cxn ang="0">
                      <a:pos x="96" y="219"/>
                    </a:cxn>
                    <a:cxn ang="0">
                      <a:pos x="88" y="229"/>
                    </a:cxn>
                    <a:cxn ang="0">
                      <a:pos x="79" y="235"/>
                    </a:cxn>
                    <a:cxn ang="0">
                      <a:pos x="68" y="239"/>
                    </a:cxn>
                    <a:cxn ang="0">
                      <a:pos x="60" y="240"/>
                    </a:cxn>
                    <a:cxn ang="0">
                      <a:pos x="0" y="240"/>
                    </a:cxn>
                  </a:cxnLst>
                  <a:rect l="0" t="0" r="r" b="b"/>
                  <a:pathLst>
                    <a:path w="219" h="240">
                      <a:moveTo>
                        <a:pt x="0" y="240"/>
                      </a:moveTo>
                      <a:lnTo>
                        <a:pt x="11" y="239"/>
                      </a:lnTo>
                      <a:lnTo>
                        <a:pt x="21" y="234"/>
                      </a:lnTo>
                      <a:lnTo>
                        <a:pt x="30" y="227"/>
                      </a:lnTo>
                      <a:lnTo>
                        <a:pt x="38" y="217"/>
                      </a:lnTo>
                      <a:lnTo>
                        <a:pt x="46" y="205"/>
                      </a:lnTo>
                      <a:lnTo>
                        <a:pt x="53" y="192"/>
                      </a:lnTo>
                      <a:lnTo>
                        <a:pt x="59" y="177"/>
                      </a:lnTo>
                      <a:lnTo>
                        <a:pt x="71" y="144"/>
                      </a:lnTo>
                      <a:lnTo>
                        <a:pt x="83" y="109"/>
                      </a:lnTo>
                      <a:lnTo>
                        <a:pt x="89" y="92"/>
                      </a:lnTo>
                      <a:lnTo>
                        <a:pt x="95" y="76"/>
                      </a:lnTo>
                      <a:lnTo>
                        <a:pt x="101" y="60"/>
                      </a:lnTo>
                      <a:lnTo>
                        <a:pt x="108" y="45"/>
                      </a:lnTo>
                      <a:lnTo>
                        <a:pt x="115" y="32"/>
                      </a:lnTo>
                      <a:lnTo>
                        <a:pt x="122" y="21"/>
                      </a:lnTo>
                      <a:lnTo>
                        <a:pt x="131" y="12"/>
                      </a:lnTo>
                      <a:lnTo>
                        <a:pt x="140" y="5"/>
                      </a:lnTo>
                      <a:lnTo>
                        <a:pt x="150" y="1"/>
                      </a:lnTo>
                      <a:lnTo>
                        <a:pt x="159" y="0"/>
                      </a:lnTo>
                      <a:lnTo>
                        <a:pt x="219" y="0"/>
                      </a:lnTo>
                      <a:lnTo>
                        <a:pt x="208" y="2"/>
                      </a:lnTo>
                      <a:lnTo>
                        <a:pt x="198" y="6"/>
                      </a:lnTo>
                      <a:lnTo>
                        <a:pt x="189" y="14"/>
                      </a:lnTo>
                      <a:lnTo>
                        <a:pt x="181" y="23"/>
                      </a:lnTo>
                      <a:lnTo>
                        <a:pt x="173" y="35"/>
                      </a:lnTo>
                      <a:lnTo>
                        <a:pt x="166" y="49"/>
                      </a:lnTo>
                      <a:lnTo>
                        <a:pt x="159" y="64"/>
                      </a:lnTo>
                      <a:lnTo>
                        <a:pt x="153" y="80"/>
                      </a:lnTo>
                      <a:lnTo>
                        <a:pt x="147" y="96"/>
                      </a:lnTo>
                      <a:lnTo>
                        <a:pt x="136" y="131"/>
                      </a:lnTo>
                      <a:lnTo>
                        <a:pt x="124" y="165"/>
                      </a:lnTo>
                      <a:lnTo>
                        <a:pt x="118" y="180"/>
                      </a:lnTo>
                      <a:lnTo>
                        <a:pt x="111" y="195"/>
                      </a:lnTo>
                      <a:lnTo>
                        <a:pt x="104" y="208"/>
                      </a:lnTo>
                      <a:lnTo>
                        <a:pt x="96" y="219"/>
                      </a:lnTo>
                      <a:lnTo>
                        <a:pt x="88" y="229"/>
                      </a:lnTo>
                      <a:lnTo>
                        <a:pt x="79" y="235"/>
                      </a:lnTo>
                      <a:lnTo>
                        <a:pt x="68" y="239"/>
                      </a:lnTo>
                      <a:lnTo>
                        <a:pt x="60" y="240"/>
                      </a:lnTo>
                      <a:lnTo>
                        <a:pt x="0" y="240"/>
                      </a:lnTo>
                      <a:close/>
                    </a:path>
                  </a:pathLst>
                </a:custGeom>
                <a:solidFill>
                  <a:srgbClr val="B3B3B3"/>
                </a:solidFill>
                <a:ln w="9525">
                  <a:solidFill>
                    <a:srgbClr val="0070C0"/>
                  </a:solidFill>
                  <a:round/>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16" name="Freeform 392"/>
                <p:cNvSpPr>
                  <a:spLocks/>
                </p:cNvSpPr>
                <p:nvPr/>
              </p:nvSpPr>
              <p:spPr bwMode="auto">
                <a:xfrm>
                  <a:off x="4141636" y="4362888"/>
                  <a:ext cx="318950" cy="191155"/>
                </a:xfrm>
                <a:custGeom>
                  <a:avLst/>
                  <a:gdLst/>
                  <a:ahLst/>
                  <a:cxnLst>
                    <a:cxn ang="0">
                      <a:pos x="0" y="240"/>
                    </a:cxn>
                    <a:cxn ang="0">
                      <a:pos x="159" y="0"/>
                    </a:cxn>
                    <a:cxn ang="0">
                      <a:pos x="219" y="0"/>
                    </a:cxn>
                    <a:cxn ang="0">
                      <a:pos x="60" y="240"/>
                    </a:cxn>
                    <a:cxn ang="0">
                      <a:pos x="0" y="240"/>
                    </a:cxn>
                    <a:cxn ang="0">
                      <a:pos x="0" y="240"/>
                    </a:cxn>
                    <a:cxn ang="0">
                      <a:pos x="159" y="0"/>
                    </a:cxn>
                  </a:cxnLst>
                  <a:rect l="0" t="0" r="r" b="b"/>
                  <a:pathLst>
                    <a:path w="219" h="240">
                      <a:moveTo>
                        <a:pt x="0" y="240"/>
                      </a:moveTo>
                      <a:cubicBezTo>
                        <a:pt x="80" y="240"/>
                        <a:pt x="80" y="0"/>
                        <a:pt x="159" y="0"/>
                      </a:cubicBezTo>
                      <a:cubicBezTo>
                        <a:pt x="159" y="0"/>
                        <a:pt x="219" y="0"/>
                        <a:pt x="219" y="0"/>
                      </a:cubicBezTo>
                      <a:cubicBezTo>
                        <a:pt x="140" y="0"/>
                        <a:pt x="140" y="240"/>
                        <a:pt x="60" y="240"/>
                      </a:cubicBezTo>
                      <a:cubicBezTo>
                        <a:pt x="60" y="240"/>
                        <a:pt x="0" y="240"/>
                        <a:pt x="0" y="240"/>
                      </a:cubicBezTo>
                      <a:cubicBezTo>
                        <a:pt x="0" y="240"/>
                        <a:pt x="0" y="240"/>
                        <a:pt x="0" y="240"/>
                      </a:cubicBezTo>
                      <a:cubicBezTo>
                        <a:pt x="80" y="240"/>
                        <a:pt x="80" y="0"/>
                        <a:pt x="159" y="0"/>
                      </a:cubicBezTo>
                    </a:path>
                  </a:pathLst>
                </a:custGeom>
                <a:solidFill>
                  <a:srgbClr val="00B0F0"/>
                </a:solidFill>
                <a:ln w="11113"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17" name="Freeform 393"/>
                <p:cNvSpPr>
                  <a:spLocks/>
                </p:cNvSpPr>
                <p:nvPr/>
              </p:nvSpPr>
              <p:spPr bwMode="auto">
                <a:xfrm>
                  <a:off x="4460586" y="4362888"/>
                  <a:ext cx="317494" cy="191155"/>
                </a:xfrm>
                <a:custGeom>
                  <a:avLst/>
                  <a:gdLst/>
                  <a:ahLst/>
                  <a:cxnLst>
                    <a:cxn ang="0">
                      <a:pos x="0" y="240"/>
                    </a:cxn>
                    <a:cxn ang="0">
                      <a:pos x="11" y="239"/>
                    </a:cxn>
                    <a:cxn ang="0">
                      <a:pos x="20" y="234"/>
                    </a:cxn>
                    <a:cxn ang="0">
                      <a:pos x="29" y="227"/>
                    </a:cxn>
                    <a:cxn ang="0">
                      <a:pos x="38" y="217"/>
                    </a:cxn>
                    <a:cxn ang="0">
                      <a:pos x="45" y="205"/>
                    </a:cxn>
                    <a:cxn ang="0">
                      <a:pos x="52" y="192"/>
                    </a:cxn>
                    <a:cxn ang="0">
                      <a:pos x="59" y="177"/>
                    </a:cxn>
                    <a:cxn ang="0">
                      <a:pos x="65" y="161"/>
                    </a:cxn>
                    <a:cxn ang="0">
                      <a:pos x="71" y="144"/>
                    </a:cxn>
                    <a:cxn ang="0">
                      <a:pos x="83" y="109"/>
                    </a:cxn>
                    <a:cxn ang="0">
                      <a:pos x="88" y="92"/>
                    </a:cxn>
                    <a:cxn ang="0">
                      <a:pos x="101" y="60"/>
                    </a:cxn>
                    <a:cxn ang="0">
                      <a:pos x="107" y="45"/>
                    </a:cxn>
                    <a:cxn ang="0">
                      <a:pos x="114" y="32"/>
                    </a:cxn>
                    <a:cxn ang="0">
                      <a:pos x="122" y="21"/>
                    </a:cxn>
                    <a:cxn ang="0">
                      <a:pos x="130" y="12"/>
                    </a:cxn>
                    <a:cxn ang="0">
                      <a:pos x="140" y="5"/>
                    </a:cxn>
                    <a:cxn ang="0">
                      <a:pos x="150" y="1"/>
                    </a:cxn>
                    <a:cxn ang="0">
                      <a:pos x="158" y="0"/>
                    </a:cxn>
                    <a:cxn ang="0">
                      <a:pos x="218" y="0"/>
                    </a:cxn>
                    <a:cxn ang="0">
                      <a:pos x="207" y="2"/>
                    </a:cxn>
                    <a:cxn ang="0">
                      <a:pos x="197" y="6"/>
                    </a:cxn>
                    <a:cxn ang="0">
                      <a:pos x="188" y="14"/>
                    </a:cxn>
                    <a:cxn ang="0">
                      <a:pos x="180" y="23"/>
                    </a:cxn>
                    <a:cxn ang="0">
                      <a:pos x="172" y="35"/>
                    </a:cxn>
                    <a:cxn ang="0">
                      <a:pos x="165" y="49"/>
                    </a:cxn>
                    <a:cxn ang="0">
                      <a:pos x="159" y="64"/>
                    </a:cxn>
                    <a:cxn ang="0">
                      <a:pos x="147" y="96"/>
                    </a:cxn>
                    <a:cxn ang="0">
                      <a:pos x="135" y="131"/>
                    </a:cxn>
                    <a:cxn ang="0">
                      <a:pos x="129" y="148"/>
                    </a:cxn>
                    <a:cxn ang="0">
                      <a:pos x="124" y="165"/>
                    </a:cxn>
                    <a:cxn ang="0">
                      <a:pos x="117" y="180"/>
                    </a:cxn>
                    <a:cxn ang="0">
                      <a:pos x="111" y="195"/>
                    </a:cxn>
                    <a:cxn ang="0">
                      <a:pos x="104" y="208"/>
                    </a:cxn>
                    <a:cxn ang="0">
                      <a:pos x="96" y="219"/>
                    </a:cxn>
                    <a:cxn ang="0">
                      <a:pos x="87" y="229"/>
                    </a:cxn>
                    <a:cxn ang="0">
                      <a:pos x="78" y="235"/>
                    </a:cxn>
                    <a:cxn ang="0">
                      <a:pos x="68" y="239"/>
                    </a:cxn>
                    <a:cxn ang="0">
                      <a:pos x="60" y="240"/>
                    </a:cxn>
                    <a:cxn ang="0">
                      <a:pos x="0" y="240"/>
                    </a:cxn>
                  </a:cxnLst>
                  <a:rect l="0" t="0" r="r" b="b"/>
                  <a:pathLst>
                    <a:path w="218" h="240">
                      <a:moveTo>
                        <a:pt x="0" y="240"/>
                      </a:moveTo>
                      <a:lnTo>
                        <a:pt x="11" y="239"/>
                      </a:lnTo>
                      <a:lnTo>
                        <a:pt x="20" y="234"/>
                      </a:lnTo>
                      <a:lnTo>
                        <a:pt x="29" y="227"/>
                      </a:lnTo>
                      <a:lnTo>
                        <a:pt x="38" y="217"/>
                      </a:lnTo>
                      <a:lnTo>
                        <a:pt x="45" y="205"/>
                      </a:lnTo>
                      <a:lnTo>
                        <a:pt x="52" y="192"/>
                      </a:lnTo>
                      <a:lnTo>
                        <a:pt x="59" y="177"/>
                      </a:lnTo>
                      <a:lnTo>
                        <a:pt x="65" y="161"/>
                      </a:lnTo>
                      <a:lnTo>
                        <a:pt x="71" y="144"/>
                      </a:lnTo>
                      <a:lnTo>
                        <a:pt x="83" y="109"/>
                      </a:lnTo>
                      <a:lnTo>
                        <a:pt x="88" y="92"/>
                      </a:lnTo>
                      <a:lnTo>
                        <a:pt x="101" y="60"/>
                      </a:lnTo>
                      <a:lnTo>
                        <a:pt x="107" y="45"/>
                      </a:lnTo>
                      <a:lnTo>
                        <a:pt x="114" y="32"/>
                      </a:lnTo>
                      <a:lnTo>
                        <a:pt x="122" y="21"/>
                      </a:lnTo>
                      <a:lnTo>
                        <a:pt x="130" y="12"/>
                      </a:lnTo>
                      <a:lnTo>
                        <a:pt x="140" y="5"/>
                      </a:lnTo>
                      <a:lnTo>
                        <a:pt x="150" y="1"/>
                      </a:lnTo>
                      <a:lnTo>
                        <a:pt x="158" y="0"/>
                      </a:lnTo>
                      <a:lnTo>
                        <a:pt x="218" y="0"/>
                      </a:lnTo>
                      <a:lnTo>
                        <a:pt x="207" y="2"/>
                      </a:lnTo>
                      <a:lnTo>
                        <a:pt x="197" y="6"/>
                      </a:lnTo>
                      <a:lnTo>
                        <a:pt x="188" y="14"/>
                      </a:lnTo>
                      <a:lnTo>
                        <a:pt x="180" y="23"/>
                      </a:lnTo>
                      <a:lnTo>
                        <a:pt x="172" y="35"/>
                      </a:lnTo>
                      <a:lnTo>
                        <a:pt x="165" y="49"/>
                      </a:lnTo>
                      <a:lnTo>
                        <a:pt x="159" y="64"/>
                      </a:lnTo>
                      <a:lnTo>
                        <a:pt x="147" y="96"/>
                      </a:lnTo>
                      <a:lnTo>
                        <a:pt x="135" y="131"/>
                      </a:lnTo>
                      <a:lnTo>
                        <a:pt x="129" y="148"/>
                      </a:lnTo>
                      <a:lnTo>
                        <a:pt x="124" y="165"/>
                      </a:lnTo>
                      <a:lnTo>
                        <a:pt x="117" y="180"/>
                      </a:lnTo>
                      <a:lnTo>
                        <a:pt x="111" y="195"/>
                      </a:lnTo>
                      <a:lnTo>
                        <a:pt x="104" y="208"/>
                      </a:lnTo>
                      <a:lnTo>
                        <a:pt x="96" y="219"/>
                      </a:lnTo>
                      <a:lnTo>
                        <a:pt x="87" y="229"/>
                      </a:lnTo>
                      <a:lnTo>
                        <a:pt x="78" y="235"/>
                      </a:lnTo>
                      <a:lnTo>
                        <a:pt x="68" y="239"/>
                      </a:lnTo>
                      <a:lnTo>
                        <a:pt x="60" y="240"/>
                      </a:lnTo>
                      <a:lnTo>
                        <a:pt x="0" y="240"/>
                      </a:lnTo>
                      <a:close/>
                    </a:path>
                  </a:pathLst>
                </a:custGeom>
                <a:solidFill>
                  <a:srgbClr val="00B0F0"/>
                </a:solidFill>
                <a:ln w="9525">
                  <a:solidFill>
                    <a:srgbClr val="0070C0"/>
                  </a:solidFill>
                  <a:round/>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18" name="Freeform 394"/>
                <p:cNvSpPr>
                  <a:spLocks/>
                </p:cNvSpPr>
                <p:nvPr/>
              </p:nvSpPr>
              <p:spPr bwMode="auto">
                <a:xfrm>
                  <a:off x="4460586" y="4362888"/>
                  <a:ext cx="317494" cy="191155"/>
                </a:xfrm>
                <a:custGeom>
                  <a:avLst/>
                  <a:gdLst/>
                  <a:ahLst/>
                  <a:cxnLst>
                    <a:cxn ang="0">
                      <a:pos x="0" y="240"/>
                    </a:cxn>
                    <a:cxn ang="0">
                      <a:pos x="158" y="0"/>
                    </a:cxn>
                    <a:cxn ang="0">
                      <a:pos x="218" y="0"/>
                    </a:cxn>
                    <a:cxn ang="0">
                      <a:pos x="60" y="240"/>
                    </a:cxn>
                    <a:cxn ang="0">
                      <a:pos x="0" y="240"/>
                    </a:cxn>
                    <a:cxn ang="0">
                      <a:pos x="0" y="240"/>
                    </a:cxn>
                    <a:cxn ang="0">
                      <a:pos x="158" y="0"/>
                    </a:cxn>
                  </a:cxnLst>
                  <a:rect l="0" t="0" r="r" b="b"/>
                  <a:pathLst>
                    <a:path w="218" h="240">
                      <a:moveTo>
                        <a:pt x="0" y="240"/>
                      </a:moveTo>
                      <a:cubicBezTo>
                        <a:pt x="79" y="240"/>
                        <a:pt x="79" y="0"/>
                        <a:pt x="158" y="0"/>
                      </a:cubicBezTo>
                      <a:cubicBezTo>
                        <a:pt x="158" y="0"/>
                        <a:pt x="218" y="0"/>
                        <a:pt x="218" y="0"/>
                      </a:cubicBezTo>
                      <a:cubicBezTo>
                        <a:pt x="139" y="0"/>
                        <a:pt x="139" y="240"/>
                        <a:pt x="60" y="240"/>
                      </a:cubicBezTo>
                      <a:cubicBezTo>
                        <a:pt x="60" y="240"/>
                        <a:pt x="0" y="240"/>
                        <a:pt x="0" y="240"/>
                      </a:cubicBezTo>
                      <a:cubicBezTo>
                        <a:pt x="0" y="240"/>
                        <a:pt x="0" y="240"/>
                        <a:pt x="0" y="240"/>
                      </a:cubicBezTo>
                      <a:cubicBezTo>
                        <a:pt x="79" y="240"/>
                        <a:pt x="79" y="0"/>
                        <a:pt x="158" y="0"/>
                      </a:cubicBezTo>
                    </a:path>
                  </a:pathLst>
                </a:custGeom>
                <a:noFill/>
                <a:ln w="11113"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19" name="Freeform 395"/>
                <p:cNvSpPr>
                  <a:spLocks/>
                </p:cNvSpPr>
                <p:nvPr/>
              </p:nvSpPr>
              <p:spPr bwMode="auto">
                <a:xfrm>
                  <a:off x="4603313" y="4362888"/>
                  <a:ext cx="318950" cy="191155"/>
                </a:xfrm>
                <a:custGeom>
                  <a:avLst/>
                  <a:gdLst/>
                  <a:ahLst/>
                  <a:cxnLst>
                    <a:cxn ang="0">
                      <a:pos x="0" y="240"/>
                    </a:cxn>
                    <a:cxn ang="0">
                      <a:pos x="11" y="239"/>
                    </a:cxn>
                    <a:cxn ang="0">
                      <a:pos x="21" y="234"/>
                    </a:cxn>
                    <a:cxn ang="0">
                      <a:pos x="30" y="227"/>
                    </a:cxn>
                    <a:cxn ang="0">
                      <a:pos x="38" y="217"/>
                    </a:cxn>
                    <a:cxn ang="0">
                      <a:pos x="46" y="205"/>
                    </a:cxn>
                    <a:cxn ang="0">
                      <a:pos x="53" y="192"/>
                    </a:cxn>
                    <a:cxn ang="0">
                      <a:pos x="59" y="177"/>
                    </a:cxn>
                    <a:cxn ang="0">
                      <a:pos x="71" y="144"/>
                    </a:cxn>
                    <a:cxn ang="0">
                      <a:pos x="83" y="109"/>
                    </a:cxn>
                    <a:cxn ang="0">
                      <a:pos x="89" y="92"/>
                    </a:cxn>
                    <a:cxn ang="0">
                      <a:pos x="95" y="76"/>
                    </a:cxn>
                    <a:cxn ang="0">
                      <a:pos x="101" y="60"/>
                    </a:cxn>
                    <a:cxn ang="0">
                      <a:pos x="108" y="45"/>
                    </a:cxn>
                    <a:cxn ang="0">
                      <a:pos x="115" y="32"/>
                    </a:cxn>
                    <a:cxn ang="0">
                      <a:pos x="122" y="21"/>
                    </a:cxn>
                    <a:cxn ang="0">
                      <a:pos x="131" y="12"/>
                    </a:cxn>
                    <a:cxn ang="0">
                      <a:pos x="140" y="5"/>
                    </a:cxn>
                    <a:cxn ang="0">
                      <a:pos x="150" y="1"/>
                    </a:cxn>
                    <a:cxn ang="0">
                      <a:pos x="159" y="0"/>
                    </a:cxn>
                    <a:cxn ang="0">
                      <a:pos x="219" y="0"/>
                    </a:cxn>
                    <a:cxn ang="0">
                      <a:pos x="207" y="2"/>
                    </a:cxn>
                    <a:cxn ang="0">
                      <a:pos x="198" y="6"/>
                    </a:cxn>
                    <a:cxn ang="0">
                      <a:pos x="189" y="14"/>
                    </a:cxn>
                    <a:cxn ang="0">
                      <a:pos x="180" y="23"/>
                    </a:cxn>
                    <a:cxn ang="0">
                      <a:pos x="173" y="35"/>
                    </a:cxn>
                    <a:cxn ang="0">
                      <a:pos x="166" y="49"/>
                    </a:cxn>
                    <a:cxn ang="0">
                      <a:pos x="159" y="64"/>
                    </a:cxn>
                    <a:cxn ang="0">
                      <a:pos x="153" y="80"/>
                    </a:cxn>
                    <a:cxn ang="0">
                      <a:pos x="147" y="96"/>
                    </a:cxn>
                    <a:cxn ang="0">
                      <a:pos x="136" y="131"/>
                    </a:cxn>
                    <a:cxn ang="0">
                      <a:pos x="124" y="165"/>
                    </a:cxn>
                    <a:cxn ang="0">
                      <a:pos x="118" y="180"/>
                    </a:cxn>
                    <a:cxn ang="0">
                      <a:pos x="111" y="195"/>
                    </a:cxn>
                    <a:cxn ang="0">
                      <a:pos x="104" y="208"/>
                    </a:cxn>
                    <a:cxn ang="0">
                      <a:pos x="96" y="219"/>
                    </a:cxn>
                    <a:cxn ang="0">
                      <a:pos x="88" y="229"/>
                    </a:cxn>
                    <a:cxn ang="0">
                      <a:pos x="78" y="235"/>
                    </a:cxn>
                    <a:cxn ang="0">
                      <a:pos x="68" y="239"/>
                    </a:cxn>
                    <a:cxn ang="0">
                      <a:pos x="60" y="240"/>
                    </a:cxn>
                    <a:cxn ang="0">
                      <a:pos x="0" y="240"/>
                    </a:cxn>
                  </a:cxnLst>
                  <a:rect l="0" t="0" r="r" b="b"/>
                  <a:pathLst>
                    <a:path w="219" h="240">
                      <a:moveTo>
                        <a:pt x="0" y="240"/>
                      </a:moveTo>
                      <a:lnTo>
                        <a:pt x="11" y="239"/>
                      </a:lnTo>
                      <a:lnTo>
                        <a:pt x="21" y="234"/>
                      </a:lnTo>
                      <a:lnTo>
                        <a:pt x="30" y="227"/>
                      </a:lnTo>
                      <a:lnTo>
                        <a:pt x="38" y="217"/>
                      </a:lnTo>
                      <a:lnTo>
                        <a:pt x="46" y="205"/>
                      </a:lnTo>
                      <a:lnTo>
                        <a:pt x="53" y="192"/>
                      </a:lnTo>
                      <a:lnTo>
                        <a:pt x="59" y="177"/>
                      </a:lnTo>
                      <a:lnTo>
                        <a:pt x="71" y="144"/>
                      </a:lnTo>
                      <a:lnTo>
                        <a:pt x="83" y="109"/>
                      </a:lnTo>
                      <a:lnTo>
                        <a:pt x="89" y="92"/>
                      </a:lnTo>
                      <a:lnTo>
                        <a:pt x="95" y="76"/>
                      </a:lnTo>
                      <a:lnTo>
                        <a:pt x="101" y="60"/>
                      </a:lnTo>
                      <a:lnTo>
                        <a:pt x="108" y="45"/>
                      </a:lnTo>
                      <a:lnTo>
                        <a:pt x="115" y="32"/>
                      </a:lnTo>
                      <a:lnTo>
                        <a:pt x="122" y="21"/>
                      </a:lnTo>
                      <a:lnTo>
                        <a:pt x="131" y="12"/>
                      </a:lnTo>
                      <a:lnTo>
                        <a:pt x="140" y="5"/>
                      </a:lnTo>
                      <a:lnTo>
                        <a:pt x="150" y="1"/>
                      </a:lnTo>
                      <a:lnTo>
                        <a:pt x="159" y="0"/>
                      </a:lnTo>
                      <a:lnTo>
                        <a:pt x="219" y="0"/>
                      </a:lnTo>
                      <a:lnTo>
                        <a:pt x="207" y="2"/>
                      </a:lnTo>
                      <a:lnTo>
                        <a:pt x="198" y="6"/>
                      </a:lnTo>
                      <a:lnTo>
                        <a:pt x="189" y="14"/>
                      </a:lnTo>
                      <a:lnTo>
                        <a:pt x="180" y="23"/>
                      </a:lnTo>
                      <a:lnTo>
                        <a:pt x="173" y="35"/>
                      </a:lnTo>
                      <a:lnTo>
                        <a:pt x="166" y="49"/>
                      </a:lnTo>
                      <a:lnTo>
                        <a:pt x="159" y="64"/>
                      </a:lnTo>
                      <a:lnTo>
                        <a:pt x="153" y="80"/>
                      </a:lnTo>
                      <a:lnTo>
                        <a:pt x="147" y="96"/>
                      </a:lnTo>
                      <a:lnTo>
                        <a:pt x="136" y="131"/>
                      </a:lnTo>
                      <a:lnTo>
                        <a:pt x="124" y="165"/>
                      </a:lnTo>
                      <a:lnTo>
                        <a:pt x="118" y="180"/>
                      </a:lnTo>
                      <a:lnTo>
                        <a:pt x="111" y="195"/>
                      </a:lnTo>
                      <a:lnTo>
                        <a:pt x="104" y="208"/>
                      </a:lnTo>
                      <a:lnTo>
                        <a:pt x="96" y="219"/>
                      </a:lnTo>
                      <a:lnTo>
                        <a:pt x="88" y="229"/>
                      </a:lnTo>
                      <a:lnTo>
                        <a:pt x="78" y="235"/>
                      </a:lnTo>
                      <a:lnTo>
                        <a:pt x="68" y="239"/>
                      </a:lnTo>
                      <a:lnTo>
                        <a:pt x="60" y="240"/>
                      </a:lnTo>
                      <a:lnTo>
                        <a:pt x="0" y="240"/>
                      </a:lnTo>
                      <a:close/>
                    </a:path>
                  </a:pathLst>
                </a:custGeom>
                <a:solidFill>
                  <a:srgbClr val="B3B3B3"/>
                </a:solidFill>
                <a:ln w="9525">
                  <a:solidFill>
                    <a:srgbClr val="0070C0"/>
                  </a:solidFill>
                  <a:round/>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20" name="Freeform 396"/>
                <p:cNvSpPr>
                  <a:spLocks/>
                </p:cNvSpPr>
                <p:nvPr/>
              </p:nvSpPr>
              <p:spPr bwMode="auto">
                <a:xfrm>
                  <a:off x="4603313" y="4362888"/>
                  <a:ext cx="318950" cy="191155"/>
                </a:xfrm>
                <a:custGeom>
                  <a:avLst/>
                  <a:gdLst/>
                  <a:ahLst/>
                  <a:cxnLst>
                    <a:cxn ang="0">
                      <a:pos x="0" y="240"/>
                    </a:cxn>
                    <a:cxn ang="0">
                      <a:pos x="159" y="0"/>
                    </a:cxn>
                    <a:cxn ang="0">
                      <a:pos x="219" y="0"/>
                    </a:cxn>
                    <a:cxn ang="0">
                      <a:pos x="60" y="240"/>
                    </a:cxn>
                    <a:cxn ang="0">
                      <a:pos x="0" y="240"/>
                    </a:cxn>
                    <a:cxn ang="0">
                      <a:pos x="0" y="240"/>
                    </a:cxn>
                    <a:cxn ang="0">
                      <a:pos x="159" y="0"/>
                    </a:cxn>
                  </a:cxnLst>
                  <a:rect l="0" t="0" r="r" b="b"/>
                  <a:pathLst>
                    <a:path w="219" h="240">
                      <a:moveTo>
                        <a:pt x="0" y="240"/>
                      </a:moveTo>
                      <a:cubicBezTo>
                        <a:pt x="79" y="240"/>
                        <a:pt x="79" y="0"/>
                        <a:pt x="159" y="0"/>
                      </a:cubicBezTo>
                      <a:cubicBezTo>
                        <a:pt x="159" y="0"/>
                        <a:pt x="219" y="0"/>
                        <a:pt x="219" y="0"/>
                      </a:cubicBezTo>
                      <a:cubicBezTo>
                        <a:pt x="139" y="0"/>
                        <a:pt x="139" y="240"/>
                        <a:pt x="60" y="240"/>
                      </a:cubicBezTo>
                      <a:cubicBezTo>
                        <a:pt x="60" y="240"/>
                        <a:pt x="0" y="240"/>
                        <a:pt x="0" y="240"/>
                      </a:cubicBezTo>
                      <a:cubicBezTo>
                        <a:pt x="0" y="240"/>
                        <a:pt x="0" y="240"/>
                        <a:pt x="0" y="240"/>
                      </a:cubicBezTo>
                      <a:cubicBezTo>
                        <a:pt x="79" y="240"/>
                        <a:pt x="79" y="0"/>
                        <a:pt x="159" y="0"/>
                      </a:cubicBezTo>
                    </a:path>
                  </a:pathLst>
                </a:custGeom>
                <a:solidFill>
                  <a:srgbClr val="00B0F0"/>
                </a:solidFill>
                <a:ln w="11113"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21" name="Freeform 397"/>
                <p:cNvSpPr>
                  <a:spLocks/>
                </p:cNvSpPr>
                <p:nvPr/>
              </p:nvSpPr>
              <p:spPr bwMode="auto">
                <a:xfrm>
                  <a:off x="4922263" y="4362888"/>
                  <a:ext cx="317494" cy="191155"/>
                </a:xfrm>
                <a:custGeom>
                  <a:avLst/>
                  <a:gdLst/>
                  <a:ahLst/>
                  <a:cxnLst>
                    <a:cxn ang="0">
                      <a:pos x="0" y="240"/>
                    </a:cxn>
                    <a:cxn ang="0">
                      <a:pos x="10" y="239"/>
                    </a:cxn>
                    <a:cxn ang="0">
                      <a:pos x="20" y="234"/>
                    </a:cxn>
                    <a:cxn ang="0">
                      <a:pos x="29" y="227"/>
                    </a:cxn>
                    <a:cxn ang="0">
                      <a:pos x="38" y="217"/>
                    </a:cxn>
                    <a:cxn ang="0">
                      <a:pos x="45" y="205"/>
                    </a:cxn>
                    <a:cxn ang="0">
                      <a:pos x="52" y="192"/>
                    </a:cxn>
                    <a:cxn ang="0">
                      <a:pos x="59" y="177"/>
                    </a:cxn>
                    <a:cxn ang="0">
                      <a:pos x="65" y="161"/>
                    </a:cxn>
                    <a:cxn ang="0">
                      <a:pos x="71" y="144"/>
                    </a:cxn>
                    <a:cxn ang="0">
                      <a:pos x="82" y="109"/>
                    </a:cxn>
                    <a:cxn ang="0">
                      <a:pos x="88" y="92"/>
                    </a:cxn>
                    <a:cxn ang="0">
                      <a:pos x="100" y="60"/>
                    </a:cxn>
                    <a:cxn ang="0">
                      <a:pos x="107" y="45"/>
                    </a:cxn>
                    <a:cxn ang="0">
                      <a:pos x="114" y="32"/>
                    </a:cxn>
                    <a:cxn ang="0">
                      <a:pos x="122" y="21"/>
                    </a:cxn>
                    <a:cxn ang="0">
                      <a:pos x="130" y="12"/>
                    </a:cxn>
                    <a:cxn ang="0">
                      <a:pos x="139" y="5"/>
                    </a:cxn>
                    <a:cxn ang="0">
                      <a:pos x="150" y="1"/>
                    </a:cxn>
                    <a:cxn ang="0">
                      <a:pos x="158" y="0"/>
                    </a:cxn>
                    <a:cxn ang="0">
                      <a:pos x="218" y="0"/>
                    </a:cxn>
                    <a:cxn ang="0">
                      <a:pos x="207" y="2"/>
                    </a:cxn>
                    <a:cxn ang="0">
                      <a:pos x="197" y="6"/>
                    </a:cxn>
                    <a:cxn ang="0">
                      <a:pos x="188" y="14"/>
                    </a:cxn>
                    <a:cxn ang="0">
                      <a:pos x="180" y="23"/>
                    </a:cxn>
                    <a:cxn ang="0">
                      <a:pos x="172" y="35"/>
                    </a:cxn>
                    <a:cxn ang="0">
                      <a:pos x="165" y="49"/>
                    </a:cxn>
                    <a:cxn ang="0">
                      <a:pos x="159" y="64"/>
                    </a:cxn>
                    <a:cxn ang="0">
                      <a:pos x="147" y="96"/>
                    </a:cxn>
                    <a:cxn ang="0">
                      <a:pos x="135" y="131"/>
                    </a:cxn>
                    <a:cxn ang="0">
                      <a:pos x="129" y="148"/>
                    </a:cxn>
                    <a:cxn ang="0">
                      <a:pos x="124" y="165"/>
                    </a:cxn>
                    <a:cxn ang="0">
                      <a:pos x="117" y="180"/>
                    </a:cxn>
                    <a:cxn ang="0">
                      <a:pos x="111" y="195"/>
                    </a:cxn>
                    <a:cxn ang="0">
                      <a:pos x="103" y="208"/>
                    </a:cxn>
                    <a:cxn ang="0">
                      <a:pos x="96" y="219"/>
                    </a:cxn>
                    <a:cxn ang="0">
                      <a:pos x="87" y="229"/>
                    </a:cxn>
                    <a:cxn ang="0">
                      <a:pos x="78" y="235"/>
                    </a:cxn>
                    <a:cxn ang="0">
                      <a:pos x="68" y="239"/>
                    </a:cxn>
                    <a:cxn ang="0">
                      <a:pos x="60" y="240"/>
                    </a:cxn>
                    <a:cxn ang="0">
                      <a:pos x="0" y="240"/>
                    </a:cxn>
                  </a:cxnLst>
                  <a:rect l="0" t="0" r="r" b="b"/>
                  <a:pathLst>
                    <a:path w="218" h="240">
                      <a:moveTo>
                        <a:pt x="0" y="240"/>
                      </a:moveTo>
                      <a:lnTo>
                        <a:pt x="10" y="239"/>
                      </a:lnTo>
                      <a:lnTo>
                        <a:pt x="20" y="234"/>
                      </a:lnTo>
                      <a:lnTo>
                        <a:pt x="29" y="227"/>
                      </a:lnTo>
                      <a:lnTo>
                        <a:pt x="38" y="217"/>
                      </a:lnTo>
                      <a:lnTo>
                        <a:pt x="45" y="205"/>
                      </a:lnTo>
                      <a:lnTo>
                        <a:pt x="52" y="192"/>
                      </a:lnTo>
                      <a:lnTo>
                        <a:pt x="59" y="177"/>
                      </a:lnTo>
                      <a:lnTo>
                        <a:pt x="65" y="161"/>
                      </a:lnTo>
                      <a:lnTo>
                        <a:pt x="71" y="144"/>
                      </a:lnTo>
                      <a:lnTo>
                        <a:pt x="82" y="109"/>
                      </a:lnTo>
                      <a:lnTo>
                        <a:pt x="88" y="92"/>
                      </a:lnTo>
                      <a:lnTo>
                        <a:pt x="100" y="60"/>
                      </a:lnTo>
                      <a:lnTo>
                        <a:pt x="107" y="45"/>
                      </a:lnTo>
                      <a:lnTo>
                        <a:pt x="114" y="32"/>
                      </a:lnTo>
                      <a:lnTo>
                        <a:pt x="122" y="21"/>
                      </a:lnTo>
                      <a:lnTo>
                        <a:pt x="130" y="12"/>
                      </a:lnTo>
                      <a:lnTo>
                        <a:pt x="139" y="5"/>
                      </a:lnTo>
                      <a:lnTo>
                        <a:pt x="150" y="1"/>
                      </a:lnTo>
                      <a:lnTo>
                        <a:pt x="158" y="0"/>
                      </a:lnTo>
                      <a:lnTo>
                        <a:pt x="218" y="0"/>
                      </a:lnTo>
                      <a:lnTo>
                        <a:pt x="207" y="2"/>
                      </a:lnTo>
                      <a:lnTo>
                        <a:pt x="197" y="6"/>
                      </a:lnTo>
                      <a:lnTo>
                        <a:pt x="188" y="14"/>
                      </a:lnTo>
                      <a:lnTo>
                        <a:pt x="180" y="23"/>
                      </a:lnTo>
                      <a:lnTo>
                        <a:pt x="172" y="35"/>
                      </a:lnTo>
                      <a:lnTo>
                        <a:pt x="165" y="49"/>
                      </a:lnTo>
                      <a:lnTo>
                        <a:pt x="159" y="64"/>
                      </a:lnTo>
                      <a:lnTo>
                        <a:pt x="147" y="96"/>
                      </a:lnTo>
                      <a:lnTo>
                        <a:pt x="135" y="131"/>
                      </a:lnTo>
                      <a:lnTo>
                        <a:pt x="129" y="148"/>
                      </a:lnTo>
                      <a:lnTo>
                        <a:pt x="124" y="165"/>
                      </a:lnTo>
                      <a:lnTo>
                        <a:pt x="117" y="180"/>
                      </a:lnTo>
                      <a:lnTo>
                        <a:pt x="111" y="195"/>
                      </a:lnTo>
                      <a:lnTo>
                        <a:pt x="103" y="208"/>
                      </a:lnTo>
                      <a:lnTo>
                        <a:pt x="96" y="219"/>
                      </a:lnTo>
                      <a:lnTo>
                        <a:pt x="87" y="229"/>
                      </a:lnTo>
                      <a:lnTo>
                        <a:pt x="78" y="235"/>
                      </a:lnTo>
                      <a:lnTo>
                        <a:pt x="68" y="239"/>
                      </a:lnTo>
                      <a:lnTo>
                        <a:pt x="60" y="240"/>
                      </a:lnTo>
                      <a:lnTo>
                        <a:pt x="0" y="240"/>
                      </a:lnTo>
                      <a:close/>
                    </a:path>
                  </a:pathLst>
                </a:custGeom>
                <a:solidFill>
                  <a:srgbClr val="00B0F0"/>
                </a:solidFill>
                <a:ln w="9525">
                  <a:solidFill>
                    <a:srgbClr val="0070C0"/>
                  </a:solidFill>
                  <a:round/>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22" name="Freeform 398"/>
                <p:cNvSpPr>
                  <a:spLocks/>
                </p:cNvSpPr>
                <p:nvPr/>
              </p:nvSpPr>
              <p:spPr bwMode="auto">
                <a:xfrm>
                  <a:off x="4922263" y="4362888"/>
                  <a:ext cx="317494" cy="191155"/>
                </a:xfrm>
                <a:custGeom>
                  <a:avLst/>
                  <a:gdLst/>
                  <a:ahLst/>
                  <a:cxnLst>
                    <a:cxn ang="0">
                      <a:pos x="0" y="240"/>
                    </a:cxn>
                    <a:cxn ang="0">
                      <a:pos x="158" y="0"/>
                    </a:cxn>
                    <a:cxn ang="0">
                      <a:pos x="218" y="0"/>
                    </a:cxn>
                    <a:cxn ang="0">
                      <a:pos x="60" y="240"/>
                    </a:cxn>
                    <a:cxn ang="0">
                      <a:pos x="0" y="240"/>
                    </a:cxn>
                    <a:cxn ang="0">
                      <a:pos x="0" y="240"/>
                    </a:cxn>
                    <a:cxn ang="0">
                      <a:pos x="158" y="0"/>
                    </a:cxn>
                  </a:cxnLst>
                  <a:rect l="0" t="0" r="r" b="b"/>
                  <a:pathLst>
                    <a:path w="218" h="240">
                      <a:moveTo>
                        <a:pt x="0" y="240"/>
                      </a:moveTo>
                      <a:cubicBezTo>
                        <a:pt x="79" y="240"/>
                        <a:pt x="79" y="0"/>
                        <a:pt x="158" y="0"/>
                      </a:cubicBezTo>
                      <a:cubicBezTo>
                        <a:pt x="158" y="0"/>
                        <a:pt x="218" y="0"/>
                        <a:pt x="218" y="0"/>
                      </a:cubicBezTo>
                      <a:cubicBezTo>
                        <a:pt x="139" y="0"/>
                        <a:pt x="139" y="240"/>
                        <a:pt x="60" y="240"/>
                      </a:cubicBezTo>
                      <a:cubicBezTo>
                        <a:pt x="60" y="240"/>
                        <a:pt x="0" y="240"/>
                        <a:pt x="0" y="240"/>
                      </a:cubicBezTo>
                      <a:cubicBezTo>
                        <a:pt x="0" y="240"/>
                        <a:pt x="0" y="240"/>
                        <a:pt x="0" y="240"/>
                      </a:cubicBezTo>
                      <a:cubicBezTo>
                        <a:pt x="79" y="240"/>
                        <a:pt x="79" y="0"/>
                        <a:pt x="158" y="0"/>
                      </a:cubicBezTo>
                    </a:path>
                  </a:pathLst>
                </a:custGeom>
                <a:noFill/>
                <a:ln w="11113"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23" name="Freeform 399"/>
                <p:cNvSpPr>
                  <a:spLocks/>
                </p:cNvSpPr>
                <p:nvPr/>
              </p:nvSpPr>
              <p:spPr bwMode="auto">
                <a:xfrm>
                  <a:off x="5064990" y="4362888"/>
                  <a:ext cx="317494" cy="191155"/>
                </a:xfrm>
                <a:custGeom>
                  <a:avLst/>
                  <a:gdLst/>
                  <a:ahLst/>
                  <a:cxnLst>
                    <a:cxn ang="0">
                      <a:pos x="0" y="240"/>
                    </a:cxn>
                    <a:cxn ang="0">
                      <a:pos x="11" y="239"/>
                    </a:cxn>
                    <a:cxn ang="0">
                      <a:pos x="21" y="234"/>
                    </a:cxn>
                    <a:cxn ang="0">
                      <a:pos x="30" y="227"/>
                    </a:cxn>
                    <a:cxn ang="0">
                      <a:pos x="38" y="217"/>
                    </a:cxn>
                    <a:cxn ang="0">
                      <a:pos x="46" y="205"/>
                    </a:cxn>
                    <a:cxn ang="0">
                      <a:pos x="53" y="192"/>
                    </a:cxn>
                    <a:cxn ang="0">
                      <a:pos x="59" y="177"/>
                    </a:cxn>
                    <a:cxn ang="0">
                      <a:pos x="71" y="144"/>
                    </a:cxn>
                    <a:cxn ang="0">
                      <a:pos x="83" y="109"/>
                    </a:cxn>
                    <a:cxn ang="0">
                      <a:pos x="89" y="92"/>
                    </a:cxn>
                    <a:cxn ang="0">
                      <a:pos x="95" y="76"/>
                    </a:cxn>
                    <a:cxn ang="0">
                      <a:pos x="101" y="60"/>
                    </a:cxn>
                    <a:cxn ang="0">
                      <a:pos x="107" y="45"/>
                    </a:cxn>
                    <a:cxn ang="0">
                      <a:pos x="115" y="32"/>
                    </a:cxn>
                    <a:cxn ang="0">
                      <a:pos x="122" y="21"/>
                    </a:cxn>
                    <a:cxn ang="0">
                      <a:pos x="131" y="12"/>
                    </a:cxn>
                    <a:cxn ang="0">
                      <a:pos x="140" y="5"/>
                    </a:cxn>
                    <a:cxn ang="0">
                      <a:pos x="150" y="1"/>
                    </a:cxn>
                    <a:cxn ang="0">
                      <a:pos x="158" y="0"/>
                    </a:cxn>
                    <a:cxn ang="0">
                      <a:pos x="218" y="0"/>
                    </a:cxn>
                    <a:cxn ang="0">
                      <a:pos x="207" y="2"/>
                    </a:cxn>
                    <a:cxn ang="0">
                      <a:pos x="197" y="6"/>
                    </a:cxn>
                    <a:cxn ang="0">
                      <a:pos x="188" y="14"/>
                    </a:cxn>
                    <a:cxn ang="0">
                      <a:pos x="180" y="23"/>
                    </a:cxn>
                    <a:cxn ang="0">
                      <a:pos x="173" y="35"/>
                    </a:cxn>
                    <a:cxn ang="0">
                      <a:pos x="166" y="49"/>
                    </a:cxn>
                    <a:cxn ang="0">
                      <a:pos x="159" y="64"/>
                    </a:cxn>
                    <a:cxn ang="0">
                      <a:pos x="153" y="80"/>
                    </a:cxn>
                    <a:cxn ang="0">
                      <a:pos x="147" y="96"/>
                    </a:cxn>
                    <a:cxn ang="0">
                      <a:pos x="136" y="131"/>
                    </a:cxn>
                    <a:cxn ang="0">
                      <a:pos x="124" y="165"/>
                    </a:cxn>
                    <a:cxn ang="0">
                      <a:pos x="118" y="180"/>
                    </a:cxn>
                    <a:cxn ang="0">
                      <a:pos x="111" y="195"/>
                    </a:cxn>
                    <a:cxn ang="0">
                      <a:pos x="104" y="208"/>
                    </a:cxn>
                    <a:cxn ang="0">
                      <a:pos x="96" y="219"/>
                    </a:cxn>
                    <a:cxn ang="0">
                      <a:pos x="88" y="229"/>
                    </a:cxn>
                    <a:cxn ang="0">
                      <a:pos x="78" y="235"/>
                    </a:cxn>
                    <a:cxn ang="0">
                      <a:pos x="68" y="239"/>
                    </a:cxn>
                    <a:cxn ang="0">
                      <a:pos x="60" y="240"/>
                    </a:cxn>
                    <a:cxn ang="0">
                      <a:pos x="0" y="240"/>
                    </a:cxn>
                  </a:cxnLst>
                  <a:rect l="0" t="0" r="r" b="b"/>
                  <a:pathLst>
                    <a:path w="218" h="240">
                      <a:moveTo>
                        <a:pt x="0" y="240"/>
                      </a:moveTo>
                      <a:lnTo>
                        <a:pt x="11" y="239"/>
                      </a:lnTo>
                      <a:lnTo>
                        <a:pt x="21" y="234"/>
                      </a:lnTo>
                      <a:lnTo>
                        <a:pt x="30" y="227"/>
                      </a:lnTo>
                      <a:lnTo>
                        <a:pt x="38" y="217"/>
                      </a:lnTo>
                      <a:lnTo>
                        <a:pt x="46" y="205"/>
                      </a:lnTo>
                      <a:lnTo>
                        <a:pt x="53" y="192"/>
                      </a:lnTo>
                      <a:lnTo>
                        <a:pt x="59" y="177"/>
                      </a:lnTo>
                      <a:lnTo>
                        <a:pt x="71" y="144"/>
                      </a:lnTo>
                      <a:lnTo>
                        <a:pt x="83" y="109"/>
                      </a:lnTo>
                      <a:lnTo>
                        <a:pt x="89" y="92"/>
                      </a:lnTo>
                      <a:lnTo>
                        <a:pt x="95" y="76"/>
                      </a:lnTo>
                      <a:lnTo>
                        <a:pt x="101" y="60"/>
                      </a:lnTo>
                      <a:lnTo>
                        <a:pt x="107" y="45"/>
                      </a:lnTo>
                      <a:lnTo>
                        <a:pt x="115" y="32"/>
                      </a:lnTo>
                      <a:lnTo>
                        <a:pt x="122" y="21"/>
                      </a:lnTo>
                      <a:lnTo>
                        <a:pt x="131" y="12"/>
                      </a:lnTo>
                      <a:lnTo>
                        <a:pt x="140" y="5"/>
                      </a:lnTo>
                      <a:lnTo>
                        <a:pt x="150" y="1"/>
                      </a:lnTo>
                      <a:lnTo>
                        <a:pt x="158" y="0"/>
                      </a:lnTo>
                      <a:lnTo>
                        <a:pt x="218" y="0"/>
                      </a:lnTo>
                      <a:lnTo>
                        <a:pt x="207" y="2"/>
                      </a:lnTo>
                      <a:lnTo>
                        <a:pt x="197" y="6"/>
                      </a:lnTo>
                      <a:lnTo>
                        <a:pt x="188" y="14"/>
                      </a:lnTo>
                      <a:lnTo>
                        <a:pt x="180" y="23"/>
                      </a:lnTo>
                      <a:lnTo>
                        <a:pt x="173" y="35"/>
                      </a:lnTo>
                      <a:lnTo>
                        <a:pt x="166" y="49"/>
                      </a:lnTo>
                      <a:lnTo>
                        <a:pt x="159" y="64"/>
                      </a:lnTo>
                      <a:lnTo>
                        <a:pt x="153" y="80"/>
                      </a:lnTo>
                      <a:lnTo>
                        <a:pt x="147" y="96"/>
                      </a:lnTo>
                      <a:lnTo>
                        <a:pt x="136" y="131"/>
                      </a:lnTo>
                      <a:lnTo>
                        <a:pt x="124" y="165"/>
                      </a:lnTo>
                      <a:lnTo>
                        <a:pt x="118" y="180"/>
                      </a:lnTo>
                      <a:lnTo>
                        <a:pt x="111" y="195"/>
                      </a:lnTo>
                      <a:lnTo>
                        <a:pt x="104" y="208"/>
                      </a:lnTo>
                      <a:lnTo>
                        <a:pt x="96" y="219"/>
                      </a:lnTo>
                      <a:lnTo>
                        <a:pt x="88" y="229"/>
                      </a:lnTo>
                      <a:lnTo>
                        <a:pt x="78" y="235"/>
                      </a:lnTo>
                      <a:lnTo>
                        <a:pt x="68" y="239"/>
                      </a:lnTo>
                      <a:lnTo>
                        <a:pt x="60" y="240"/>
                      </a:lnTo>
                      <a:lnTo>
                        <a:pt x="0" y="240"/>
                      </a:lnTo>
                      <a:close/>
                    </a:path>
                  </a:pathLst>
                </a:custGeom>
                <a:solidFill>
                  <a:srgbClr val="B3B3B3"/>
                </a:solidFill>
                <a:ln w="9525">
                  <a:solidFill>
                    <a:srgbClr val="0070C0"/>
                  </a:solidFill>
                  <a:round/>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24" name="Freeform 400"/>
                <p:cNvSpPr>
                  <a:spLocks/>
                </p:cNvSpPr>
                <p:nvPr/>
              </p:nvSpPr>
              <p:spPr bwMode="auto">
                <a:xfrm>
                  <a:off x="5064990" y="4362888"/>
                  <a:ext cx="317494" cy="191155"/>
                </a:xfrm>
                <a:custGeom>
                  <a:avLst/>
                  <a:gdLst/>
                  <a:ahLst/>
                  <a:cxnLst>
                    <a:cxn ang="0">
                      <a:pos x="0" y="240"/>
                    </a:cxn>
                    <a:cxn ang="0">
                      <a:pos x="158" y="0"/>
                    </a:cxn>
                    <a:cxn ang="0">
                      <a:pos x="218" y="0"/>
                    </a:cxn>
                    <a:cxn ang="0">
                      <a:pos x="60" y="240"/>
                    </a:cxn>
                    <a:cxn ang="0">
                      <a:pos x="0" y="240"/>
                    </a:cxn>
                    <a:cxn ang="0">
                      <a:pos x="0" y="240"/>
                    </a:cxn>
                    <a:cxn ang="0">
                      <a:pos x="158" y="0"/>
                    </a:cxn>
                  </a:cxnLst>
                  <a:rect l="0" t="0" r="r" b="b"/>
                  <a:pathLst>
                    <a:path w="218" h="240">
                      <a:moveTo>
                        <a:pt x="0" y="240"/>
                      </a:moveTo>
                      <a:cubicBezTo>
                        <a:pt x="79" y="240"/>
                        <a:pt x="79" y="0"/>
                        <a:pt x="158" y="0"/>
                      </a:cubicBezTo>
                      <a:cubicBezTo>
                        <a:pt x="158" y="0"/>
                        <a:pt x="218" y="0"/>
                        <a:pt x="218" y="0"/>
                      </a:cubicBezTo>
                      <a:cubicBezTo>
                        <a:pt x="139" y="0"/>
                        <a:pt x="139" y="240"/>
                        <a:pt x="60" y="240"/>
                      </a:cubicBezTo>
                      <a:cubicBezTo>
                        <a:pt x="60" y="240"/>
                        <a:pt x="0" y="240"/>
                        <a:pt x="0" y="240"/>
                      </a:cubicBezTo>
                      <a:cubicBezTo>
                        <a:pt x="0" y="240"/>
                        <a:pt x="0" y="240"/>
                        <a:pt x="0" y="240"/>
                      </a:cubicBezTo>
                      <a:cubicBezTo>
                        <a:pt x="79" y="240"/>
                        <a:pt x="79" y="0"/>
                        <a:pt x="158" y="0"/>
                      </a:cubicBezTo>
                    </a:path>
                  </a:pathLst>
                </a:custGeom>
                <a:solidFill>
                  <a:srgbClr val="00B0F0"/>
                </a:solidFill>
                <a:ln w="11113"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25" name="Freeform 401"/>
                <p:cNvSpPr>
                  <a:spLocks/>
                </p:cNvSpPr>
                <p:nvPr/>
              </p:nvSpPr>
              <p:spPr bwMode="auto">
                <a:xfrm>
                  <a:off x="5382483" y="4362888"/>
                  <a:ext cx="318950" cy="191155"/>
                </a:xfrm>
                <a:custGeom>
                  <a:avLst/>
                  <a:gdLst/>
                  <a:ahLst/>
                  <a:cxnLst>
                    <a:cxn ang="0">
                      <a:pos x="0" y="240"/>
                    </a:cxn>
                    <a:cxn ang="0">
                      <a:pos x="11" y="239"/>
                    </a:cxn>
                    <a:cxn ang="0">
                      <a:pos x="21" y="234"/>
                    </a:cxn>
                    <a:cxn ang="0">
                      <a:pos x="30" y="227"/>
                    </a:cxn>
                    <a:cxn ang="0">
                      <a:pos x="39" y="217"/>
                    </a:cxn>
                    <a:cxn ang="0">
                      <a:pos x="46" y="205"/>
                    </a:cxn>
                    <a:cxn ang="0">
                      <a:pos x="53" y="192"/>
                    </a:cxn>
                    <a:cxn ang="0">
                      <a:pos x="60" y="177"/>
                    </a:cxn>
                    <a:cxn ang="0">
                      <a:pos x="66" y="161"/>
                    </a:cxn>
                    <a:cxn ang="0">
                      <a:pos x="72" y="144"/>
                    </a:cxn>
                    <a:cxn ang="0">
                      <a:pos x="83" y="109"/>
                    </a:cxn>
                    <a:cxn ang="0">
                      <a:pos x="89" y="92"/>
                    </a:cxn>
                    <a:cxn ang="0">
                      <a:pos x="101" y="60"/>
                    </a:cxn>
                    <a:cxn ang="0">
                      <a:pos x="108" y="45"/>
                    </a:cxn>
                    <a:cxn ang="0">
                      <a:pos x="115" y="32"/>
                    </a:cxn>
                    <a:cxn ang="0">
                      <a:pos x="123" y="21"/>
                    </a:cxn>
                    <a:cxn ang="0">
                      <a:pos x="131" y="12"/>
                    </a:cxn>
                    <a:cxn ang="0">
                      <a:pos x="140" y="5"/>
                    </a:cxn>
                    <a:cxn ang="0">
                      <a:pos x="150" y="1"/>
                    </a:cxn>
                    <a:cxn ang="0">
                      <a:pos x="159" y="0"/>
                    </a:cxn>
                    <a:cxn ang="0">
                      <a:pos x="219" y="0"/>
                    </a:cxn>
                    <a:cxn ang="0">
                      <a:pos x="208" y="2"/>
                    </a:cxn>
                    <a:cxn ang="0">
                      <a:pos x="198" y="6"/>
                    </a:cxn>
                    <a:cxn ang="0">
                      <a:pos x="189" y="14"/>
                    </a:cxn>
                    <a:cxn ang="0">
                      <a:pos x="181" y="23"/>
                    </a:cxn>
                    <a:cxn ang="0">
                      <a:pos x="173" y="35"/>
                    </a:cxn>
                    <a:cxn ang="0">
                      <a:pos x="166" y="49"/>
                    </a:cxn>
                    <a:cxn ang="0">
                      <a:pos x="159" y="64"/>
                    </a:cxn>
                    <a:cxn ang="0">
                      <a:pos x="147" y="96"/>
                    </a:cxn>
                    <a:cxn ang="0">
                      <a:pos x="136" y="131"/>
                    </a:cxn>
                    <a:cxn ang="0">
                      <a:pos x="130" y="148"/>
                    </a:cxn>
                    <a:cxn ang="0">
                      <a:pos x="124" y="165"/>
                    </a:cxn>
                    <a:cxn ang="0">
                      <a:pos x="118" y="180"/>
                    </a:cxn>
                    <a:cxn ang="0">
                      <a:pos x="111" y="195"/>
                    </a:cxn>
                    <a:cxn ang="0">
                      <a:pos x="104" y="208"/>
                    </a:cxn>
                    <a:cxn ang="0">
                      <a:pos x="96" y="219"/>
                    </a:cxn>
                    <a:cxn ang="0">
                      <a:pos x="88" y="229"/>
                    </a:cxn>
                    <a:cxn ang="0">
                      <a:pos x="79" y="235"/>
                    </a:cxn>
                    <a:cxn ang="0">
                      <a:pos x="69" y="239"/>
                    </a:cxn>
                    <a:cxn ang="0">
                      <a:pos x="60" y="240"/>
                    </a:cxn>
                    <a:cxn ang="0">
                      <a:pos x="0" y="240"/>
                    </a:cxn>
                  </a:cxnLst>
                  <a:rect l="0" t="0" r="r" b="b"/>
                  <a:pathLst>
                    <a:path w="219" h="240">
                      <a:moveTo>
                        <a:pt x="0" y="240"/>
                      </a:moveTo>
                      <a:lnTo>
                        <a:pt x="11" y="239"/>
                      </a:lnTo>
                      <a:lnTo>
                        <a:pt x="21" y="234"/>
                      </a:lnTo>
                      <a:lnTo>
                        <a:pt x="30" y="227"/>
                      </a:lnTo>
                      <a:lnTo>
                        <a:pt x="39" y="217"/>
                      </a:lnTo>
                      <a:lnTo>
                        <a:pt x="46" y="205"/>
                      </a:lnTo>
                      <a:lnTo>
                        <a:pt x="53" y="192"/>
                      </a:lnTo>
                      <a:lnTo>
                        <a:pt x="60" y="177"/>
                      </a:lnTo>
                      <a:lnTo>
                        <a:pt x="66" y="161"/>
                      </a:lnTo>
                      <a:lnTo>
                        <a:pt x="72" y="144"/>
                      </a:lnTo>
                      <a:lnTo>
                        <a:pt x="83" y="109"/>
                      </a:lnTo>
                      <a:lnTo>
                        <a:pt x="89" y="92"/>
                      </a:lnTo>
                      <a:lnTo>
                        <a:pt x="101" y="60"/>
                      </a:lnTo>
                      <a:lnTo>
                        <a:pt x="108" y="45"/>
                      </a:lnTo>
                      <a:lnTo>
                        <a:pt x="115" y="32"/>
                      </a:lnTo>
                      <a:lnTo>
                        <a:pt x="123" y="21"/>
                      </a:lnTo>
                      <a:lnTo>
                        <a:pt x="131" y="12"/>
                      </a:lnTo>
                      <a:lnTo>
                        <a:pt x="140" y="5"/>
                      </a:lnTo>
                      <a:lnTo>
                        <a:pt x="150" y="1"/>
                      </a:lnTo>
                      <a:lnTo>
                        <a:pt x="159" y="0"/>
                      </a:lnTo>
                      <a:lnTo>
                        <a:pt x="219" y="0"/>
                      </a:lnTo>
                      <a:lnTo>
                        <a:pt x="208" y="2"/>
                      </a:lnTo>
                      <a:lnTo>
                        <a:pt x="198" y="6"/>
                      </a:lnTo>
                      <a:lnTo>
                        <a:pt x="189" y="14"/>
                      </a:lnTo>
                      <a:lnTo>
                        <a:pt x="181" y="23"/>
                      </a:lnTo>
                      <a:lnTo>
                        <a:pt x="173" y="35"/>
                      </a:lnTo>
                      <a:lnTo>
                        <a:pt x="166" y="49"/>
                      </a:lnTo>
                      <a:lnTo>
                        <a:pt x="159" y="64"/>
                      </a:lnTo>
                      <a:lnTo>
                        <a:pt x="147" y="96"/>
                      </a:lnTo>
                      <a:lnTo>
                        <a:pt x="136" y="131"/>
                      </a:lnTo>
                      <a:lnTo>
                        <a:pt x="130" y="148"/>
                      </a:lnTo>
                      <a:lnTo>
                        <a:pt x="124" y="165"/>
                      </a:lnTo>
                      <a:lnTo>
                        <a:pt x="118" y="180"/>
                      </a:lnTo>
                      <a:lnTo>
                        <a:pt x="111" y="195"/>
                      </a:lnTo>
                      <a:lnTo>
                        <a:pt x="104" y="208"/>
                      </a:lnTo>
                      <a:lnTo>
                        <a:pt x="96" y="219"/>
                      </a:lnTo>
                      <a:lnTo>
                        <a:pt x="88" y="229"/>
                      </a:lnTo>
                      <a:lnTo>
                        <a:pt x="79" y="235"/>
                      </a:lnTo>
                      <a:lnTo>
                        <a:pt x="69" y="239"/>
                      </a:lnTo>
                      <a:lnTo>
                        <a:pt x="60" y="240"/>
                      </a:lnTo>
                      <a:lnTo>
                        <a:pt x="0" y="240"/>
                      </a:lnTo>
                      <a:close/>
                    </a:path>
                  </a:pathLst>
                </a:custGeom>
                <a:solidFill>
                  <a:srgbClr val="B3B3B3"/>
                </a:solidFill>
                <a:ln w="9525">
                  <a:solidFill>
                    <a:srgbClr val="0070C0"/>
                  </a:solidFill>
                  <a:round/>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26" name="Freeform 402"/>
                <p:cNvSpPr>
                  <a:spLocks/>
                </p:cNvSpPr>
                <p:nvPr/>
              </p:nvSpPr>
              <p:spPr bwMode="auto">
                <a:xfrm>
                  <a:off x="5382483" y="4362888"/>
                  <a:ext cx="318950" cy="191155"/>
                </a:xfrm>
                <a:custGeom>
                  <a:avLst/>
                  <a:gdLst/>
                  <a:ahLst/>
                  <a:cxnLst>
                    <a:cxn ang="0">
                      <a:pos x="0" y="240"/>
                    </a:cxn>
                    <a:cxn ang="0">
                      <a:pos x="159" y="0"/>
                    </a:cxn>
                    <a:cxn ang="0">
                      <a:pos x="219" y="0"/>
                    </a:cxn>
                    <a:cxn ang="0">
                      <a:pos x="60" y="240"/>
                    </a:cxn>
                    <a:cxn ang="0">
                      <a:pos x="0" y="240"/>
                    </a:cxn>
                    <a:cxn ang="0">
                      <a:pos x="0" y="240"/>
                    </a:cxn>
                    <a:cxn ang="0">
                      <a:pos x="159" y="0"/>
                    </a:cxn>
                  </a:cxnLst>
                  <a:rect l="0" t="0" r="r" b="b"/>
                  <a:pathLst>
                    <a:path w="219" h="240">
                      <a:moveTo>
                        <a:pt x="0" y="240"/>
                      </a:moveTo>
                      <a:cubicBezTo>
                        <a:pt x="80" y="240"/>
                        <a:pt x="80" y="0"/>
                        <a:pt x="159" y="0"/>
                      </a:cubicBezTo>
                      <a:cubicBezTo>
                        <a:pt x="159" y="0"/>
                        <a:pt x="219" y="0"/>
                        <a:pt x="219" y="0"/>
                      </a:cubicBezTo>
                      <a:cubicBezTo>
                        <a:pt x="140" y="0"/>
                        <a:pt x="140" y="240"/>
                        <a:pt x="60" y="240"/>
                      </a:cubicBezTo>
                      <a:cubicBezTo>
                        <a:pt x="60" y="240"/>
                        <a:pt x="0" y="240"/>
                        <a:pt x="0" y="240"/>
                      </a:cubicBezTo>
                      <a:cubicBezTo>
                        <a:pt x="0" y="240"/>
                        <a:pt x="0" y="240"/>
                        <a:pt x="0" y="240"/>
                      </a:cubicBezTo>
                      <a:cubicBezTo>
                        <a:pt x="80" y="240"/>
                        <a:pt x="80" y="0"/>
                        <a:pt x="159" y="0"/>
                      </a:cubicBezTo>
                    </a:path>
                  </a:pathLst>
                </a:custGeom>
                <a:solidFill>
                  <a:srgbClr val="00B0F0"/>
                </a:solidFill>
                <a:ln w="11113"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27" name="Freeform 403"/>
                <p:cNvSpPr>
                  <a:spLocks/>
                </p:cNvSpPr>
                <p:nvPr/>
              </p:nvSpPr>
              <p:spPr bwMode="auto">
                <a:xfrm>
                  <a:off x="5526666" y="4362888"/>
                  <a:ext cx="317494" cy="191155"/>
                </a:xfrm>
                <a:custGeom>
                  <a:avLst/>
                  <a:gdLst/>
                  <a:ahLst/>
                  <a:cxnLst>
                    <a:cxn ang="0">
                      <a:pos x="0" y="240"/>
                    </a:cxn>
                    <a:cxn ang="0">
                      <a:pos x="11" y="239"/>
                    </a:cxn>
                    <a:cxn ang="0">
                      <a:pos x="21" y="234"/>
                    </a:cxn>
                    <a:cxn ang="0">
                      <a:pos x="30" y="227"/>
                    </a:cxn>
                    <a:cxn ang="0">
                      <a:pos x="38" y="217"/>
                    </a:cxn>
                    <a:cxn ang="0">
                      <a:pos x="45" y="205"/>
                    </a:cxn>
                    <a:cxn ang="0">
                      <a:pos x="52" y="192"/>
                    </a:cxn>
                    <a:cxn ang="0">
                      <a:pos x="59" y="177"/>
                    </a:cxn>
                    <a:cxn ang="0">
                      <a:pos x="71" y="144"/>
                    </a:cxn>
                    <a:cxn ang="0">
                      <a:pos x="83" y="109"/>
                    </a:cxn>
                    <a:cxn ang="0">
                      <a:pos x="88" y="92"/>
                    </a:cxn>
                    <a:cxn ang="0">
                      <a:pos x="94" y="76"/>
                    </a:cxn>
                    <a:cxn ang="0">
                      <a:pos x="101" y="60"/>
                    </a:cxn>
                    <a:cxn ang="0">
                      <a:pos x="107" y="45"/>
                    </a:cxn>
                    <a:cxn ang="0">
                      <a:pos x="114" y="32"/>
                    </a:cxn>
                    <a:cxn ang="0">
                      <a:pos x="122" y="21"/>
                    </a:cxn>
                    <a:cxn ang="0">
                      <a:pos x="130" y="12"/>
                    </a:cxn>
                    <a:cxn ang="0">
                      <a:pos x="140" y="5"/>
                    </a:cxn>
                    <a:cxn ang="0">
                      <a:pos x="150" y="1"/>
                    </a:cxn>
                    <a:cxn ang="0">
                      <a:pos x="158" y="0"/>
                    </a:cxn>
                    <a:cxn ang="0">
                      <a:pos x="218" y="0"/>
                    </a:cxn>
                    <a:cxn ang="0">
                      <a:pos x="207" y="2"/>
                    </a:cxn>
                    <a:cxn ang="0">
                      <a:pos x="197" y="6"/>
                    </a:cxn>
                    <a:cxn ang="0">
                      <a:pos x="188" y="14"/>
                    </a:cxn>
                    <a:cxn ang="0">
                      <a:pos x="180" y="23"/>
                    </a:cxn>
                    <a:cxn ang="0">
                      <a:pos x="172" y="35"/>
                    </a:cxn>
                    <a:cxn ang="0">
                      <a:pos x="165" y="49"/>
                    </a:cxn>
                    <a:cxn ang="0">
                      <a:pos x="159" y="64"/>
                    </a:cxn>
                    <a:cxn ang="0">
                      <a:pos x="153" y="80"/>
                    </a:cxn>
                    <a:cxn ang="0">
                      <a:pos x="147" y="96"/>
                    </a:cxn>
                    <a:cxn ang="0">
                      <a:pos x="135" y="131"/>
                    </a:cxn>
                    <a:cxn ang="0">
                      <a:pos x="124" y="165"/>
                    </a:cxn>
                    <a:cxn ang="0">
                      <a:pos x="117" y="180"/>
                    </a:cxn>
                    <a:cxn ang="0">
                      <a:pos x="111" y="195"/>
                    </a:cxn>
                    <a:cxn ang="0">
                      <a:pos x="104" y="208"/>
                    </a:cxn>
                    <a:cxn ang="0">
                      <a:pos x="96" y="219"/>
                    </a:cxn>
                    <a:cxn ang="0">
                      <a:pos x="87" y="229"/>
                    </a:cxn>
                    <a:cxn ang="0">
                      <a:pos x="78" y="235"/>
                    </a:cxn>
                    <a:cxn ang="0">
                      <a:pos x="68" y="239"/>
                    </a:cxn>
                    <a:cxn ang="0">
                      <a:pos x="60" y="240"/>
                    </a:cxn>
                    <a:cxn ang="0">
                      <a:pos x="0" y="240"/>
                    </a:cxn>
                  </a:cxnLst>
                  <a:rect l="0" t="0" r="r" b="b"/>
                  <a:pathLst>
                    <a:path w="218" h="240">
                      <a:moveTo>
                        <a:pt x="0" y="240"/>
                      </a:moveTo>
                      <a:lnTo>
                        <a:pt x="11" y="239"/>
                      </a:lnTo>
                      <a:lnTo>
                        <a:pt x="21" y="234"/>
                      </a:lnTo>
                      <a:lnTo>
                        <a:pt x="30" y="227"/>
                      </a:lnTo>
                      <a:lnTo>
                        <a:pt x="38" y="217"/>
                      </a:lnTo>
                      <a:lnTo>
                        <a:pt x="45" y="205"/>
                      </a:lnTo>
                      <a:lnTo>
                        <a:pt x="52" y="192"/>
                      </a:lnTo>
                      <a:lnTo>
                        <a:pt x="59" y="177"/>
                      </a:lnTo>
                      <a:lnTo>
                        <a:pt x="71" y="144"/>
                      </a:lnTo>
                      <a:lnTo>
                        <a:pt x="83" y="109"/>
                      </a:lnTo>
                      <a:lnTo>
                        <a:pt x="88" y="92"/>
                      </a:lnTo>
                      <a:lnTo>
                        <a:pt x="94" y="76"/>
                      </a:lnTo>
                      <a:lnTo>
                        <a:pt x="101" y="60"/>
                      </a:lnTo>
                      <a:lnTo>
                        <a:pt x="107" y="45"/>
                      </a:lnTo>
                      <a:lnTo>
                        <a:pt x="114" y="32"/>
                      </a:lnTo>
                      <a:lnTo>
                        <a:pt x="122" y="21"/>
                      </a:lnTo>
                      <a:lnTo>
                        <a:pt x="130" y="12"/>
                      </a:lnTo>
                      <a:lnTo>
                        <a:pt x="140" y="5"/>
                      </a:lnTo>
                      <a:lnTo>
                        <a:pt x="150" y="1"/>
                      </a:lnTo>
                      <a:lnTo>
                        <a:pt x="158" y="0"/>
                      </a:lnTo>
                      <a:lnTo>
                        <a:pt x="218" y="0"/>
                      </a:lnTo>
                      <a:lnTo>
                        <a:pt x="207" y="2"/>
                      </a:lnTo>
                      <a:lnTo>
                        <a:pt x="197" y="6"/>
                      </a:lnTo>
                      <a:lnTo>
                        <a:pt x="188" y="14"/>
                      </a:lnTo>
                      <a:lnTo>
                        <a:pt x="180" y="23"/>
                      </a:lnTo>
                      <a:lnTo>
                        <a:pt x="172" y="35"/>
                      </a:lnTo>
                      <a:lnTo>
                        <a:pt x="165" y="49"/>
                      </a:lnTo>
                      <a:lnTo>
                        <a:pt x="159" y="64"/>
                      </a:lnTo>
                      <a:lnTo>
                        <a:pt x="153" y="80"/>
                      </a:lnTo>
                      <a:lnTo>
                        <a:pt x="147" y="96"/>
                      </a:lnTo>
                      <a:lnTo>
                        <a:pt x="135" y="131"/>
                      </a:lnTo>
                      <a:lnTo>
                        <a:pt x="124" y="165"/>
                      </a:lnTo>
                      <a:lnTo>
                        <a:pt x="117" y="180"/>
                      </a:lnTo>
                      <a:lnTo>
                        <a:pt x="111" y="195"/>
                      </a:lnTo>
                      <a:lnTo>
                        <a:pt x="104" y="208"/>
                      </a:lnTo>
                      <a:lnTo>
                        <a:pt x="96" y="219"/>
                      </a:lnTo>
                      <a:lnTo>
                        <a:pt x="87" y="229"/>
                      </a:lnTo>
                      <a:lnTo>
                        <a:pt x="78" y="235"/>
                      </a:lnTo>
                      <a:lnTo>
                        <a:pt x="68" y="239"/>
                      </a:lnTo>
                      <a:lnTo>
                        <a:pt x="60" y="240"/>
                      </a:lnTo>
                      <a:lnTo>
                        <a:pt x="0" y="240"/>
                      </a:lnTo>
                      <a:close/>
                    </a:path>
                  </a:pathLst>
                </a:custGeom>
                <a:solidFill>
                  <a:srgbClr val="00B0F0"/>
                </a:solidFill>
                <a:ln w="9525">
                  <a:solidFill>
                    <a:srgbClr val="0070C0"/>
                  </a:solidFill>
                  <a:round/>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28" name="Freeform 404"/>
                <p:cNvSpPr>
                  <a:spLocks/>
                </p:cNvSpPr>
                <p:nvPr/>
              </p:nvSpPr>
              <p:spPr bwMode="auto">
                <a:xfrm>
                  <a:off x="5526666" y="4362888"/>
                  <a:ext cx="317494" cy="191155"/>
                </a:xfrm>
                <a:custGeom>
                  <a:avLst/>
                  <a:gdLst/>
                  <a:ahLst/>
                  <a:cxnLst>
                    <a:cxn ang="0">
                      <a:pos x="0" y="240"/>
                    </a:cxn>
                    <a:cxn ang="0">
                      <a:pos x="158" y="0"/>
                    </a:cxn>
                    <a:cxn ang="0">
                      <a:pos x="218" y="0"/>
                    </a:cxn>
                    <a:cxn ang="0">
                      <a:pos x="60" y="240"/>
                    </a:cxn>
                    <a:cxn ang="0">
                      <a:pos x="0" y="240"/>
                    </a:cxn>
                    <a:cxn ang="0">
                      <a:pos x="0" y="240"/>
                    </a:cxn>
                    <a:cxn ang="0">
                      <a:pos x="158" y="0"/>
                    </a:cxn>
                  </a:cxnLst>
                  <a:rect l="0" t="0" r="r" b="b"/>
                  <a:pathLst>
                    <a:path w="218" h="240">
                      <a:moveTo>
                        <a:pt x="0" y="240"/>
                      </a:moveTo>
                      <a:cubicBezTo>
                        <a:pt x="79" y="240"/>
                        <a:pt x="79" y="0"/>
                        <a:pt x="158" y="0"/>
                      </a:cubicBezTo>
                      <a:cubicBezTo>
                        <a:pt x="158" y="0"/>
                        <a:pt x="218" y="0"/>
                        <a:pt x="218" y="0"/>
                      </a:cubicBezTo>
                      <a:cubicBezTo>
                        <a:pt x="139" y="0"/>
                        <a:pt x="139" y="240"/>
                        <a:pt x="60" y="240"/>
                      </a:cubicBezTo>
                      <a:cubicBezTo>
                        <a:pt x="60" y="240"/>
                        <a:pt x="0" y="240"/>
                        <a:pt x="0" y="240"/>
                      </a:cubicBezTo>
                      <a:cubicBezTo>
                        <a:pt x="0" y="240"/>
                        <a:pt x="0" y="240"/>
                        <a:pt x="0" y="240"/>
                      </a:cubicBezTo>
                      <a:cubicBezTo>
                        <a:pt x="79" y="240"/>
                        <a:pt x="79" y="0"/>
                        <a:pt x="158" y="0"/>
                      </a:cubicBezTo>
                    </a:path>
                  </a:pathLst>
                </a:custGeom>
                <a:noFill/>
                <a:ln w="11113"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29" name="Freeform 405"/>
                <p:cNvSpPr>
                  <a:spLocks/>
                </p:cNvSpPr>
                <p:nvPr/>
              </p:nvSpPr>
              <p:spPr bwMode="auto">
                <a:xfrm>
                  <a:off x="5844160" y="4362888"/>
                  <a:ext cx="318950" cy="191155"/>
                </a:xfrm>
                <a:custGeom>
                  <a:avLst/>
                  <a:gdLst/>
                  <a:ahLst/>
                  <a:cxnLst>
                    <a:cxn ang="0">
                      <a:pos x="0" y="240"/>
                    </a:cxn>
                    <a:cxn ang="0">
                      <a:pos x="11" y="239"/>
                    </a:cxn>
                    <a:cxn ang="0">
                      <a:pos x="21" y="234"/>
                    </a:cxn>
                    <a:cxn ang="0">
                      <a:pos x="30" y="227"/>
                    </a:cxn>
                    <a:cxn ang="0">
                      <a:pos x="38" y="217"/>
                    </a:cxn>
                    <a:cxn ang="0">
                      <a:pos x="46" y="205"/>
                    </a:cxn>
                    <a:cxn ang="0">
                      <a:pos x="53" y="192"/>
                    </a:cxn>
                    <a:cxn ang="0">
                      <a:pos x="59" y="177"/>
                    </a:cxn>
                    <a:cxn ang="0">
                      <a:pos x="66" y="161"/>
                    </a:cxn>
                    <a:cxn ang="0">
                      <a:pos x="71" y="144"/>
                    </a:cxn>
                    <a:cxn ang="0">
                      <a:pos x="83" y="109"/>
                    </a:cxn>
                    <a:cxn ang="0">
                      <a:pos x="89" y="92"/>
                    </a:cxn>
                    <a:cxn ang="0">
                      <a:pos x="101" y="60"/>
                    </a:cxn>
                    <a:cxn ang="0">
                      <a:pos x="108" y="45"/>
                    </a:cxn>
                    <a:cxn ang="0">
                      <a:pos x="115" y="32"/>
                    </a:cxn>
                    <a:cxn ang="0">
                      <a:pos x="122" y="21"/>
                    </a:cxn>
                    <a:cxn ang="0">
                      <a:pos x="131" y="12"/>
                    </a:cxn>
                    <a:cxn ang="0">
                      <a:pos x="140" y="5"/>
                    </a:cxn>
                    <a:cxn ang="0">
                      <a:pos x="150" y="1"/>
                    </a:cxn>
                    <a:cxn ang="0">
                      <a:pos x="159" y="0"/>
                    </a:cxn>
                    <a:cxn ang="0">
                      <a:pos x="219" y="0"/>
                    </a:cxn>
                    <a:cxn ang="0">
                      <a:pos x="208" y="2"/>
                    </a:cxn>
                    <a:cxn ang="0">
                      <a:pos x="198" y="6"/>
                    </a:cxn>
                    <a:cxn ang="0">
                      <a:pos x="189" y="14"/>
                    </a:cxn>
                    <a:cxn ang="0">
                      <a:pos x="181" y="23"/>
                    </a:cxn>
                    <a:cxn ang="0">
                      <a:pos x="173" y="35"/>
                    </a:cxn>
                    <a:cxn ang="0">
                      <a:pos x="166" y="49"/>
                    </a:cxn>
                    <a:cxn ang="0">
                      <a:pos x="159" y="64"/>
                    </a:cxn>
                    <a:cxn ang="0">
                      <a:pos x="147" y="96"/>
                    </a:cxn>
                    <a:cxn ang="0">
                      <a:pos x="136" y="131"/>
                    </a:cxn>
                    <a:cxn ang="0">
                      <a:pos x="130" y="148"/>
                    </a:cxn>
                    <a:cxn ang="0">
                      <a:pos x="124" y="165"/>
                    </a:cxn>
                    <a:cxn ang="0">
                      <a:pos x="118" y="180"/>
                    </a:cxn>
                    <a:cxn ang="0">
                      <a:pos x="111" y="195"/>
                    </a:cxn>
                    <a:cxn ang="0">
                      <a:pos x="104" y="208"/>
                    </a:cxn>
                    <a:cxn ang="0">
                      <a:pos x="96" y="219"/>
                    </a:cxn>
                    <a:cxn ang="0">
                      <a:pos x="88" y="229"/>
                    </a:cxn>
                    <a:cxn ang="0">
                      <a:pos x="79" y="235"/>
                    </a:cxn>
                    <a:cxn ang="0">
                      <a:pos x="68" y="239"/>
                    </a:cxn>
                    <a:cxn ang="0">
                      <a:pos x="60" y="240"/>
                    </a:cxn>
                    <a:cxn ang="0">
                      <a:pos x="0" y="240"/>
                    </a:cxn>
                  </a:cxnLst>
                  <a:rect l="0" t="0" r="r" b="b"/>
                  <a:pathLst>
                    <a:path w="219" h="240">
                      <a:moveTo>
                        <a:pt x="0" y="240"/>
                      </a:moveTo>
                      <a:lnTo>
                        <a:pt x="11" y="239"/>
                      </a:lnTo>
                      <a:lnTo>
                        <a:pt x="21" y="234"/>
                      </a:lnTo>
                      <a:lnTo>
                        <a:pt x="30" y="227"/>
                      </a:lnTo>
                      <a:lnTo>
                        <a:pt x="38" y="217"/>
                      </a:lnTo>
                      <a:lnTo>
                        <a:pt x="46" y="205"/>
                      </a:lnTo>
                      <a:lnTo>
                        <a:pt x="53" y="192"/>
                      </a:lnTo>
                      <a:lnTo>
                        <a:pt x="59" y="177"/>
                      </a:lnTo>
                      <a:lnTo>
                        <a:pt x="66" y="161"/>
                      </a:lnTo>
                      <a:lnTo>
                        <a:pt x="71" y="144"/>
                      </a:lnTo>
                      <a:lnTo>
                        <a:pt x="83" y="109"/>
                      </a:lnTo>
                      <a:lnTo>
                        <a:pt x="89" y="92"/>
                      </a:lnTo>
                      <a:lnTo>
                        <a:pt x="101" y="60"/>
                      </a:lnTo>
                      <a:lnTo>
                        <a:pt x="108" y="45"/>
                      </a:lnTo>
                      <a:lnTo>
                        <a:pt x="115" y="32"/>
                      </a:lnTo>
                      <a:lnTo>
                        <a:pt x="122" y="21"/>
                      </a:lnTo>
                      <a:lnTo>
                        <a:pt x="131" y="12"/>
                      </a:lnTo>
                      <a:lnTo>
                        <a:pt x="140" y="5"/>
                      </a:lnTo>
                      <a:lnTo>
                        <a:pt x="150" y="1"/>
                      </a:lnTo>
                      <a:lnTo>
                        <a:pt x="159" y="0"/>
                      </a:lnTo>
                      <a:lnTo>
                        <a:pt x="219" y="0"/>
                      </a:lnTo>
                      <a:lnTo>
                        <a:pt x="208" y="2"/>
                      </a:lnTo>
                      <a:lnTo>
                        <a:pt x="198" y="6"/>
                      </a:lnTo>
                      <a:lnTo>
                        <a:pt x="189" y="14"/>
                      </a:lnTo>
                      <a:lnTo>
                        <a:pt x="181" y="23"/>
                      </a:lnTo>
                      <a:lnTo>
                        <a:pt x="173" y="35"/>
                      </a:lnTo>
                      <a:lnTo>
                        <a:pt x="166" y="49"/>
                      </a:lnTo>
                      <a:lnTo>
                        <a:pt x="159" y="64"/>
                      </a:lnTo>
                      <a:lnTo>
                        <a:pt x="147" y="96"/>
                      </a:lnTo>
                      <a:lnTo>
                        <a:pt x="136" y="131"/>
                      </a:lnTo>
                      <a:lnTo>
                        <a:pt x="130" y="148"/>
                      </a:lnTo>
                      <a:lnTo>
                        <a:pt x="124" y="165"/>
                      </a:lnTo>
                      <a:lnTo>
                        <a:pt x="118" y="180"/>
                      </a:lnTo>
                      <a:lnTo>
                        <a:pt x="111" y="195"/>
                      </a:lnTo>
                      <a:lnTo>
                        <a:pt x="104" y="208"/>
                      </a:lnTo>
                      <a:lnTo>
                        <a:pt x="96" y="219"/>
                      </a:lnTo>
                      <a:lnTo>
                        <a:pt x="88" y="229"/>
                      </a:lnTo>
                      <a:lnTo>
                        <a:pt x="79" y="235"/>
                      </a:lnTo>
                      <a:lnTo>
                        <a:pt x="68" y="239"/>
                      </a:lnTo>
                      <a:lnTo>
                        <a:pt x="60" y="240"/>
                      </a:lnTo>
                      <a:lnTo>
                        <a:pt x="0" y="240"/>
                      </a:lnTo>
                      <a:close/>
                    </a:path>
                  </a:pathLst>
                </a:custGeom>
                <a:solidFill>
                  <a:srgbClr val="B3B3B3"/>
                </a:solidFill>
                <a:ln w="9525">
                  <a:solidFill>
                    <a:srgbClr val="0070C0"/>
                  </a:solidFill>
                  <a:round/>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30" name="Freeform 406"/>
                <p:cNvSpPr>
                  <a:spLocks/>
                </p:cNvSpPr>
                <p:nvPr/>
              </p:nvSpPr>
              <p:spPr bwMode="auto">
                <a:xfrm>
                  <a:off x="5844160" y="4362888"/>
                  <a:ext cx="318950" cy="191155"/>
                </a:xfrm>
                <a:custGeom>
                  <a:avLst/>
                  <a:gdLst/>
                  <a:ahLst/>
                  <a:cxnLst>
                    <a:cxn ang="0">
                      <a:pos x="0" y="240"/>
                    </a:cxn>
                    <a:cxn ang="0">
                      <a:pos x="159" y="0"/>
                    </a:cxn>
                    <a:cxn ang="0">
                      <a:pos x="219" y="0"/>
                    </a:cxn>
                    <a:cxn ang="0">
                      <a:pos x="60" y="240"/>
                    </a:cxn>
                    <a:cxn ang="0">
                      <a:pos x="0" y="240"/>
                    </a:cxn>
                    <a:cxn ang="0">
                      <a:pos x="0" y="240"/>
                    </a:cxn>
                    <a:cxn ang="0">
                      <a:pos x="159" y="0"/>
                    </a:cxn>
                  </a:cxnLst>
                  <a:rect l="0" t="0" r="r" b="b"/>
                  <a:pathLst>
                    <a:path w="219" h="240">
                      <a:moveTo>
                        <a:pt x="0" y="240"/>
                      </a:moveTo>
                      <a:cubicBezTo>
                        <a:pt x="79" y="240"/>
                        <a:pt x="79" y="0"/>
                        <a:pt x="159" y="0"/>
                      </a:cubicBezTo>
                      <a:cubicBezTo>
                        <a:pt x="159" y="0"/>
                        <a:pt x="219" y="0"/>
                        <a:pt x="219" y="0"/>
                      </a:cubicBezTo>
                      <a:cubicBezTo>
                        <a:pt x="139" y="0"/>
                        <a:pt x="139" y="240"/>
                        <a:pt x="60" y="240"/>
                      </a:cubicBezTo>
                      <a:cubicBezTo>
                        <a:pt x="60" y="240"/>
                        <a:pt x="0" y="240"/>
                        <a:pt x="0" y="240"/>
                      </a:cubicBezTo>
                      <a:cubicBezTo>
                        <a:pt x="0" y="240"/>
                        <a:pt x="0" y="240"/>
                        <a:pt x="0" y="240"/>
                      </a:cubicBezTo>
                      <a:cubicBezTo>
                        <a:pt x="79" y="240"/>
                        <a:pt x="79" y="0"/>
                        <a:pt x="159" y="0"/>
                      </a:cubicBezTo>
                    </a:path>
                  </a:pathLst>
                </a:custGeom>
                <a:solidFill>
                  <a:srgbClr val="00B0F0"/>
                </a:solidFill>
                <a:ln w="11113"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31" name="Freeform 407"/>
                <p:cNvSpPr>
                  <a:spLocks/>
                </p:cNvSpPr>
                <p:nvPr/>
              </p:nvSpPr>
              <p:spPr bwMode="auto">
                <a:xfrm>
                  <a:off x="5988343" y="4362888"/>
                  <a:ext cx="317494" cy="191155"/>
                </a:xfrm>
                <a:custGeom>
                  <a:avLst/>
                  <a:gdLst/>
                  <a:ahLst/>
                  <a:cxnLst>
                    <a:cxn ang="0">
                      <a:pos x="0" y="240"/>
                    </a:cxn>
                    <a:cxn ang="0">
                      <a:pos x="10" y="239"/>
                    </a:cxn>
                    <a:cxn ang="0">
                      <a:pos x="20" y="234"/>
                    </a:cxn>
                    <a:cxn ang="0">
                      <a:pos x="29" y="227"/>
                    </a:cxn>
                    <a:cxn ang="0">
                      <a:pos x="38" y="217"/>
                    </a:cxn>
                    <a:cxn ang="0">
                      <a:pos x="45" y="205"/>
                    </a:cxn>
                    <a:cxn ang="0">
                      <a:pos x="52" y="192"/>
                    </a:cxn>
                    <a:cxn ang="0">
                      <a:pos x="59" y="177"/>
                    </a:cxn>
                    <a:cxn ang="0">
                      <a:pos x="71" y="144"/>
                    </a:cxn>
                    <a:cxn ang="0">
                      <a:pos x="82" y="109"/>
                    </a:cxn>
                    <a:cxn ang="0">
                      <a:pos x="88" y="92"/>
                    </a:cxn>
                    <a:cxn ang="0">
                      <a:pos x="94" y="76"/>
                    </a:cxn>
                    <a:cxn ang="0">
                      <a:pos x="100" y="60"/>
                    </a:cxn>
                    <a:cxn ang="0">
                      <a:pos x="107" y="45"/>
                    </a:cxn>
                    <a:cxn ang="0">
                      <a:pos x="114" y="32"/>
                    </a:cxn>
                    <a:cxn ang="0">
                      <a:pos x="122" y="21"/>
                    </a:cxn>
                    <a:cxn ang="0">
                      <a:pos x="130" y="12"/>
                    </a:cxn>
                    <a:cxn ang="0">
                      <a:pos x="139" y="5"/>
                    </a:cxn>
                    <a:cxn ang="0">
                      <a:pos x="150" y="1"/>
                    </a:cxn>
                    <a:cxn ang="0">
                      <a:pos x="158" y="0"/>
                    </a:cxn>
                    <a:cxn ang="0">
                      <a:pos x="218" y="0"/>
                    </a:cxn>
                    <a:cxn ang="0">
                      <a:pos x="207" y="2"/>
                    </a:cxn>
                    <a:cxn ang="0">
                      <a:pos x="197" y="6"/>
                    </a:cxn>
                    <a:cxn ang="0">
                      <a:pos x="188" y="14"/>
                    </a:cxn>
                    <a:cxn ang="0">
                      <a:pos x="180" y="23"/>
                    </a:cxn>
                    <a:cxn ang="0">
                      <a:pos x="172" y="35"/>
                    </a:cxn>
                    <a:cxn ang="0">
                      <a:pos x="165" y="49"/>
                    </a:cxn>
                    <a:cxn ang="0">
                      <a:pos x="159" y="64"/>
                    </a:cxn>
                    <a:cxn ang="0">
                      <a:pos x="153" y="80"/>
                    </a:cxn>
                    <a:cxn ang="0">
                      <a:pos x="147" y="96"/>
                    </a:cxn>
                    <a:cxn ang="0">
                      <a:pos x="135" y="131"/>
                    </a:cxn>
                    <a:cxn ang="0">
                      <a:pos x="124" y="165"/>
                    </a:cxn>
                    <a:cxn ang="0">
                      <a:pos x="117" y="180"/>
                    </a:cxn>
                    <a:cxn ang="0">
                      <a:pos x="111" y="195"/>
                    </a:cxn>
                    <a:cxn ang="0">
                      <a:pos x="103" y="208"/>
                    </a:cxn>
                    <a:cxn ang="0">
                      <a:pos x="96" y="219"/>
                    </a:cxn>
                    <a:cxn ang="0">
                      <a:pos x="87" y="229"/>
                    </a:cxn>
                    <a:cxn ang="0">
                      <a:pos x="78" y="235"/>
                    </a:cxn>
                    <a:cxn ang="0">
                      <a:pos x="68" y="239"/>
                    </a:cxn>
                    <a:cxn ang="0">
                      <a:pos x="60" y="240"/>
                    </a:cxn>
                    <a:cxn ang="0">
                      <a:pos x="0" y="240"/>
                    </a:cxn>
                  </a:cxnLst>
                  <a:rect l="0" t="0" r="r" b="b"/>
                  <a:pathLst>
                    <a:path w="218" h="240">
                      <a:moveTo>
                        <a:pt x="0" y="240"/>
                      </a:moveTo>
                      <a:lnTo>
                        <a:pt x="10" y="239"/>
                      </a:lnTo>
                      <a:lnTo>
                        <a:pt x="20" y="234"/>
                      </a:lnTo>
                      <a:lnTo>
                        <a:pt x="29" y="227"/>
                      </a:lnTo>
                      <a:lnTo>
                        <a:pt x="38" y="217"/>
                      </a:lnTo>
                      <a:lnTo>
                        <a:pt x="45" y="205"/>
                      </a:lnTo>
                      <a:lnTo>
                        <a:pt x="52" y="192"/>
                      </a:lnTo>
                      <a:lnTo>
                        <a:pt x="59" y="177"/>
                      </a:lnTo>
                      <a:lnTo>
                        <a:pt x="71" y="144"/>
                      </a:lnTo>
                      <a:lnTo>
                        <a:pt x="82" y="109"/>
                      </a:lnTo>
                      <a:lnTo>
                        <a:pt x="88" y="92"/>
                      </a:lnTo>
                      <a:lnTo>
                        <a:pt x="94" y="76"/>
                      </a:lnTo>
                      <a:lnTo>
                        <a:pt x="100" y="60"/>
                      </a:lnTo>
                      <a:lnTo>
                        <a:pt x="107" y="45"/>
                      </a:lnTo>
                      <a:lnTo>
                        <a:pt x="114" y="32"/>
                      </a:lnTo>
                      <a:lnTo>
                        <a:pt x="122" y="21"/>
                      </a:lnTo>
                      <a:lnTo>
                        <a:pt x="130" y="12"/>
                      </a:lnTo>
                      <a:lnTo>
                        <a:pt x="139" y="5"/>
                      </a:lnTo>
                      <a:lnTo>
                        <a:pt x="150" y="1"/>
                      </a:lnTo>
                      <a:lnTo>
                        <a:pt x="158" y="0"/>
                      </a:lnTo>
                      <a:lnTo>
                        <a:pt x="218" y="0"/>
                      </a:lnTo>
                      <a:lnTo>
                        <a:pt x="207" y="2"/>
                      </a:lnTo>
                      <a:lnTo>
                        <a:pt x="197" y="6"/>
                      </a:lnTo>
                      <a:lnTo>
                        <a:pt x="188" y="14"/>
                      </a:lnTo>
                      <a:lnTo>
                        <a:pt x="180" y="23"/>
                      </a:lnTo>
                      <a:lnTo>
                        <a:pt x="172" y="35"/>
                      </a:lnTo>
                      <a:lnTo>
                        <a:pt x="165" y="49"/>
                      </a:lnTo>
                      <a:lnTo>
                        <a:pt x="159" y="64"/>
                      </a:lnTo>
                      <a:lnTo>
                        <a:pt x="153" y="80"/>
                      </a:lnTo>
                      <a:lnTo>
                        <a:pt x="147" y="96"/>
                      </a:lnTo>
                      <a:lnTo>
                        <a:pt x="135" y="131"/>
                      </a:lnTo>
                      <a:lnTo>
                        <a:pt x="124" y="165"/>
                      </a:lnTo>
                      <a:lnTo>
                        <a:pt x="117" y="180"/>
                      </a:lnTo>
                      <a:lnTo>
                        <a:pt x="111" y="195"/>
                      </a:lnTo>
                      <a:lnTo>
                        <a:pt x="103" y="208"/>
                      </a:lnTo>
                      <a:lnTo>
                        <a:pt x="96" y="219"/>
                      </a:lnTo>
                      <a:lnTo>
                        <a:pt x="87" y="229"/>
                      </a:lnTo>
                      <a:lnTo>
                        <a:pt x="78" y="235"/>
                      </a:lnTo>
                      <a:lnTo>
                        <a:pt x="68" y="239"/>
                      </a:lnTo>
                      <a:lnTo>
                        <a:pt x="60" y="240"/>
                      </a:lnTo>
                      <a:lnTo>
                        <a:pt x="0" y="240"/>
                      </a:lnTo>
                      <a:close/>
                    </a:path>
                  </a:pathLst>
                </a:custGeom>
                <a:solidFill>
                  <a:srgbClr val="B3B3B3"/>
                </a:solidFill>
                <a:ln w="9525">
                  <a:solidFill>
                    <a:srgbClr val="0070C0"/>
                  </a:solidFill>
                  <a:round/>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32" name="Freeform 408"/>
                <p:cNvSpPr>
                  <a:spLocks/>
                </p:cNvSpPr>
                <p:nvPr/>
              </p:nvSpPr>
              <p:spPr bwMode="auto">
                <a:xfrm>
                  <a:off x="5988343" y="4362888"/>
                  <a:ext cx="317494" cy="191155"/>
                </a:xfrm>
                <a:custGeom>
                  <a:avLst/>
                  <a:gdLst/>
                  <a:ahLst/>
                  <a:cxnLst>
                    <a:cxn ang="0">
                      <a:pos x="0" y="240"/>
                    </a:cxn>
                    <a:cxn ang="0">
                      <a:pos x="158" y="0"/>
                    </a:cxn>
                    <a:cxn ang="0">
                      <a:pos x="218" y="0"/>
                    </a:cxn>
                    <a:cxn ang="0">
                      <a:pos x="60" y="240"/>
                    </a:cxn>
                    <a:cxn ang="0">
                      <a:pos x="0" y="240"/>
                    </a:cxn>
                    <a:cxn ang="0">
                      <a:pos x="0" y="240"/>
                    </a:cxn>
                    <a:cxn ang="0">
                      <a:pos x="158" y="0"/>
                    </a:cxn>
                  </a:cxnLst>
                  <a:rect l="0" t="0" r="r" b="b"/>
                  <a:pathLst>
                    <a:path w="218" h="240">
                      <a:moveTo>
                        <a:pt x="0" y="240"/>
                      </a:moveTo>
                      <a:cubicBezTo>
                        <a:pt x="79" y="240"/>
                        <a:pt x="79" y="0"/>
                        <a:pt x="158" y="0"/>
                      </a:cubicBezTo>
                      <a:cubicBezTo>
                        <a:pt x="158" y="0"/>
                        <a:pt x="218" y="0"/>
                        <a:pt x="218" y="0"/>
                      </a:cubicBezTo>
                      <a:cubicBezTo>
                        <a:pt x="139" y="0"/>
                        <a:pt x="139" y="240"/>
                        <a:pt x="60" y="240"/>
                      </a:cubicBezTo>
                      <a:cubicBezTo>
                        <a:pt x="60" y="240"/>
                        <a:pt x="0" y="240"/>
                        <a:pt x="0" y="240"/>
                      </a:cubicBezTo>
                      <a:cubicBezTo>
                        <a:pt x="0" y="240"/>
                        <a:pt x="0" y="240"/>
                        <a:pt x="0" y="240"/>
                      </a:cubicBezTo>
                      <a:cubicBezTo>
                        <a:pt x="79" y="240"/>
                        <a:pt x="79" y="0"/>
                        <a:pt x="158" y="0"/>
                      </a:cubicBezTo>
                    </a:path>
                  </a:pathLst>
                </a:custGeom>
                <a:solidFill>
                  <a:srgbClr val="00B0F0"/>
                </a:solidFill>
                <a:ln w="11113"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33" name="Freeform 409"/>
                <p:cNvSpPr>
                  <a:spLocks/>
                </p:cNvSpPr>
                <p:nvPr/>
              </p:nvSpPr>
              <p:spPr bwMode="auto">
                <a:xfrm>
                  <a:off x="6305837" y="4362888"/>
                  <a:ext cx="317494" cy="191155"/>
                </a:xfrm>
                <a:custGeom>
                  <a:avLst/>
                  <a:gdLst/>
                  <a:ahLst/>
                  <a:cxnLst>
                    <a:cxn ang="0">
                      <a:pos x="0" y="240"/>
                    </a:cxn>
                    <a:cxn ang="0">
                      <a:pos x="11" y="239"/>
                    </a:cxn>
                    <a:cxn ang="0">
                      <a:pos x="21" y="234"/>
                    </a:cxn>
                    <a:cxn ang="0">
                      <a:pos x="30" y="227"/>
                    </a:cxn>
                    <a:cxn ang="0">
                      <a:pos x="38" y="217"/>
                    </a:cxn>
                    <a:cxn ang="0">
                      <a:pos x="46" y="205"/>
                    </a:cxn>
                    <a:cxn ang="0">
                      <a:pos x="53" y="192"/>
                    </a:cxn>
                    <a:cxn ang="0">
                      <a:pos x="59" y="177"/>
                    </a:cxn>
                    <a:cxn ang="0">
                      <a:pos x="65" y="161"/>
                    </a:cxn>
                    <a:cxn ang="0">
                      <a:pos x="71" y="144"/>
                    </a:cxn>
                    <a:cxn ang="0">
                      <a:pos x="83" y="109"/>
                    </a:cxn>
                    <a:cxn ang="0">
                      <a:pos x="89" y="92"/>
                    </a:cxn>
                    <a:cxn ang="0">
                      <a:pos x="101" y="60"/>
                    </a:cxn>
                    <a:cxn ang="0">
                      <a:pos x="107" y="45"/>
                    </a:cxn>
                    <a:cxn ang="0">
                      <a:pos x="115" y="32"/>
                    </a:cxn>
                    <a:cxn ang="0">
                      <a:pos x="122" y="21"/>
                    </a:cxn>
                    <a:cxn ang="0">
                      <a:pos x="131" y="12"/>
                    </a:cxn>
                    <a:cxn ang="0">
                      <a:pos x="140" y="5"/>
                    </a:cxn>
                    <a:cxn ang="0">
                      <a:pos x="150" y="1"/>
                    </a:cxn>
                    <a:cxn ang="0">
                      <a:pos x="158" y="0"/>
                    </a:cxn>
                    <a:cxn ang="0">
                      <a:pos x="218" y="0"/>
                    </a:cxn>
                    <a:cxn ang="0">
                      <a:pos x="207" y="2"/>
                    </a:cxn>
                    <a:cxn ang="0">
                      <a:pos x="197" y="6"/>
                    </a:cxn>
                    <a:cxn ang="0">
                      <a:pos x="188" y="14"/>
                    </a:cxn>
                    <a:cxn ang="0">
                      <a:pos x="180" y="23"/>
                    </a:cxn>
                    <a:cxn ang="0">
                      <a:pos x="173" y="35"/>
                    </a:cxn>
                    <a:cxn ang="0">
                      <a:pos x="166" y="49"/>
                    </a:cxn>
                    <a:cxn ang="0">
                      <a:pos x="159" y="64"/>
                    </a:cxn>
                    <a:cxn ang="0">
                      <a:pos x="147" y="96"/>
                    </a:cxn>
                    <a:cxn ang="0">
                      <a:pos x="136" y="131"/>
                    </a:cxn>
                    <a:cxn ang="0">
                      <a:pos x="130" y="148"/>
                    </a:cxn>
                    <a:cxn ang="0">
                      <a:pos x="124" y="165"/>
                    </a:cxn>
                    <a:cxn ang="0">
                      <a:pos x="118" y="180"/>
                    </a:cxn>
                    <a:cxn ang="0">
                      <a:pos x="111" y="195"/>
                    </a:cxn>
                    <a:cxn ang="0">
                      <a:pos x="104" y="208"/>
                    </a:cxn>
                    <a:cxn ang="0">
                      <a:pos x="96" y="219"/>
                    </a:cxn>
                    <a:cxn ang="0">
                      <a:pos x="88" y="229"/>
                    </a:cxn>
                    <a:cxn ang="0">
                      <a:pos x="78" y="235"/>
                    </a:cxn>
                    <a:cxn ang="0">
                      <a:pos x="68" y="239"/>
                    </a:cxn>
                    <a:cxn ang="0">
                      <a:pos x="60" y="240"/>
                    </a:cxn>
                    <a:cxn ang="0">
                      <a:pos x="0" y="240"/>
                    </a:cxn>
                  </a:cxnLst>
                  <a:rect l="0" t="0" r="r" b="b"/>
                  <a:pathLst>
                    <a:path w="218" h="240">
                      <a:moveTo>
                        <a:pt x="0" y="240"/>
                      </a:moveTo>
                      <a:lnTo>
                        <a:pt x="11" y="239"/>
                      </a:lnTo>
                      <a:lnTo>
                        <a:pt x="21" y="234"/>
                      </a:lnTo>
                      <a:lnTo>
                        <a:pt x="30" y="227"/>
                      </a:lnTo>
                      <a:lnTo>
                        <a:pt x="38" y="217"/>
                      </a:lnTo>
                      <a:lnTo>
                        <a:pt x="46" y="205"/>
                      </a:lnTo>
                      <a:lnTo>
                        <a:pt x="53" y="192"/>
                      </a:lnTo>
                      <a:lnTo>
                        <a:pt x="59" y="177"/>
                      </a:lnTo>
                      <a:lnTo>
                        <a:pt x="65" y="161"/>
                      </a:lnTo>
                      <a:lnTo>
                        <a:pt x="71" y="144"/>
                      </a:lnTo>
                      <a:lnTo>
                        <a:pt x="83" y="109"/>
                      </a:lnTo>
                      <a:lnTo>
                        <a:pt x="89" y="92"/>
                      </a:lnTo>
                      <a:lnTo>
                        <a:pt x="101" y="60"/>
                      </a:lnTo>
                      <a:lnTo>
                        <a:pt x="107" y="45"/>
                      </a:lnTo>
                      <a:lnTo>
                        <a:pt x="115" y="32"/>
                      </a:lnTo>
                      <a:lnTo>
                        <a:pt x="122" y="21"/>
                      </a:lnTo>
                      <a:lnTo>
                        <a:pt x="131" y="12"/>
                      </a:lnTo>
                      <a:lnTo>
                        <a:pt x="140" y="5"/>
                      </a:lnTo>
                      <a:lnTo>
                        <a:pt x="150" y="1"/>
                      </a:lnTo>
                      <a:lnTo>
                        <a:pt x="158" y="0"/>
                      </a:lnTo>
                      <a:lnTo>
                        <a:pt x="218" y="0"/>
                      </a:lnTo>
                      <a:lnTo>
                        <a:pt x="207" y="2"/>
                      </a:lnTo>
                      <a:lnTo>
                        <a:pt x="197" y="6"/>
                      </a:lnTo>
                      <a:lnTo>
                        <a:pt x="188" y="14"/>
                      </a:lnTo>
                      <a:lnTo>
                        <a:pt x="180" y="23"/>
                      </a:lnTo>
                      <a:lnTo>
                        <a:pt x="173" y="35"/>
                      </a:lnTo>
                      <a:lnTo>
                        <a:pt x="166" y="49"/>
                      </a:lnTo>
                      <a:lnTo>
                        <a:pt x="159" y="64"/>
                      </a:lnTo>
                      <a:lnTo>
                        <a:pt x="147" y="96"/>
                      </a:lnTo>
                      <a:lnTo>
                        <a:pt x="136" y="131"/>
                      </a:lnTo>
                      <a:lnTo>
                        <a:pt x="130" y="148"/>
                      </a:lnTo>
                      <a:lnTo>
                        <a:pt x="124" y="165"/>
                      </a:lnTo>
                      <a:lnTo>
                        <a:pt x="118" y="180"/>
                      </a:lnTo>
                      <a:lnTo>
                        <a:pt x="111" y="195"/>
                      </a:lnTo>
                      <a:lnTo>
                        <a:pt x="104" y="208"/>
                      </a:lnTo>
                      <a:lnTo>
                        <a:pt x="96" y="219"/>
                      </a:lnTo>
                      <a:lnTo>
                        <a:pt x="88" y="229"/>
                      </a:lnTo>
                      <a:lnTo>
                        <a:pt x="78" y="235"/>
                      </a:lnTo>
                      <a:lnTo>
                        <a:pt x="68" y="239"/>
                      </a:lnTo>
                      <a:lnTo>
                        <a:pt x="60" y="240"/>
                      </a:lnTo>
                      <a:lnTo>
                        <a:pt x="0" y="240"/>
                      </a:lnTo>
                      <a:close/>
                    </a:path>
                  </a:pathLst>
                </a:custGeom>
                <a:solidFill>
                  <a:srgbClr val="B3B3B3"/>
                </a:solidFill>
                <a:ln w="9525">
                  <a:solidFill>
                    <a:srgbClr val="0070C0"/>
                  </a:solidFill>
                  <a:round/>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34" name="Freeform 410"/>
                <p:cNvSpPr>
                  <a:spLocks/>
                </p:cNvSpPr>
                <p:nvPr/>
              </p:nvSpPr>
              <p:spPr bwMode="auto">
                <a:xfrm>
                  <a:off x="6305837" y="4362888"/>
                  <a:ext cx="317494" cy="191155"/>
                </a:xfrm>
                <a:custGeom>
                  <a:avLst/>
                  <a:gdLst/>
                  <a:ahLst/>
                  <a:cxnLst>
                    <a:cxn ang="0">
                      <a:pos x="0" y="240"/>
                    </a:cxn>
                    <a:cxn ang="0">
                      <a:pos x="158" y="0"/>
                    </a:cxn>
                    <a:cxn ang="0">
                      <a:pos x="218" y="0"/>
                    </a:cxn>
                    <a:cxn ang="0">
                      <a:pos x="60" y="240"/>
                    </a:cxn>
                    <a:cxn ang="0">
                      <a:pos x="0" y="240"/>
                    </a:cxn>
                    <a:cxn ang="0">
                      <a:pos x="0" y="240"/>
                    </a:cxn>
                    <a:cxn ang="0">
                      <a:pos x="158" y="0"/>
                    </a:cxn>
                  </a:cxnLst>
                  <a:rect l="0" t="0" r="r" b="b"/>
                  <a:pathLst>
                    <a:path w="218" h="240">
                      <a:moveTo>
                        <a:pt x="0" y="240"/>
                      </a:moveTo>
                      <a:cubicBezTo>
                        <a:pt x="79" y="240"/>
                        <a:pt x="79" y="0"/>
                        <a:pt x="158" y="0"/>
                      </a:cubicBezTo>
                      <a:cubicBezTo>
                        <a:pt x="158" y="0"/>
                        <a:pt x="218" y="0"/>
                        <a:pt x="218" y="0"/>
                      </a:cubicBezTo>
                      <a:cubicBezTo>
                        <a:pt x="139" y="0"/>
                        <a:pt x="139" y="240"/>
                        <a:pt x="60" y="240"/>
                      </a:cubicBezTo>
                      <a:cubicBezTo>
                        <a:pt x="60" y="240"/>
                        <a:pt x="0" y="240"/>
                        <a:pt x="0" y="240"/>
                      </a:cubicBezTo>
                      <a:cubicBezTo>
                        <a:pt x="0" y="240"/>
                        <a:pt x="0" y="240"/>
                        <a:pt x="0" y="240"/>
                      </a:cubicBezTo>
                      <a:cubicBezTo>
                        <a:pt x="79" y="240"/>
                        <a:pt x="79" y="0"/>
                        <a:pt x="158" y="0"/>
                      </a:cubicBezTo>
                    </a:path>
                  </a:pathLst>
                </a:custGeom>
                <a:solidFill>
                  <a:srgbClr val="00B0F0"/>
                </a:solidFill>
                <a:ln w="11113"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35" name="Freeform 411"/>
                <p:cNvSpPr>
                  <a:spLocks/>
                </p:cNvSpPr>
                <p:nvPr/>
              </p:nvSpPr>
              <p:spPr bwMode="auto">
                <a:xfrm>
                  <a:off x="6448564" y="4362888"/>
                  <a:ext cx="318950" cy="191155"/>
                </a:xfrm>
                <a:custGeom>
                  <a:avLst/>
                  <a:gdLst/>
                  <a:ahLst/>
                  <a:cxnLst>
                    <a:cxn ang="0">
                      <a:pos x="0" y="240"/>
                    </a:cxn>
                    <a:cxn ang="0">
                      <a:pos x="11" y="239"/>
                    </a:cxn>
                    <a:cxn ang="0">
                      <a:pos x="21" y="234"/>
                    </a:cxn>
                    <a:cxn ang="0">
                      <a:pos x="30" y="227"/>
                    </a:cxn>
                    <a:cxn ang="0">
                      <a:pos x="39" y="217"/>
                    </a:cxn>
                    <a:cxn ang="0">
                      <a:pos x="46" y="205"/>
                    </a:cxn>
                    <a:cxn ang="0">
                      <a:pos x="53" y="192"/>
                    </a:cxn>
                    <a:cxn ang="0">
                      <a:pos x="60" y="177"/>
                    </a:cxn>
                    <a:cxn ang="0">
                      <a:pos x="72" y="144"/>
                    </a:cxn>
                    <a:cxn ang="0">
                      <a:pos x="83" y="109"/>
                    </a:cxn>
                    <a:cxn ang="0">
                      <a:pos x="89" y="92"/>
                    </a:cxn>
                    <a:cxn ang="0">
                      <a:pos x="95" y="76"/>
                    </a:cxn>
                    <a:cxn ang="0">
                      <a:pos x="101" y="60"/>
                    </a:cxn>
                    <a:cxn ang="0">
                      <a:pos x="108" y="45"/>
                    </a:cxn>
                    <a:cxn ang="0">
                      <a:pos x="115" y="32"/>
                    </a:cxn>
                    <a:cxn ang="0">
                      <a:pos x="123" y="21"/>
                    </a:cxn>
                    <a:cxn ang="0">
                      <a:pos x="131" y="12"/>
                    </a:cxn>
                    <a:cxn ang="0">
                      <a:pos x="140" y="5"/>
                    </a:cxn>
                    <a:cxn ang="0">
                      <a:pos x="150" y="1"/>
                    </a:cxn>
                    <a:cxn ang="0">
                      <a:pos x="159" y="0"/>
                    </a:cxn>
                    <a:cxn ang="0">
                      <a:pos x="219" y="0"/>
                    </a:cxn>
                    <a:cxn ang="0">
                      <a:pos x="208" y="2"/>
                    </a:cxn>
                    <a:cxn ang="0">
                      <a:pos x="198" y="6"/>
                    </a:cxn>
                    <a:cxn ang="0">
                      <a:pos x="189" y="14"/>
                    </a:cxn>
                    <a:cxn ang="0">
                      <a:pos x="181" y="23"/>
                    </a:cxn>
                    <a:cxn ang="0">
                      <a:pos x="173" y="35"/>
                    </a:cxn>
                    <a:cxn ang="0">
                      <a:pos x="166" y="49"/>
                    </a:cxn>
                    <a:cxn ang="0">
                      <a:pos x="159" y="64"/>
                    </a:cxn>
                    <a:cxn ang="0">
                      <a:pos x="153" y="80"/>
                    </a:cxn>
                    <a:cxn ang="0">
                      <a:pos x="147" y="96"/>
                    </a:cxn>
                    <a:cxn ang="0">
                      <a:pos x="136" y="131"/>
                    </a:cxn>
                    <a:cxn ang="0">
                      <a:pos x="124" y="165"/>
                    </a:cxn>
                    <a:cxn ang="0">
                      <a:pos x="118" y="180"/>
                    </a:cxn>
                    <a:cxn ang="0">
                      <a:pos x="111" y="195"/>
                    </a:cxn>
                    <a:cxn ang="0">
                      <a:pos x="104" y="208"/>
                    </a:cxn>
                    <a:cxn ang="0">
                      <a:pos x="96" y="219"/>
                    </a:cxn>
                    <a:cxn ang="0">
                      <a:pos x="88" y="229"/>
                    </a:cxn>
                    <a:cxn ang="0">
                      <a:pos x="79" y="235"/>
                    </a:cxn>
                    <a:cxn ang="0">
                      <a:pos x="69" y="239"/>
                    </a:cxn>
                    <a:cxn ang="0">
                      <a:pos x="60" y="240"/>
                    </a:cxn>
                    <a:cxn ang="0">
                      <a:pos x="0" y="240"/>
                    </a:cxn>
                  </a:cxnLst>
                  <a:rect l="0" t="0" r="r" b="b"/>
                  <a:pathLst>
                    <a:path w="219" h="240">
                      <a:moveTo>
                        <a:pt x="0" y="240"/>
                      </a:moveTo>
                      <a:lnTo>
                        <a:pt x="11" y="239"/>
                      </a:lnTo>
                      <a:lnTo>
                        <a:pt x="21" y="234"/>
                      </a:lnTo>
                      <a:lnTo>
                        <a:pt x="30" y="227"/>
                      </a:lnTo>
                      <a:lnTo>
                        <a:pt x="39" y="217"/>
                      </a:lnTo>
                      <a:lnTo>
                        <a:pt x="46" y="205"/>
                      </a:lnTo>
                      <a:lnTo>
                        <a:pt x="53" y="192"/>
                      </a:lnTo>
                      <a:lnTo>
                        <a:pt x="60" y="177"/>
                      </a:lnTo>
                      <a:lnTo>
                        <a:pt x="72" y="144"/>
                      </a:lnTo>
                      <a:lnTo>
                        <a:pt x="83" y="109"/>
                      </a:lnTo>
                      <a:lnTo>
                        <a:pt x="89" y="92"/>
                      </a:lnTo>
                      <a:lnTo>
                        <a:pt x="95" y="76"/>
                      </a:lnTo>
                      <a:lnTo>
                        <a:pt x="101" y="60"/>
                      </a:lnTo>
                      <a:lnTo>
                        <a:pt x="108" y="45"/>
                      </a:lnTo>
                      <a:lnTo>
                        <a:pt x="115" y="32"/>
                      </a:lnTo>
                      <a:lnTo>
                        <a:pt x="123" y="21"/>
                      </a:lnTo>
                      <a:lnTo>
                        <a:pt x="131" y="12"/>
                      </a:lnTo>
                      <a:lnTo>
                        <a:pt x="140" y="5"/>
                      </a:lnTo>
                      <a:lnTo>
                        <a:pt x="150" y="1"/>
                      </a:lnTo>
                      <a:lnTo>
                        <a:pt x="159" y="0"/>
                      </a:lnTo>
                      <a:lnTo>
                        <a:pt x="219" y="0"/>
                      </a:lnTo>
                      <a:lnTo>
                        <a:pt x="208" y="2"/>
                      </a:lnTo>
                      <a:lnTo>
                        <a:pt x="198" y="6"/>
                      </a:lnTo>
                      <a:lnTo>
                        <a:pt x="189" y="14"/>
                      </a:lnTo>
                      <a:lnTo>
                        <a:pt x="181" y="23"/>
                      </a:lnTo>
                      <a:lnTo>
                        <a:pt x="173" y="35"/>
                      </a:lnTo>
                      <a:lnTo>
                        <a:pt x="166" y="49"/>
                      </a:lnTo>
                      <a:lnTo>
                        <a:pt x="159" y="64"/>
                      </a:lnTo>
                      <a:lnTo>
                        <a:pt x="153" y="80"/>
                      </a:lnTo>
                      <a:lnTo>
                        <a:pt x="147" y="96"/>
                      </a:lnTo>
                      <a:lnTo>
                        <a:pt x="136" y="131"/>
                      </a:lnTo>
                      <a:lnTo>
                        <a:pt x="124" y="165"/>
                      </a:lnTo>
                      <a:lnTo>
                        <a:pt x="118" y="180"/>
                      </a:lnTo>
                      <a:lnTo>
                        <a:pt x="111" y="195"/>
                      </a:lnTo>
                      <a:lnTo>
                        <a:pt x="104" y="208"/>
                      </a:lnTo>
                      <a:lnTo>
                        <a:pt x="96" y="219"/>
                      </a:lnTo>
                      <a:lnTo>
                        <a:pt x="88" y="229"/>
                      </a:lnTo>
                      <a:lnTo>
                        <a:pt x="79" y="235"/>
                      </a:lnTo>
                      <a:lnTo>
                        <a:pt x="69" y="239"/>
                      </a:lnTo>
                      <a:lnTo>
                        <a:pt x="60" y="240"/>
                      </a:lnTo>
                      <a:lnTo>
                        <a:pt x="0" y="240"/>
                      </a:lnTo>
                      <a:close/>
                    </a:path>
                  </a:pathLst>
                </a:custGeom>
                <a:solidFill>
                  <a:srgbClr val="B3B3B3"/>
                </a:solidFill>
                <a:ln w="9525">
                  <a:solidFill>
                    <a:srgbClr val="0070C0"/>
                  </a:solidFill>
                  <a:round/>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36" name="Freeform 412"/>
                <p:cNvSpPr>
                  <a:spLocks/>
                </p:cNvSpPr>
                <p:nvPr/>
              </p:nvSpPr>
              <p:spPr bwMode="auto">
                <a:xfrm>
                  <a:off x="6448564" y="4362888"/>
                  <a:ext cx="318950" cy="191155"/>
                </a:xfrm>
                <a:custGeom>
                  <a:avLst/>
                  <a:gdLst/>
                  <a:ahLst/>
                  <a:cxnLst>
                    <a:cxn ang="0">
                      <a:pos x="0" y="240"/>
                    </a:cxn>
                    <a:cxn ang="0">
                      <a:pos x="159" y="0"/>
                    </a:cxn>
                    <a:cxn ang="0">
                      <a:pos x="219" y="0"/>
                    </a:cxn>
                    <a:cxn ang="0">
                      <a:pos x="60" y="240"/>
                    </a:cxn>
                    <a:cxn ang="0">
                      <a:pos x="0" y="240"/>
                    </a:cxn>
                    <a:cxn ang="0">
                      <a:pos x="0" y="240"/>
                    </a:cxn>
                    <a:cxn ang="0">
                      <a:pos x="159" y="0"/>
                    </a:cxn>
                  </a:cxnLst>
                  <a:rect l="0" t="0" r="r" b="b"/>
                  <a:pathLst>
                    <a:path w="219" h="240">
                      <a:moveTo>
                        <a:pt x="0" y="240"/>
                      </a:moveTo>
                      <a:cubicBezTo>
                        <a:pt x="80" y="240"/>
                        <a:pt x="80" y="0"/>
                        <a:pt x="159" y="0"/>
                      </a:cubicBezTo>
                      <a:cubicBezTo>
                        <a:pt x="159" y="0"/>
                        <a:pt x="219" y="0"/>
                        <a:pt x="219" y="0"/>
                      </a:cubicBezTo>
                      <a:cubicBezTo>
                        <a:pt x="140" y="0"/>
                        <a:pt x="140" y="240"/>
                        <a:pt x="60" y="240"/>
                      </a:cubicBezTo>
                      <a:cubicBezTo>
                        <a:pt x="60" y="240"/>
                        <a:pt x="0" y="240"/>
                        <a:pt x="0" y="240"/>
                      </a:cubicBezTo>
                      <a:cubicBezTo>
                        <a:pt x="0" y="240"/>
                        <a:pt x="0" y="240"/>
                        <a:pt x="0" y="240"/>
                      </a:cubicBezTo>
                      <a:cubicBezTo>
                        <a:pt x="80" y="240"/>
                        <a:pt x="80" y="0"/>
                        <a:pt x="159" y="0"/>
                      </a:cubicBezTo>
                    </a:path>
                  </a:pathLst>
                </a:custGeom>
                <a:solidFill>
                  <a:srgbClr val="00B0F0"/>
                </a:solidFill>
                <a:ln w="11113"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37" name="Freeform 413"/>
                <p:cNvSpPr>
                  <a:spLocks/>
                </p:cNvSpPr>
                <p:nvPr/>
              </p:nvSpPr>
              <p:spPr bwMode="auto">
                <a:xfrm>
                  <a:off x="6767514" y="4362888"/>
                  <a:ext cx="317494" cy="191155"/>
                </a:xfrm>
                <a:custGeom>
                  <a:avLst/>
                  <a:gdLst/>
                  <a:ahLst/>
                  <a:cxnLst>
                    <a:cxn ang="0">
                      <a:pos x="0" y="240"/>
                    </a:cxn>
                    <a:cxn ang="0">
                      <a:pos x="11" y="239"/>
                    </a:cxn>
                    <a:cxn ang="0">
                      <a:pos x="21" y="234"/>
                    </a:cxn>
                    <a:cxn ang="0">
                      <a:pos x="30" y="227"/>
                    </a:cxn>
                    <a:cxn ang="0">
                      <a:pos x="38" y="217"/>
                    </a:cxn>
                    <a:cxn ang="0">
                      <a:pos x="45" y="205"/>
                    </a:cxn>
                    <a:cxn ang="0">
                      <a:pos x="52" y="192"/>
                    </a:cxn>
                    <a:cxn ang="0">
                      <a:pos x="59" y="177"/>
                    </a:cxn>
                    <a:cxn ang="0">
                      <a:pos x="65" y="161"/>
                    </a:cxn>
                    <a:cxn ang="0">
                      <a:pos x="71" y="144"/>
                    </a:cxn>
                    <a:cxn ang="0">
                      <a:pos x="83" y="109"/>
                    </a:cxn>
                    <a:cxn ang="0">
                      <a:pos x="88" y="92"/>
                    </a:cxn>
                    <a:cxn ang="0">
                      <a:pos x="101" y="60"/>
                    </a:cxn>
                    <a:cxn ang="0">
                      <a:pos x="107" y="45"/>
                    </a:cxn>
                    <a:cxn ang="0">
                      <a:pos x="114" y="32"/>
                    </a:cxn>
                    <a:cxn ang="0">
                      <a:pos x="122" y="21"/>
                    </a:cxn>
                    <a:cxn ang="0">
                      <a:pos x="130" y="12"/>
                    </a:cxn>
                    <a:cxn ang="0">
                      <a:pos x="140" y="5"/>
                    </a:cxn>
                    <a:cxn ang="0">
                      <a:pos x="150" y="1"/>
                    </a:cxn>
                    <a:cxn ang="0">
                      <a:pos x="158" y="0"/>
                    </a:cxn>
                    <a:cxn ang="0">
                      <a:pos x="218" y="0"/>
                    </a:cxn>
                    <a:cxn ang="0">
                      <a:pos x="207" y="2"/>
                    </a:cxn>
                    <a:cxn ang="0">
                      <a:pos x="197" y="6"/>
                    </a:cxn>
                    <a:cxn ang="0">
                      <a:pos x="188" y="14"/>
                    </a:cxn>
                    <a:cxn ang="0">
                      <a:pos x="180" y="23"/>
                    </a:cxn>
                    <a:cxn ang="0">
                      <a:pos x="172" y="35"/>
                    </a:cxn>
                    <a:cxn ang="0">
                      <a:pos x="165" y="49"/>
                    </a:cxn>
                    <a:cxn ang="0">
                      <a:pos x="159" y="64"/>
                    </a:cxn>
                    <a:cxn ang="0">
                      <a:pos x="147" y="96"/>
                    </a:cxn>
                    <a:cxn ang="0">
                      <a:pos x="135" y="131"/>
                    </a:cxn>
                    <a:cxn ang="0">
                      <a:pos x="129" y="148"/>
                    </a:cxn>
                    <a:cxn ang="0">
                      <a:pos x="124" y="165"/>
                    </a:cxn>
                    <a:cxn ang="0">
                      <a:pos x="117" y="180"/>
                    </a:cxn>
                    <a:cxn ang="0">
                      <a:pos x="111" y="195"/>
                    </a:cxn>
                    <a:cxn ang="0">
                      <a:pos x="104" y="208"/>
                    </a:cxn>
                    <a:cxn ang="0">
                      <a:pos x="96" y="219"/>
                    </a:cxn>
                    <a:cxn ang="0">
                      <a:pos x="87" y="229"/>
                    </a:cxn>
                    <a:cxn ang="0">
                      <a:pos x="78" y="235"/>
                    </a:cxn>
                    <a:cxn ang="0">
                      <a:pos x="68" y="239"/>
                    </a:cxn>
                    <a:cxn ang="0">
                      <a:pos x="60" y="240"/>
                    </a:cxn>
                    <a:cxn ang="0">
                      <a:pos x="0" y="240"/>
                    </a:cxn>
                  </a:cxnLst>
                  <a:rect l="0" t="0" r="r" b="b"/>
                  <a:pathLst>
                    <a:path w="218" h="240">
                      <a:moveTo>
                        <a:pt x="0" y="240"/>
                      </a:moveTo>
                      <a:lnTo>
                        <a:pt x="11" y="239"/>
                      </a:lnTo>
                      <a:lnTo>
                        <a:pt x="21" y="234"/>
                      </a:lnTo>
                      <a:lnTo>
                        <a:pt x="30" y="227"/>
                      </a:lnTo>
                      <a:lnTo>
                        <a:pt x="38" y="217"/>
                      </a:lnTo>
                      <a:lnTo>
                        <a:pt x="45" y="205"/>
                      </a:lnTo>
                      <a:lnTo>
                        <a:pt x="52" y="192"/>
                      </a:lnTo>
                      <a:lnTo>
                        <a:pt x="59" y="177"/>
                      </a:lnTo>
                      <a:lnTo>
                        <a:pt x="65" y="161"/>
                      </a:lnTo>
                      <a:lnTo>
                        <a:pt x="71" y="144"/>
                      </a:lnTo>
                      <a:lnTo>
                        <a:pt x="83" y="109"/>
                      </a:lnTo>
                      <a:lnTo>
                        <a:pt x="88" y="92"/>
                      </a:lnTo>
                      <a:lnTo>
                        <a:pt x="101" y="60"/>
                      </a:lnTo>
                      <a:lnTo>
                        <a:pt x="107" y="45"/>
                      </a:lnTo>
                      <a:lnTo>
                        <a:pt x="114" y="32"/>
                      </a:lnTo>
                      <a:lnTo>
                        <a:pt x="122" y="21"/>
                      </a:lnTo>
                      <a:lnTo>
                        <a:pt x="130" y="12"/>
                      </a:lnTo>
                      <a:lnTo>
                        <a:pt x="140" y="5"/>
                      </a:lnTo>
                      <a:lnTo>
                        <a:pt x="150" y="1"/>
                      </a:lnTo>
                      <a:lnTo>
                        <a:pt x="158" y="0"/>
                      </a:lnTo>
                      <a:lnTo>
                        <a:pt x="218" y="0"/>
                      </a:lnTo>
                      <a:lnTo>
                        <a:pt x="207" y="2"/>
                      </a:lnTo>
                      <a:lnTo>
                        <a:pt x="197" y="6"/>
                      </a:lnTo>
                      <a:lnTo>
                        <a:pt x="188" y="14"/>
                      </a:lnTo>
                      <a:lnTo>
                        <a:pt x="180" y="23"/>
                      </a:lnTo>
                      <a:lnTo>
                        <a:pt x="172" y="35"/>
                      </a:lnTo>
                      <a:lnTo>
                        <a:pt x="165" y="49"/>
                      </a:lnTo>
                      <a:lnTo>
                        <a:pt x="159" y="64"/>
                      </a:lnTo>
                      <a:lnTo>
                        <a:pt x="147" y="96"/>
                      </a:lnTo>
                      <a:lnTo>
                        <a:pt x="135" y="131"/>
                      </a:lnTo>
                      <a:lnTo>
                        <a:pt x="129" y="148"/>
                      </a:lnTo>
                      <a:lnTo>
                        <a:pt x="124" y="165"/>
                      </a:lnTo>
                      <a:lnTo>
                        <a:pt x="117" y="180"/>
                      </a:lnTo>
                      <a:lnTo>
                        <a:pt x="111" y="195"/>
                      </a:lnTo>
                      <a:lnTo>
                        <a:pt x="104" y="208"/>
                      </a:lnTo>
                      <a:lnTo>
                        <a:pt x="96" y="219"/>
                      </a:lnTo>
                      <a:lnTo>
                        <a:pt x="87" y="229"/>
                      </a:lnTo>
                      <a:lnTo>
                        <a:pt x="78" y="235"/>
                      </a:lnTo>
                      <a:lnTo>
                        <a:pt x="68" y="239"/>
                      </a:lnTo>
                      <a:lnTo>
                        <a:pt x="60" y="240"/>
                      </a:lnTo>
                      <a:lnTo>
                        <a:pt x="0" y="240"/>
                      </a:lnTo>
                      <a:close/>
                    </a:path>
                  </a:pathLst>
                </a:custGeom>
                <a:solidFill>
                  <a:srgbClr val="00B0F0"/>
                </a:solidFill>
                <a:ln w="9525">
                  <a:solidFill>
                    <a:srgbClr val="0070C0"/>
                  </a:solidFill>
                  <a:round/>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38" name="Freeform 414"/>
                <p:cNvSpPr>
                  <a:spLocks/>
                </p:cNvSpPr>
                <p:nvPr/>
              </p:nvSpPr>
              <p:spPr bwMode="auto">
                <a:xfrm>
                  <a:off x="6767514" y="4362888"/>
                  <a:ext cx="317494" cy="191155"/>
                </a:xfrm>
                <a:custGeom>
                  <a:avLst/>
                  <a:gdLst/>
                  <a:ahLst/>
                  <a:cxnLst>
                    <a:cxn ang="0">
                      <a:pos x="0" y="240"/>
                    </a:cxn>
                    <a:cxn ang="0">
                      <a:pos x="158" y="0"/>
                    </a:cxn>
                    <a:cxn ang="0">
                      <a:pos x="218" y="0"/>
                    </a:cxn>
                    <a:cxn ang="0">
                      <a:pos x="60" y="240"/>
                    </a:cxn>
                    <a:cxn ang="0">
                      <a:pos x="0" y="240"/>
                    </a:cxn>
                    <a:cxn ang="0">
                      <a:pos x="0" y="240"/>
                    </a:cxn>
                    <a:cxn ang="0">
                      <a:pos x="158" y="0"/>
                    </a:cxn>
                  </a:cxnLst>
                  <a:rect l="0" t="0" r="r" b="b"/>
                  <a:pathLst>
                    <a:path w="218" h="240">
                      <a:moveTo>
                        <a:pt x="0" y="240"/>
                      </a:moveTo>
                      <a:cubicBezTo>
                        <a:pt x="79" y="240"/>
                        <a:pt x="79" y="0"/>
                        <a:pt x="158" y="0"/>
                      </a:cubicBezTo>
                      <a:cubicBezTo>
                        <a:pt x="158" y="0"/>
                        <a:pt x="218" y="0"/>
                        <a:pt x="218" y="0"/>
                      </a:cubicBezTo>
                      <a:cubicBezTo>
                        <a:pt x="139" y="0"/>
                        <a:pt x="139" y="240"/>
                        <a:pt x="60" y="240"/>
                      </a:cubicBezTo>
                      <a:cubicBezTo>
                        <a:pt x="60" y="240"/>
                        <a:pt x="0" y="240"/>
                        <a:pt x="0" y="240"/>
                      </a:cubicBezTo>
                      <a:cubicBezTo>
                        <a:pt x="0" y="240"/>
                        <a:pt x="0" y="240"/>
                        <a:pt x="0" y="240"/>
                      </a:cubicBezTo>
                      <a:cubicBezTo>
                        <a:pt x="79" y="240"/>
                        <a:pt x="79" y="0"/>
                        <a:pt x="158" y="0"/>
                      </a:cubicBezTo>
                    </a:path>
                  </a:pathLst>
                </a:custGeom>
                <a:noFill/>
                <a:ln w="11113"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39" name="Freeform 415"/>
                <p:cNvSpPr>
                  <a:spLocks/>
                </p:cNvSpPr>
                <p:nvPr/>
              </p:nvSpPr>
              <p:spPr bwMode="auto">
                <a:xfrm>
                  <a:off x="6910240" y="4362888"/>
                  <a:ext cx="318950" cy="191155"/>
                </a:xfrm>
                <a:custGeom>
                  <a:avLst/>
                  <a:gdLst/>
                  <a:ahLst/>
                  <a:cxnLst>
                    <a:cxn ang="0">
                      <a:pos x="0" y="240"/>
                    </a:cxn>
                    <a:cxn ang="0">
                      <a:pos x="11" y="239"/>
                    </a:cxn>
                    <a:cxn ang="0">
                      <a:pos x="21" y="234"/>
                    </a:cxn>
                    <a:cxn ang="0">
                      <a:pos x="30" y="227"/>
                    </a:cxn>
                    <a:cxn ang="0">
                      <a:pos x="38" y="217"/>
                    </a:cxn>
                    <a:cxn ang="0">
                      <a:pos x="46" y="205"/>
                    </a:cxn>
                    <a:cxn ang="0">
                      <a:pos x="53" y="192"/>
                    </a:cxn>
                    <a:cxn ang="0">
                      <a:pos x="59" y="177"/>
                    </a:cxn>
                    <a:cxn ang="0">
                      <a:pos x="71" y="144"/>
                    </a:cxn>
                    <a:cxn ang="0">
                      <a:pos x="83" y="109"/>
                    </a:cxn>
                    <a:cxn ang="0">
                      <a:pos x="89" y="92"/>
                    </a:cxn>
                    <a:cxn ang="0">
                      <a:pos x="95" y="76"/>
                    </a:cxn>
                    <a:cxn ang="0">
                      <a:pos x="101" y="60"/>
                    </a:cxn>
                    <a:cxn ang="0">
                      <a:pos x="108" y="45"/>
                    </a:cxn>
                    <a:cxn ang="0">
                      <a:pos x="115" y="32"/>
                    </a:cxn>
                    <a:cxn ang="0">
                      <a:pos x="122" y="21"/>
                    </a:cxn>
                    <a:cxn ang="0">
                      <a:pos x="131" y="12"/>
                    </a:cxn>
                    <a:cxn ang="0">
                      <a:pos x="140" y="5"/>
                    </a:cxn>
                    <a:cxn ang="0">
                      <a:pos x="150" y="1"/>
                    </a:cxn>
                    <a:cxn ang="0">
                      <a:pos x="159" y="0"/>
                    </a:cxn>
                    <a:cxn ang="0">
                      <a:pos x="219" y="0"/>
                    </a:cxn>
                    <a:cxn ang="0">
                      <a:pos x="208" y="2"/>
                    </a:cxn>
                    <a:cxn ang="0">
                      <a:pos x="198" y="6"/>
                    </a:cxn>
                    <a:cxn ang="0">
                      <a:pos x="189" y="14"/>
                    </a:cxn>
                    <a:cxn ang="0">
                      <a:pos x="181" y="23"/>
                    </a:cxn>
                    <a:cxn ang="0">
                      <a:pos x="173" y="35"/>
                    </a:cxn>
                    <a:cxn ang="0">
                      <a:pos x="166" y="49"/>
                    </a:cxn>
                    <a:cxn ang="0">
                      <a:pos x="159" y="64"/>
                    </a:cxn>
                    <a:cxn ang="0">
                      <a:pos x="153" y="80"/>
                    </a:cxn>
                    <a:cxn ang="0">
                      <a:pos x="147" y="96"/>
                    </a:cxn>
                    <a:cxn ang="0">
                      <a:pos x="136" y="131"/>
                    </a:cxn>
                    <a:cxn ang="0">
                      <a:pos x="124" y="165"/>
                    </a:cxn>
                    <a:cxn ang="0">
                      <a:pos x="118" y="180"/>
                    </a:cxn>
                    <a:cxn ang="0">
                      <a:pos x="111" y="195"/>
                    </a:cxn>
                    <a:cxn ang="0">
                      <a:pos x="104" y="208"/>
                    </a:cxn>
                    <a:cxn ang="0">
                      <a:pos x="96" y="219"/>
                    </a:cxn>
                    <a:cxn ang="0">
                      <a:pos x="88" y="229"/>
                    </a:cxn>
                    <a:cxn ang="0">
                      <a:pos x="79" y="235"/>
                    </a:cxn>
                    <a:cxn ang="0">
                      <a:pos x="68" y="239"/>
                    </a:cxn>
                    <a:cxn ang="0">
                      <a:pos x="60" y="240"/>
                    </a:cxn>
                    <a:cxn ang="0">
                      <a:pos x="0" y="240"/>
                    </a:cxn>
                  </a:cxnLst>
                  <a:rect l="0" t="0" r="r" b="b"/>
                  <a:pathLst>
                    <a:path w="219" h="240">
                      <a:moveTo>
                        <a:pt x="0" y="240"/>
                      </a:moveTo>
                      <a:lnTo>
                        <a:pt x="11" y="239"/>
                      </a:lnTo>
                      <a:lnTo>
                        <a:pt x="21" y="234"/>
                      </a:lnTo>
                      <a:lnTo>
                        <a:pt x="30" y="227"/>
                      </a:lnTo>
                      <a:lnTo>
                        <a:pt x="38" y="217"/>
                      </a:lnTo>
                      <a:lnTo>
                        <a:pt x="46" y="205"/>
                      </a:lnTo>
                      <a:lnTo>
                        <a:pt x="53" y="192"/>
                      </a:lnTo>
                      <a:lnTo>
                        <a:pt x="59" y="177"/>
                      </a:lnTo>
                      <a:lnTo>
                        <a:pt x="71" y="144"/>
                      </a:lnTo>
                      <a:lnTo>
                        <a:pt x="83" y="109"/>
                      </a:lnTo>
                      <a:lnTo>
                        <a:pt x="89" y="92"/>
                      </a:lnTo>
                      <a:lnTo>
                        <a:pt x="95" y="76"/>
                      </a:lnTo>
                      <a:lnTo>
                        <a:pt x="101" y="60"/>
                      </a:lnTo>
                      <a:lnTo>
                        <a:pt x="108" y="45"/>
                      </a:lnTo>
                      <a:lnTo>
                        <a:pt x="115" y="32"/>
                      </a:lnTo>
                      <a:lnTo>
                        <a:pt x="122" y="21"/>
                      </a:lnTo>
                      <a:lnTo>
                        <a:pt x="131" y="12"/>
                      </a:lnTo>
                      <a:lnTo>
                        <a:pt x="140" y="5"/>
                      </a:lnTo>
                      <a:lnTo>
                        <a:pt x="150" y="1"/>
                      </a:lnTo>
                      <a:lnTo>
                        <a:pt x="159" y="0"/>
                      </a:lnTo>
                      <a:lnTo>
                        <a:pt x="219" y="0"/>
                      </a:lnTo>
                      <a:lnTo>
                        <a:pt x="208" y="2"/>
                      </a:lnTo>
                      <a:lnTo>
                        <a:pt x="198" y="6"/>
                      </a:lnTo>
                      <a:lnTo>
                        <a:pt x="189" y="14"/>
                      </a:lnTo>
                      <a:lnTo>
                        <a:pt x="181" y="23"/>
                      </a:lnTo>
                      <a:lnTo>
                        <a:pt x="173" y="35"/>
                      </a:lnTo>
                      <a:lnTo>
                        <a:pt x="166" y="49"/>
                      </a:lnTo>
                      <a:lnTo>
                        <a:pt x="159" y="64"/>
                      </a:lnTo>
                      <a:lnTo>
                        <a:pt x="153" y="80"/>
                      </a:lnTo>
                      <a:lnTo>
                        <a:pt x="147" y="96"/>
                      </a:lnTo>
                      <a:lnTo>
                        <a:pt x="136" y="131"/>
                      </a:lnTo>
                      <a:lnTo>
                        <a:pt x="124" y="165"/>
                      </a:lnTo>
                      <a:lnTo>
                        <a:pt x="118" y="180"/>
                      </a:lnTo>
                      <a:lnTo>
                        <a:pt x="111" y="195"/>
                      </a:lnTo>
                      <a:lnTo>
                        <a:pt x="104" y="208"/>
                      </a:lnTo>
                      <a:lnTo>
                        <a:pt x="96" y="219"/>
                      </a:lnTo>
                      <a:lnTo>
                        <a:pt x="88" y="229"/>
                      </a:lnTo>
                      <a:lnTo>
                        <a:pt x="79" y="235"/>
                      </a:lnTo>
                      <a:lnTo>
                        <a:pt x="68" y="239"/>
                      </a:lnTo>
                      <a:lnTo>
                        <a:pt x="60" y="240"/>
                      </a:lnTo>
                      <a:lnTo>
                        <a:pt x="0" y="240"/>
                      </a:lnTo>
                      <a:close/>
                    </a:path>
                  </a:pathLst>
                </a:custGeom>
                <a:solidFill>
                  <a:srgbClr val="B3B3B3"/>
                </a:solidFill>
                <a:ln w="9525">
                  <a:solidFill>
                    <a:srgbClr val="0070C0"/>
                  </a:solidFill>
                  <a:round/>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40" name="Freeform 416"/>
                <p:cNvSpPr>
                  <a:spLocks/>
                </p:cNvSpPr>
                <p:nvPr/>
              </p:nvSpPr>
              <p:spPr bwMode="auto">
                <a:xfrm>
                  <a:off x="6910240" y="4362888"/>
                  <a:ext cx="318950" cy="191155"/>
                </a:xfrm>
                <a:custGeom>
                  <a:avLst/>
                  <a:gdLst/>
                  <a:ahLst/>
                  <a:cxnLst>
                    <a:cxn ang="0">
                      <a:pos x="0" y="240"/>
                    </a:cxn>
                    <a:cxn ang="0">
                      <a:pos x="159" y="0"/>
                    </a:cxn>
                    <a:cxn ang="0">
                      <a:pos x="219" y="0"/>
                    </a:cxn>
                    <a:cxn ang="0">
                      <a:pos x="60" y="240"/>
                    </a:cxn>
                    <a:cxn ang="0">
                      <a:pos x="0" y="240"/>
                    </a:cxn>
                    <a:cxn ang="0">
                      <a:pos x="0" y="240"/>
                    </a:cxn>
                    <a:cxn ang="0">
                      <a:pos x="159" y="0"/>
                    </a:cxn>
                  </a:cxnLst>
                  <a:rect l="0" t="0" r="r" b="b"/>
                  <a:pathLst>
                    <a:path w="219" h="240">
                      <a:moveTo>
                        <a:pt x="0" y="240"/>
                      </a:moveTo>
                      <a:cubicBezTo>
                        <a:pt x="79" y="240"/>
                        <a:pt x="79" y="0"/>
                        <a:pt x="159" y="0"/>
                      </a:cubicBezTo>
                      <a:cubicBezTo>
                        <a:pt x="159" y="0"/>
                        <a:pt x="219" y="0"/>
                        <a:pt x="219" y="0"/>
                      </a:cubicBezTo>
                      <a:cubicBezTo>
                        <a:pt x="139" y="0"/>
                        <a:pt x="139" y="240"/>
                        <a:pt x="60" y="240"/>
                      </a:cubicBezTo>
                      <a:cubicBezTo>
                        <a:pt x="60" y="240"/>
                        <a:pt x="0" y="240"/>
                        <a:pt x="0" y="240"/>
                      </a:cubicBezTo>
                      <a:cubicBezTo>
                        <a:pt x="0" y="240"/>
                        <a:pt x="0" y="240"/>
                        <a:pt x="0" y="240"/>
                      </a:cubicBezTo>
                      <a:cubicBezTo>
                        <a:pt x="79" y="240"/>
                        <a:pt x="79" y="0"/>
                        <a:pt x="159" y="0"/>
                      </a:cubicBezTo>
                    </a:path>
                  </a:pathLst>
                </a:custGeom>
                <a:solidFill>
                  <a:srgbClr val="00B0F0"/>
                </a:solidFill>
                <a:ln w="11113"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41" name="Freeform 417"/>
                <p:cNvSpPr>
                  <a:spLocks/>
                </p:cNvSpPr>
                <p:nvPr/>
              </p:nvSpPr>
              <p:spPr bwMode="auto">
                <a:xfrm>
                  <a:off x="7229190" y="4362888"/>
                  <a:ext cx="317494" cy="191155"/>
                </a:xfrm>
                <a:custGeom>
                  <a:avLst/>
                  <a:gdLst/>
                  <a:ahLst/>
                  <a:cxnLst>
                    <a:cxn ang="0">
                      <a:pos x="0" y="240"/>
                    </a:cxn>
                    <a:cxn ang="0">
                      <a:pos x="10" y="239"/>
                    </a:cxn>
                    <a:cxn ang="0">
                      <a:pos x="20" y="234"/>
                    </a:cxn>
                    <a:cxn ang="0">
                      <a:pos x="29" y="227"/>
                    </a:cxn>
                    <a:cxn ang="0">
                      <a:pos x="38" y="217"/>
                    </a:cxn>
                    <a:cxn ang="0">
                      <a:pos x="45" y="205"/>
                    </a:cxn>
                    <a:cxn ang="0">
                      <a:pos x="52" y="192"/>
                    </a:cxn>
                    <a:cxn ang="0">
                      <a:pos x="59" y="177"/>
                    </a:cxn>
                    <a:cxn ang="0">
                      <a:pos x="65" y="161"/>
                    </a:cxn>
                    <a:cxn ang="0">
                      <a:pos x="71" y="144"/>
                    </a:cxn>
                    <a:cxn ang="0">
                      <a:pos x="82" y="109"/>
                    </a:cxn>
                    <a:cxn ang="0">
                      <a:pos x="88" y="92"/>
                    </a:cxn>
                    <a:cxn ang="0">
                      <a:pos x="100" y="60"/>
                    </a:cxn>
                    <a:cxn ang="0">
                      <a:pos x="107" y="45"/>
                    </a:cxn>
                    <a:cxn ang="0">
                      <a:pos x="114" y="32"/>
                    </a:cxn>
                    <a:cxn ang="0">
                      <a:pos x="122" y="21"/>
                    </a:cxn>
                    <a:cxn ang="0">
                      <a:pos x="130" y="12"/>
                    </a:cxn>
                    <a:cxn ang="0">
                      <a:pos x="139" y="5"/>
                    </a:cxn>
                    <a:cxn ang="0">
                      <a:pos x="150" y="1"/>
                    </a:cxn>
                    <a:cxn ang="0">
                      <a:pos x="158" y="0"/>
                    </a:cxn>
                    <a:cxn ang="0">
                      <a:pos x="218" y="0"/>
                    </a:cxn>
                    <a:cxn ang="0">
                      <a:pos x="207" y="2"/>
                    </a:cxn>
                    <a:cxn ang="0">
                      <a:pos x="197" y="6"/>
                    </a:cxn>
                    <a:cxn ang="0">
                      <a:pos x="188" y="14"/>
                    </a:cxn>
                    <a:cxn ang="0">
                      <a:pos x="180" y="23"/>
                    </a:cxn>
                    <a:cxn ang="0">
                      <a:pos x="172" y="35"/>
                    </a:cxn>
                    <a:cxn ang="0">
                      <a:pos x="165" y="49"/>
                    </a:cxn>
                    <a:cxn ang="0">
                      <a:pos x="159" y="64"/>
                    </a:cxn>
                    <a:cxn ang="0">
                      <a:pos x="147" y="96"/>
                    </a:cxn>
                    <a:cxn ang="0">
                      <a:pos x="135" y="131"/>
                    </a:cxn>
                    <a:cxn ang="0">
                      <a:pos x="129" y="148"/>
                    </a:cxn>
                    <a:cxn ang="0">
                      <a:pos x="124" y="165"/>
                    </a:cxn>
                    <a:cxn ang="0">
                      <a:pos x="117" y="180"/>
                    </a:cxn>
                    <a:cxn ang="0">
                      <a:pos x="111" y="195"/>
                    </a:cxn>
                    <a:cxn ang="0">
                      <a:pos x="103" y="208"/>
                    </a:cxn>
                    <a:cxn ang="0">
                      <a:pos x="96" y="219"/>
                    </a:cxn>
                    <a:cxn ang="0">
                      <a:pos x="87" y="229"/>
                    </a:cxn>
                    <a:cxn ang="0">
                      <a:pos x="78" y="235"/>
                    </a:cxn>
                    <a:cxn ang="0">
                      <a:pos x="68" y="239"/>
                    </a:cxn>
                    <a:cxn ang="0">
                      <a:pos x="60" y="240"/>
                    </a:cxn>
                    <a:cxn ang="0">
                      <a:pos x="0" y="240"/>
                    </a:cxn>
                  </a:cxnLst>
                  <a:rect l="0" t="0" r="r" b="b"/>
                  <a:pathLst>
                    <a:path w="218" h="240">
                      <a:moveTo>
                        <a:pt x="0" y="240"/>
                      </a:moveTo>
                      <a:lnTo>
                        <a:pt x="10" y="239"/>
                      </a:lnTo>
                      <a:lnTo>
                        <a:pt x="20" y="234"/>
                      </a:lnTo>
                      <a:lnTo>
                        <a:pt x="29" y="227"/>
                      </a:lnTo>
                      <a:lnTo>
                        <a:pt x="38" y="217"/>
                      </a:lnTo>
                      <a:lnTo>
                        <a:pt x="45" y="205"/>
                      </a:lnTo>
                      <a:lnTo>
                        <a:pt x="52" y="192"/>
                      </a:lnTo>
                      <a:lnTo>
                        <a:pt x="59" y="177"/>
                      </a:lnTo>
                      <a:lnTo>
                        <a:pt x="65" y="161"/>
                      </a:lnTo>
                      <a:lnTo>
                        <a:pt x="71" y="144"/>
                      </a:lnTo>
                      <a:lnTo>
                        <a:pt x="82" y="109"/>
                      </a:lnTo>
                      <a:lnTo>
                        <a:pt x="88" y="92"/>
                      </a:lnTo>
                      <a:lnTo>
                        <a:pt x="100" y="60"/>
                      </a:lnTo>
                      <a:lnTo>
                        <a:pt x="107" y="45"/>
                      </a:lnTo>
                      <a:lnTo>
                        <a:pt x="114" y="32"/>
                      </a:lnTo>
                      <a:lnTo>
                        <a:pt x="122" y="21"/>
                      </a:lnTo>
                      <a:lnTo>
                        <a:pt x="130" y="12"/>
                      </a:lnTo>
                      <a:lnTo>
                        <a:pt x="139" y="5"/>
                      </a:lnTo>
                      <a:lnTo>
                        <a:pt x="150" y="1"/>
                      </a:lnTo>
                      <a:lnTo>
                        <a:pt x="158" y="0"/>
                      </a:lnTo>
                      <a:lnTo>
                        <a:pt x="218" y="0"/>
                      </a:lnTo>
                      <a:lnTo>
                        <a:pt x="207" y="2"/>
                      </a:lnTo>
                      <a:lnTo>
                        <a:pt x="197" y="6"/>
                      </a:lnTo>
                      <a:lnTo>
                        <a:pt x="188" y="14"/>
                      </a:lnTo>
                      <a:lnTo>
                        <a:pt x="180" y="23"/>
                      </a:lnTo>
                      <a:lnTo>
                        <a:pt x="172" y="35"/>
                      </a:lnTo>
                      <a:lnTo>
                        <a:pt x="165" y="49"/>
                      </a:lnTo>
                      <a:lnTo>
                        <a:pt x="159" y="64"/>
                      </a:lnTo>
                      <a:lnTo>
                        <a:pt x="147" y="96"/>
                      </a:lnTo>
                      <a:lnTo>
                        <a:pt x="135" y="131"/>
                      </a:lnTo>
                      <a:lnTo>
                        <a:pt x="129" y="148"/>
                      </a:lnTo>
                      <a:lnTo>
                        <a:pt x="124" y="165"/>
                      </a:lnTo>
                      <a:lnTo>
                        <a:pt x="117" y="180"/>
                      </a:lnTo>
                      <a:lnTo>
                        <a:pt x="111" y="195"/>
                      </a:lnTo>
                      <a:lnTo>
                        <a:pt x="103" y="208"/>
                      </a:lnTo>
                      <a:lnTo>
                        <a:pt x="96" y="219"/>
                      </a:lnTo>
                      <a:lnTo>
                        <a:pt x="87" y="229"/>
                      </a:lnTo>
                      <a:lnTo>
                        <a:pt x="78" y="235"/>
                      </a:lnTo>
                      <a:lnTo>
                        <a:pt x="68" y="239"/>
                      </a:lnTo>
                      <a:lnTo>
                        <a:pt x="60" y="240"/>
                      </a:lnTo>
                      <a:lnTo>
                        <a:pt x="0" y="240"/>
                      </a:lnTo>
                      <a:close/>
                    </a:path>
                  </a:pathLst>
                </a:custGeom>
                <a:solidFill>
                  <a:srgbClr val="B3B3B3"/>
                </a:solidFill>
                <a:ln w="9525">
                  <a:solidFill>
                    <a:srgbClr val="0070C0"/>
                  </a:solidFill>
                  <a:round/>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42" name="Freeform 418"/>
                <p:cNvSpPr>
                  <a:spLocks/>
                </p:cNvSpPr>
                <p:nvPr/>
              </p:nvSpPr>
              <p:spPr bwMode="auto">
                <a:xfrm>
                  <a:off x="7229190" y="4362888"/>
                  <a:ext cx="317494" cy="191155"/>
                </a:xfrm>
                <a:custGeom>
                  <a:avLst/>
                  <a:gdLst/>
                  <a:ahLst/>
                  <a:cxnLst>
                    <a:cxn ang="0">
                      <a:pos x="0" y="240"/>
                    </a:cxn>
                    <a:cxn ang="0">
                      <a:pos x="158" y="0"/>
                    </a:cxn>
                    <a:cxn ang="0">
                      <a:pos x="218" y="0"/>
                    </a:cxn>
                    <a:cxn ang="0">
                      <a:pos x="60" y="240"/>
                    </a:cxn>
                    <a:cxn ang="0">
                      <a:pos x="0" y="240"/>
                    </a:cxn>
                    <a:cxn ang="0">
                      <a:pos x="0" y="240"/>
                    </a:cxn>
                    <a:cxn ang="0">
                      <a:pos x="158" y="0"/>
                    </a:cxn>
                  </a:cxnLst>
                  <a:rect l="0" t="0" r="r" b="b"/>
                  <a:pathLst>
                    <a:path w="218" h="240">
                      <a:moveTo>
                        <a:pt x="0" y="240"/>
                      </a:moveTo>
                      <a:cubicBezTo>
                        <a:pt x="79" y="240"/>
                        <a:pt x="79" y="0"/>
                        <a:pt x="158" y="0"/>
                      </a:cubicBezTo>
                      <a:cubicBezTo>
                        <a:pt x="158" y="0"/>
                        <a:pt x="218" y="0"/>
                        <a:pt x="218" y="0"/>
                      </a:cubicBezTo>
                      <a:cubicBezTo>
                        <a:pt x="139" y="0"/>
                        <a:pt x="139" y="240"/>
                        <a:pt x="60" y="240"/>
                      </a:cubicBezTo>
                      <a:cubicBezTo>
                        <a:pt x="60" y="240"/>
                        <a:pt x="0" y="240"/>
                        <a:pt x="0" y="240"/>
                      </a:cubicBezTo>
                      <a:cubicBezTo>
                        <a:pt x="0" y="240"/>
                        <a:pt x="0" y="240"/>
                        <a:pt x="0" y="240"/>
                      </a:cubicBezTo>
                      <a:cubicBezTo>
                        <a:pt x="79" y="240"/>
                        <a:pt x="79" y="0"/>
                        <a:pt x="158" y="0"/>
                      </a:cubicBezTo>
                    </a:path>
                  </a:pathLst>
                </a:custGeom>
                <a:solidFill>
                  <a:srgbClr val="00B0F0"/>
                </a:solidFill>
                <a:ln w="11113"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43" name="Freeform 419"/>
                <p:cNvSpPr>
                  <a:spLocks/>
                </p:cNvSpPr>
                <p:nvPr/>
              </p:nvSpPr>
              <p:spPr bwMode="auto">
                <a:xfrm>
                  <a:off x="7371917" y="4362888"/>
                  <a:ext cx="317494" cy="191155"/>
                </a:xfrm>
                <a:custGeom>
                  <a:avLst/>
                  <a:gdLst/>
                  <a:ahLst/>
                  <a:cxnLst>
                    <a:cxn ang="0">
                      <a:pos x="0" y="240"/>
                    </a:cxn>
                    <a:cxn ang="0">
                      <a:pos x="11" y="239"/>
                    </a:cxn>
                    <a:cxn ang="0">
                      <a:pos x="21" y="234"/>
                    </a:cxn>
                    <a:cxn ang="0">
                      <a:pos x="30" y="227"/>
                    </a:cxn>
                    <a:cxn ang="0">
                      <a:pos x="38" y="217"/>
                    </a:cxn>
                    <a:cxn ang="0">
                      <a:pos x="46" y="205"/>
                    </a:cxn>
                    <a:cxn ang="0">
                      <a:pos x="53" y="192"/>
                    </a:cxn>
                    <a:cxn ang="0">
                      <a:pos x="59" y="177"/>
                    </a:cxn>
                    <a:cxn ang="0">
                      <a:pos x="71" y="144"/>
                    </a:cxn>
                    <a:cxn ang="0">
                      <a:pos x="83" y="109"/>
                    </a:cxn>
                    <a:cxn ang="0">
                      <a:pos x="89" y="92"/>
                    </a:cxn>
                    <a:cxn ang="0">
                      <a:pos x="95" y="76"/>
                    </a:cxn>
                    <a:cxn ang="0">
                      <a:pos x="101" y="60"/>
                    </a:cxn>
                    <a:cxn ang="0">
                      <a:pos x="107" y="45"/>
                    </a:cxn>
                    <a:cxn ang="0">
                      <a:pos x="115" y="32"/>
                    </a:cxn>
                    <a:cxn ang="0">
                      <a:pos x="122" y="21"/>
                    </a:cxn>
                    <a:cxn ang="0">
                      <a:pos x="131" y="12"/>
                    </a:cxn>
                    <a:cxn ang="0">
                      <a:pos x="140" y="5"/>
                    </a:cxn>
                    <a:cxn ang="0">
                      <a:pos x="150" y="1"/>
                    </a:cxn>
                    <a:cxn ang="0">
                      <a:pos x="158" y="0"/>
                    </a:cxn>
                    <a:cxn ang="0">
                      <a:pos x="218" y="0"/>
                    </a:cxn>
                    <a:cxn ang="0">
                      <a:pos x="207" y="2"/>
                    </a:cxn>
                    <a:cxn ang="0">
                      <a:pos x="197" y="6"/>
                    </a:cxn>
                    <a:cxn ang="0">
                      <a:pos x="188" y="14"/>
                    </a:cxn>
                    <a:cxn ang="0">
                      <a:pos x="180" y="23"/>
                    </a:cxn>
                    <a:cxn ang="0">
                      <a:pos x="173" y="35"/>
                    </a:cxn>
                    <a:cxn ang="0">
                      <a:pos x="166" y="49"/>
                    </a:cxn>
                    <a:cxn ang="0">
                      <a:pos x="159" y="64"/>
                    </a:cxn>
                    <a:cxn ang="0">
                      <a:pos x="153" y="80"/>
                    </a:cxn>
                    <a:cxn ang="0">
                      <a:pos x="147" y="96"/>
                    </a:cxn>
                    <a:cxn ang="0">
                      <a:pos x="136" y="131"/>
                    </a:cxn>
                    <a:cxn ang="0">
                      <a:pos x="124" y="165"/>
                    </a:cxn>
                    <a:cxn ang="0">
                      <a:pos x="118" y="180"/>
                    </a:cxn>
                    <a:cxn ang="0">
                      <a:pos x="111" y="195"/>
                    </a:cxn>
                    <a:cxn ang="0">
                      <a:pos x="104" y="208"/>
                    </a:cxn>
                    <a:cxn ang="0">
                      <a:pos x="96" y="219"/>
                    </a:cxn>
                    <a:cxn ang="0">
                      <a:pos x="88" y="229"/>
                    </a:cxn>
                    <a:cxn ang="0">
                      <a:pos x="78" y="235"/>
                    </a:cxn>
                    <a:cxn ang="0">
                      <a:pos x="68" y="239"/>
                    </a:cxn>
                    <a:cxn ang="0">
                      <a:pos x="60" y="240"/>
                    </a:cxn>
                    <a:cxn ang="0">
                      <a:pos x="0" y="240"/>
                    </a:cxn>
                  </a:cxnLst>
                  <a:rect l="0" t="0" r="r" b="b"/>
                  <a:pathLst>
                    <a:path w="218" h="240">
                      <a:moveTo>
                        <a:pt x="0" y="240"/>
                      </a:moveTo>
                      <a:lnTo>
                        <a:pt x="11" y="239"/>
                      </a:lnTo>
                      <a:lnTo>
                        <a:pt x="21" y="234"/>
                      </a:lnTo>
                      <a:lnTo>
                        <a:pt x="30" y="227"/>
                      </a:lnTo>
                      <a:lnTo>
                        <a:pt x="38" y="217"/>
                      </a:lnTo>
                      <a:lnTo>
                        <a:pt x="46" y="205"/>
                      </a:lnTo>
                      <a:lnTo>
                        <a:pt x="53" y="192"/>
                      </a:lnTo>
                      <a:lnTo>
                        <a:pt x="59" y="177"/>
                      </a:lnTo>
                      <a:lnTo>
                        <a:pt x="71" y="144"/>
                      </a:lnTo>
                      <a:lnTo>
                        <a:pt x="83" y="109"/>
                      </a:lnTo>
                      <a:lnTo>
                        <a:pt x="89" y="92"/>
                      </a:lnTo>
                      <a:lnTo>
                        <a:pt x="95" y="76"/>
                      </a:lnTo>
                      <a:lnTo>
                        <a:pt x="101" y="60"/>
                      </a:lnTo>
                      <a:lnTo>
                        <a:pt x="107" y="45"/>
                      </a:lnTo>
                      <a:lnTo>
                        <a:pt x="115" y="32"/>
                      </a:lnTo>
                      <a:lnTo>
                        <a:pt x="122" y="21"/>
                      </a:lnTo>
                      <a:lnTo>
                        <a:pt x="131" y="12"/>
                      </a:lnTo>
                      <a:lnTo>
                        <a:pt x="140" y="5"/>
                      </a:lnTo>
                      <a:lnTo>
                        <a:pt x="150" y="1"/>
                      </a:lnTo>
                      <a:lnTo>
                        <a:pt x="158" y="0"/>
                      </a:lnTo>
                      <a:lnTo>
                        <a:pt x="218" y="0"/>
                      </a:lnTo>
                      <a:lnTo>
                        <a:pt x="207" y="2"/>
                      </a:lnTo>
                      <a:lnTo>
                        <a:pt x="197" y="6"/>
                      </a:lnTo>
                      <a:lnTo>
                        <a:pt x="188" y="14"/>
                      </a:lnTo>
                      <a:lnTo>
                        <a:pt x="180" y="23"/>
                      </a:lnTo>
                      <a:lnTo>
                        <a:pt x="173" y="35"/>
                      </a:lnTo>
                      <a:lnTo>
                        <a:pt x="166" y="49"/>
                      </a:lnTo>
                      <a:lnTo>
                        <a:pt x="159" y="64"/>
                      </a:lnTo>
                      <a:lnTo>
                        <a:pt x="153" y="80"/>
                      </a:lnTo>
                      <a:lnTo>
                        <a:pt x="147" y="96"/>
                      </a:lnTo>
                      <a:lnTo>
                        <a:pt x="136" y="131"/>
                      </a:lnTo>
                      <a:lnTo>
                        <a:pt x="124" y="165"/>
                      </a:lnTo>
                      <a:lnTo>
                        <a:pt x="118" y="180"/>
                      </a:lnTo>
                      <a:lnTo>
                        <a:pt x="111" y="195"/>
                      </a:lnTo>
                      <a:lnTo>
                        <a:pt x="104" y="208"/>
                      </a:lnTo>
                      <a:lnTo>
                        <a:pt x="96" y="219"/>
                      </a:lnTo>
                      <a:lnTo>
                        <a:pt x="88" y="229"/>
                      </a:lnTo>
                      <a:lnTo>
                        <a:pt x="78" y="235"/>
                      </a:lnTo>
                      <a:lnTo>
                        <a:pt x="68" y="239"/>
                      </a:lnTo>
                      <a:lnTo>
                        <a:pt x="60" y="240"/>
                      </a:lnTo>
                      <a:lnTo>
                        <a:pt x="0" y="240"/>
                      </a:lnTo>
                      <a:close/>
                    </a:path>
                  </a:pathLst>
                </a:custGeom>
                <a:solidFill>
                  <a:srgbClr val="B3B3B3"/>
                </a:solidFill>
                <a:ln w="9525">
                  <a:solidFill>
                    <a:srgbClr val="0070C0"/>
                  </a:solidFill>
                  <a:round/>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44" name="Freeform 420"/>
                <p:cNvSpPr>
                  <a:spLocks/>
                </p:cNvSpPr>
                <p:nvPr/>
              </p:nvSpPr>
              <p:spPr bwMode="auto">
                <a:xfrm>
                  <a:off x="7371917" y="4362888"/>
                  <a:ext cx="317494" cy="191155"/>
                </a:xfrm>
                <a:custGeom>
                  <a:avLst/>
                  <a:gdLst/>
                  <a:ahLst/>
                  <a:cxnLst>
                    <a:cxn ang="0">
                      <a:pos x="0" y="240"/>
                    </a:cxn>
                    <a:cxn ang="0">
                      <a:pos x="158" y="0"/>
                    </a:cxn>
                    <a:cxn ang="0">
                      <a:pos x="218" y="0"/>
                    </a:cxn>
                    <a:cxn ang="0">
                      <a:pos x="60" y="240"/>
                    </a:cxn>
                    <a:cxn ang="0">
                      <a:pos x="0" y="240"/>
                    </a:cxn>
                    <a:cxn ang="0">
                      <a:pos x="0" y="240"/>
                    </a:cxn>
                    <a:cxn ang="0">
                      <a:pos x="158" y="0"/>
                    </a:cxn>
                  </a:cxnLst>
                  <a:rect l="0" t="0" r="r" b="b"/>
                  <a:pathLst>
                    <a:path w="218" h="240">
                      <a:moveTo>
                        <a:pt x="0" y="240"/>
                      </a:moveTo>
                      <a:cubicBezTo>
                        <a:pt x="79" y="240"/>
                        <a:pt x="79" y="0"/>
                        <a:pt x="158" y="0"/>
                      </a:cubicBezTo>
                      <a:cubicBezTo>
                        <a:pt x="158" y="0"/>
                        <a:pt x="218" y="0"/>
                        <a:pt x="218" y="0"/>
                      </a:cubicBezTo>
                      <a:cubicBezTo>
                        <a:pt x="139" y="0"/>
                        <a:pt x="139" y="240"/>
                        <a:pt x="60" y="240"/>
                      </a:cubicBezTo>
                      <a:cubicBezTo>
                        <a:pt x="60" y="240"/>
                        <a:pt x="0" y="240"/>
                        <a:pt x="0" y="240"/>
                      </a:cubicBezTo>
                      <a:cubicBezTo>
                        <a:pt x="0" y="240"/>
                        <a:pt x="0" y="240"/>
                        <a:pt x="0" y="240"/>
                      </a:cubicBezTo>
                      <a:cubicBezTo>
                        <a:pt x="79" y="240"/>
                        <a:pt x="79" y="0"/>
                        <a:pt x="158" y="0"/>
                      </a:cubicBezTo>
                    </a:path>
                  </a:pathLst>
                </a:custGeom>
                <a:solidFill>
                  <a:srgbClr val="00B0F0"/>
                </a:solidFill>
                <a:ln w="11113"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45" name="Freeform 421"/>
                <p:cNvSpPr>
                  <a:spLocks/>
                </p:cNvSpPr>
                <p:nvPr/>
              </p:nvSpPr>
              <p:spPr bwMode="auto">
                <a:xfrm>
                  <a:off x="7689411" y="4362888"/>
                  <a:ext cx="318950" cy="191155"/>
                </a:xfrm>
                <a:custGeom>
                  <a:avLst/>
                  <a:gdLst/>
                  <a:ahLst/>
                  <a:cxnLst>
                    <a:cxn ang="0">
                      <a:pos x="0" y="240"/>
                    </a:cxn>
                    <a:cxn ang="0">
                      <a:pos x="11" y="239"/>
                    </a:cxn>
                    <a:cxn ang="0">
                      <a:pos x="21" y="234"/>
                    </a:cxn>
                    <a:cxn ang="0">
                      <a:pos x="30" y="227"/>
                    </a:cxn>
                    <a:cxn ang="0">
                      <a:pos x="39" y="217"/>
                    </a:cxn>
                    <a:cxn ang="0">
                      <a:pos x="46" y="205"/>
                    </a:cxn>
                    <a:cxn ang="0">
                      <a:pos x="53" y="192"/>
                    </a:cxn>
                    <a:cxn ang="0">
                      <a:pos x="60" y="177"/>
                    </a:cxn>
                    <a:cxn ang="0">
                      <a:pos x="66" y="161"/>
                    </a:cxn>
                    <a:cxn ang="0">
                      <a:pos x="72" y="144"/>
                    </a:cxn>
                    <a:cxn ang="0">
                      <a:pos x="83" y="109"/>
                    </a:cxn>
                    <a:cxn ang="0">
                      <a:pos x="89" y="92"/>
                    </a:cxn>
                    <a:cxn ang="0">
                      <a:pos x="101" y="60"/>
                    </a:cxn>
                    <a:cxn ang="0">
                      <a:pos x="108" y="45"/>
                    </a:cxn>
                    <a:cxn ang="0">
                      <a:pos x="115" y="32"/>
                    </a:cxn>
                    <a:cxn ang="0">
                      <a:pos x="123" y="21"/>
                    </a:cxn>
                    <a:cxn ang="0">
                      <a:pos x="131" y="12"/>
                    </a:cxn>
                    <a:cxn ang="0">
                      <a:pos x="140" y="5"/>
                    </a:cxn>
                    <a:cxn ang="0">
                      <a:pos x="150" y="1"/>
                    </a:cxn>
                    <a:cxn ang="0">
                      <a:pos x="159" y="0"/>
                    </a:cxn>
                    <a:cxn ang="0">
                      <a:pos x="219" y="0"/>
                    </a:cxn>
                    <a:cxn ang="0">
                      <a:pos x="208" y="2"/>
                    </a:cxn>
                    <a:cxn ang="0">
                      <a:pos x="198" y="6"/>
                    </a:cxn>
                    <a:cxn ang="0">
                      <a:pos x="189" y="14"/>
                    </a:cxn>
                    <a:cxn ang="0">
                      <a:pos x="181" y="23"/>
                    </a:cxn>
                    <a:cxn ang="0">
                      <a:pos x="173" y="35"/>
                    </a:cxn>
                    <a:cxn ang="0">
                      <a:pos x="166" y="49"/>
                    </a:cxn>
                    <a:cxn ang="0">
                      <a:pos x="159" y="64"/>
                    </a:cxn>
                    <a:cxn ang="0">
                      <a:pos x="147" y="96"/>
                    </a:cxn>
                    <a:cxn ang="0">
                      <a:pos x="136" y="131"/>
                    </a:cxn>
                    <a:cxn ang="0">
                      <a:pos x="130" y="148"/>
                    </a:cxn>
                    <a:cxn ang="0">
                      <a:pos x="124" y="165"/>
                    </a:cxn>
                    <a:cxn ang="0">
                      <a:pos x="118" y="180"/>
                    </a:cxn>
                    <a:cxn ang="0">
                      <a:pos x="111" y="195"/>
                    </a:cxn>
                    <a:cxn ang="0">
                      <a:pos x="104" y="208"/>
                    </a:cxn>
                    <a:cxn ang="0">
                      <a:pos x="96" y="219"/>
                    </a:cxn>
                    <a:cxn ang="0">
                      <a:pos x="88" y="229"/>
                    </a:cxn>
                    <a:cxn ang="0">
                      <a:pos x="79" y="235"/>
                    </a:cxn>
                    <a:cxn ang="0">
                      <a:pos x="69" y="239"/>
                    </a:cxn>
                    <a:cxn ang="0">
                      <a:pos x="60" y="240"/>
                    </a:cxn>
                    <a:cxn ang="0">
                      <a:pos x="0" y="240"/>
                    </a:cxn>
                  </a:cxnLst>
                  <a:rect l="0" t="0" r="r" b="b"/>
                  <a:pathLst>
                    <a:path w="219" h="240">
                      <a:moveTo>
                        <a:pt x="0" y="240"/>
                      </a:moveTo>
                      <a:lnTo>
                        <a:pt x="11" y="239"/>
                      </a:lnTo>
                      <a:lnTo>
                        <a:pt x="21" y="234"/>
                      </a:lnTo>
                      <a:lnTo>
                        <a:pt x="30" y="227"/>
                      </a:lnTo>
                      <a:lnTo>
                        <a:pt x="39" y="217"/>
                      </a:lnTo>
                      <a:lnTo>
                        <a:pt x="46" y="205"/>
                      </a:lnTo>
                      <a:lnTo>
                        <a:pt x="53" y="192"/>
                      </a:lnTo>
                      <a:lnTo>
                        <a:pt x="60" y="177"/>
                      </a:lnTo>
                      <a:lnTo>
                        <a:pt x="66" y="161"/>
                      </a:lnTo>
                      <a:lnTo>
                        <a:pt x="72" y="144"/>
                      </a:lnTo>
                      <a:lnTo>
                        <a:pt x="83" y="109"/>
                      </a:lnTo>
                      <a:lnTo>
                        <a:pt x="89" y="92"/>
                      </a:lnTo>
                      <a:lnTo>
                        <a:pt x="101" y="60"/>
                      </a:lnTo>
                      <a:lnTo>
                        <a:pt x="108" y="45"/>
                      </a:lnTo>
                      <a:lnTo>
                        <a:pt x="115" y="32"/>
                      </a:lnTo>
                      <a:lnTo>
                        <a:pt x="123" y="21"/>
                      </a:lnTo>
                      <a:lnTo>
                        <a:pt x="131" y="12"/>
                      </a:lnTo>
                      <a:lnTo>
                        <a:pt x="140" y="5"/>
                      </a:lnTo>
                      <a:lnTo>
                        <a:pt x="150" y="1"/>
                      </a:lnTo>
                      <a:lnTo>
                        <a:pt x="159" y="0"/>
                      </a:lnTo>
                      <a:lnTo>
                        <a:pt x="219" y="0"/>
                      </a:lnTo>
                      <a:lnTo>
                        <a:pt x="208" y="2"/>
                      </a:lnTo>
                      <a:lnTo>
                        <a:pt x="198" y="6"/>
                      </a:lnTo>
                      <a:lnTo>
                        <a:pt x="189" y="14"/>
                      </a:lnTo>
                      <a:lnTo>
                        <a:pt x="181" y="23"/>
                      </a:lnTo>
                      <a:lnTo>
                        <a:pt x="173" y="35"/>
                      </a:lnTo>
                      <a:lnTo>
                        <a:pt x="166" y="49"/>
                      </a:lnTo>
                      <a:lnTo>
                        <a:pt x="159" y="64"/>
                      </a:lnTo>
                      <a:lnTo>
                        <a:pt x="147" y="96"/>
                      </a:lnTo>
                      <a:lnTo>
                        <a:pt x="136" y="131"/>
                      </a:lnTo>
                      <a:lnTo>
                        <a:pt x="130" y="148"/>
                      </a:lnTo>
                      <a:lnTo>
                        <a:pt x="124" y="165"/>
                      </a:lnTo>
                      <a:lnTo>
                        <a:pt x="118" y="180"/>
                      </a:lnTo>
                      <a:lnTo>
                        <a:pt x="111" y="195"/>
                      </a:lnTo>
                      <a:lnTo>
                        <a:pt x="104" y="208"/>
                      </a:lnTo>
                      <a:lnTo>
                        <a:pt x="96" y="219"/>
                      </a:lnTo>
                      <a:lnTo>
                        <a:pt x="88" y="229"/>
                      </a:lnTo>
                      <a:lnTo>
                        <a:pt x="79" y="235"/>
                      </a:lnTo>
                      <a:lnTo>
                        <a:pt x="69" y="239"/>
                      </a:lnTo>
                      <a:lnTo>
                        <a:pt x="60" y="240"/>
                      </a:lnTo>
                      <a:lnTo>
                        <a:pt x="0" y="240"/>
                      </a:lnTo>
                      <a:close/>
                    </a:path>
                  </a:pathLst>
                </a:custGeom>
                <a:solidFill>
                  <a:srgbClr val="B3B3B3"/>
                </a:solidFill>
                <a:ln w="9525">
                  <a:solidFill>
                    <a:srgbClr val="0070C0"/>
                  </a:solidFill>
                  <a:round/>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46" name="Freeform 422"/>
                <p:cNvSpPr>
                  <a:spLocks/>
                </p:cNvSpPr>
                <p:nvPr/>
              </p:nvSpPr>
              <p:spPr bwMode="auto">
                <a:xfrm>
                  <a:off x="7689411" y="4362888"/>
                  <a:ext cx="318950" cy="191155"/>
                </a:xfrm>
                <a:custGeom>
                  <a:avLst/>
                  <a:gdLst/>
                  <a:ahLst/>
                  <a:cxnLst>
                    <a:cxn ang="0">
                      <a:pos x="0" y="240"/>
                    </a:cxn>
                    <a:cxn ang="0">
                      <a:pos x="159" y="0"/>
                    </a:cxn>
                    <a:cxn ang="0">
                      <a:pos x="219" y="0"/>
                    </a:cxn>
                    <a:cxn ang="0">
                      <a:pos x="60" y="240"/>
                    </a:cxn>
                    <a:cxn ang="0">
                      <a:pos x="0" y="240"/>
                    </a:cxn>
                    <a:cxn ang="0">
                      <a:pos x="0" y="240"/>
                    </a:cxn>
                    <a:cxn ang="0">
                      <a:pos x="159" y="0"/>
                    </a:cxn>
                  </a:cxnLst>
                  <a:rect l="0" t="0" r="r" b="b"/>
                  <a:pathLst>
                    <a:path w="219" h="240">
                      <a:moveTo>
                        <a:pt x="0" y="240"/>
                      </a:moveTo>
                      <a:cubicBezTo>
                        <a:pt x="80" y="240"/>
                        <a:pt x="80" y="0"/>
                        <a:pt x="159" y="0"/>
                      </a:cubicBezTo>
                      <a:cubicBezTo>
                        <a:pt x="159" y="0"/>
                        <a:pt x="219" y="0"/>
                        <a:pt x="219" y="0"/>
                      </a:cubicBezTo>
                      <a:cubicBezTo>
                        <a:pt x="140" y="0"/>
                        <a:pt x="140" y="240"/>
                        <a:pt x="60" y="240"/>
                      </a:cubicBezTo>
                      <a:cubicBezTo>
                        <a:pt x="60" y="240"/>
                        <a:pt x="0" y="240"/>
                        <a:pt x="0" y="240"/>
                      </a:cubicBezTo>
                      <a:cubicBezTo>
                        <a:pt x="0" y="240"/>
                        <a:pt x="0" y="240"/>
                        <a:pt x="0" y="240"/>
                      </a:cubicBezTo>
                      <a:cubicBezTo>
                        <a:pt x="80" y="240"/>
                        <a:pt x="80" y="0"/>
                        <a:pt x="159" y="0"/>
                      </a:cubicBezTo>
                    </a:path>
                  </a:pathLst>
                </a:custGeom>
                <a:solidFill>
                  <a:srgbClr val="00B0F0"/>
                </a:solidFill>
                <a:ln w="11113"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47" name="Freeform 423"/>
                <p:cNvSpPr>
                  <a:spLocks/>
                </p:cNvSpPr>
                <p:nvPr/>
              </p:nvSpPr>
              <p:spPr bwMode="auto">
                <a:xfrm>
                  <a:off x="7833594" y="4362888"/>
                  <a:ext cx="317494" cy="191155"/>
                </a:xfrm>
                <a:custGeom>
                  <a:avLst/>
                  <a:gdLst/>
                  <a:ahLst/>
                  <a:cxnLst>
                    <a:cxn ang="0">
                      <a:pos x="0" y="240"/>
                    </a:cxn>
                    <a:cxn ang="0">
                      <a:pos x="11" y="239"/>
                    </a:cxn>
                    <a:cxn ang="0">
                      <a:pos x="21" y="234"/>
                    </a:cxn>
                    <a:cxn ang="0">
                      <a:pos x="30" y="227"/>
                    </a:cxn>
                    <a:cxn ang="0">
                      <a:pos x="38" y="217"/>
                    </a:cxn>
                    <a:cxn ang="0">
                      <a:pos x="45" y="205"/>
                    </a:cxn>
                    <a:cxn ang="0">
                      <a:pos x="52" y="192"/>
                    </a:cxn>
                    <a:cxn ang="0">
                      <a:pos x="59" y="177"/>
                    </a:cxn>
                    <a:cxn ang="0">
                      <a:pos x="71" y="144"/>
                    </a:cxn>
                    <a:cxn ang="0">
                      <a:pos x="83" y="109"/>
                    </a:cxn>
                    <a:cxn ang="0">
                      <a:pos x="88" y="92"/>
                    </a:cxn>
                    <a:cxn ang="0">
                      <a:pos x="94" y="76"/>
                    </a:cxn>
                    <a:cxn ang="0">
                      <a:pos x="101" y="60"/>
                    </a:cxn>
                    <a:cxn ang="0">
                      <a:pos x="107" y="45"/>
                    </a:cxn>
                    <a:cxn ang="0">
                      <a:pos x="114" y="32"/>
                    </a:cxn>
                    <a:cxn ang="0">
                      <a:pos x="122" y="21"/>
                    </a:cxn>
                    <a:cxn ang="0">
                      <a:pos x="130" y="12"/>
                    </a:cxn>
                    <a:cxn ang="0">
                      <a:pos x="140" y="5"/>
                    </a:cxn>
                    <a:cxn ang="0">
                      <a:pos x="150" y="1"/>
                    </a:cxn>
                    <a:cxn ang="0">
                      <a:pos x="158" y="0"/>
                    </a:cxn>
                    <a:cxn ang="0">
                      <a:pos x="218" y="0"/>
                    </a:cxn>
                    <a:cxn ang="0">
                      <a:pos x="207" y="2"/>
                    </a:cxn>
                    <a:cxn ang="0">
                      <a:pos x="197" y="6"/>
                    </a:cxn>
                    <a:cxn ang="0">
                      <a:pos x="188" y="14"/>
                    </a:cxn>
                    <a:cxn ang="0">
                      <a:pos x="180" y="23"/>
                    </a:cxn>
                    <a:cxn ang="0">
                      <a:pos x="172" y="35"/>
                    </a:cxn>
                    <a:cxn ang="0">
                      <a:pos x="165" y="49"/>
                    </a:cxn>
                    <a:cxn ang="0">
                      <a:pos x="159" y="64"/>
                    </a:cxn>
                    <a:cxn ang="0">
                      <a:pos x="153" y="80"/>
                    </a:cxn>
                    <a:cxn ang="0">
                      <a:pos x="147" y="96"/>
                    </a:cxn>
                    <a:cxn ang="0">
                      <a:pos x="135" y="131"/>
                    </a:cxn>
                    <a:cxn ang="0">
                      <a:pos x="124" y="165"/>
                    </a:cxn>
                    <a:cxn ang="0">
                      <a:pos x="117" y="180"/>
                    </a:cxn>
                    <a:cxn ang="0">
                      <a:pos x="111" y="195"/>
                    </a:cxn>
                    <a:cxn ang="0">
                      <a:pos x="104" y="208"/>
                    </a:cxn>
                    <a:cxn ang="0">
                      <a:pos x="96" y="219"/>
                    </a:cxn>
                    <a:cxn ang="0">
                      <a:pos x="87" y="229"/>
                    </a:cxn>
                    <a:cxn ang="0">
                      <a:pos x="78" y="235"/>
                    </a:cxn>
                    <a:cxn ang="0">
                      <a:pos x="68" y="239"/>
                    </a:cxn>
                    <a:cxn ang="0">
                      <a:pos x="60" y="240"/>
                    </a:cxn>
                    <a:cxn ang="0">
                      <a:pos x="0" y="240"/>
                    </a:cxn>
                  </a:cxnLst>
                  <a:rect l="0" t="0" r="r" b="b"/>
                  <a:pathLst>
                    <a:path w="218" h="240">
                      <a:moveTo>
                        <a:pt x="0" y="240"/>
                      </a:moveTo>
                      <a:lnTo>
                        <a:pt x="11" y="239"/>
                      </a:lnTo>
                      <a:lnTo>
                        <a:pt x="21" y="234"/>
                      </a:lnTo>
                      <a:lnTo>
                        <a:pt x="30" y="227"/>
                      </a:lnTo>
                      <a:lnTo>
                        <a:pt x="38" y="217"/>
                      </a:lnTo>
                      <a:lnTo>
                        <a:pt x="45" y="205"/>
                      </a:lnTo>
                      <a:lnTo>
                        <a:pt x="52" y="192"/>
                      </a:lnTo>
                      <a:lnTo>
                        <a:pt x="59" y="177"/>
                      </a:lnTo>
                      <a:lnTo>
                        <a:pt x="71" y="144"/>
                      </a:lnTo>
                      <a:lnTo>
                        <a:pt x="83" y="109"/>
                      </a:lnTo>
                      <a:lnTo>
                        <a:pt x="88" y="92"/>
                      </a:lnTo>
                      <a:lnTo>
                        <a:pt x="94" y="76"/>
                      </a:lnTo>
                      <a:lnTo>
                        <a:pt x="101" y="60"/>
                      </a:lnTo>
                      <a:lnTo>
                        <a:pt x="107" y="45"/>
                      </a:lnTo>
                      <a:lnTo>
                        <a:pt x="114" y="32"/>
                      </a:lnTo>
                      <a:lnTo>
                        <a:pt x="122" y="21"/>
                      </a:lnTo>
                      <a:lnTo>
                        <a:pt x="130" y="12"/>
                      </a:lnTo>
                      <a:lnTo>
                        <a:pt x="140" y="5"/>
                      </a:lnTo>
                      <a:lnTo>
                        <a:pt x="150" y="1"/>
                      </a:lnTo>
                      <a:lnTo>
                        <a:pt x="158" y="0"/>
                      </a:lnTo>
                      <a:lnTo>
                        <a:pt x="218" y="0"/>
                      </a:lnTo>
                      <a:lnTo>
                        <a:pt x="207" y="2"/>
                      </a:lnTo>
                      <a:lnTo>
                        <a:pt x="197" y="6"/>
                      </a:lnTo>
                      <a:lnTo>
                        <a:pt x="188" y="14"/>
                      </a:lnTo>
                      <a:lnTo>
                        <a:pt x="180" y="23"/>
                      </a:lnTo>
                      <a:lnTo>
                        <a:pt x="172" y="35"/>
                      </a:lnTo>
                      <a:lnTo>
                        <a:pt x="165" y="49"/>
                      </a:lnTo>
                      <a:lnTo>
                        <a:pt x="159" y="64"/>
                      </a:lnTo>
                      <a:lnTo>
                        <a:pt x="153" y="80"/>
                      </a:lnTo>
                      <a:lnTo>
                        <a:pt x="147" y="96"/>
                      </a:lnTo>
                      <a:lnTo>
                        <a:pt x="135" y="131"/>
                      </a:lnTo>
                      <a:lnTo>
                        <a:pt x="124" y="165"/>
                      </a:lnTo>
                      <a:lnTo>
                        <a:pt x="117" y="180"/>
                      </a:lnTo>
                      <a:lnTo>
                        <a:pt x="111" y="195"/>
                      </a:lnTo>
                      <a:lnTo>
                        <a:pt x="104" y="208"/>
                      </a:lnTo>
                      <a:lnTo>
                        <a:pt x="96" y="219"/>
                      </a:lnTo>
                      <a:lnTo>
                        <a:pt x="87" y="229"/>
                      </a:lnTo>
                      <a:lnTo>
                        <a:pt x="78" y="235"/>
                      </a:lnTo>
                      <a:lnTo>
                        <a:pt x="68" y="239"/>
                      </a:lnTo>
                      <a:lnTo>
                        <a:pt x="60" y="240"/>
                      </a:lnTo>
                      <a:lnTo>
                        <a:pt x="0" y="240"/>
                      </a:lnTo>
                      <a:close/>
                    </a:path>
                  </a:pathLst>
                </a:custGeom>
                <a:solidFill>
                  <a:srgbClr val="00B0F0"/>
                </a:solidFill>
                <a:ln w="9525">
                  <a:solidFill>
                    <a:srgbClr val="0070C0"/>
                  </a:solidFill>
                  <a:round/>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48" name="Freeform 424"/>
                <p:cNvSpPr>
                  <a:spLocks/>
                </p:cNvSpPr>
                <p:nvPr/>
              </p:nvSpPr>
              <p:spPr bwMode="auto">
                <a:xfrm>
                  <a:off x="7833594" y="4362888"/>
                  <a:ext cx="317494" cy="191155"/>
                </a:xfrm>
                <a:custGeom>
                  <a:avLst/>
                  <a:gdLst/>
                  <a:ahLst/>
                  <a:cxnLst>
                    <a:cxn ang="0">
                      <a:pos x="0" y="240"/>
                    </a:cxn>
                    <a:cxn ang="0">
                      <a:pos x="158" y="0"/>
                    </a:cxn>
                    <a:cxn ang="0">
                      <a:pos x="218" y="0"/>
                    </a:cxn>
                    <a:cxn ang="0">
                      <a:pos x="60" y="240"/>
                    </a:cxn>
                    <a:cxn ang="0">
                      <a:pos x="0" y="240"/>
                    </a:cxn>
                    <a:cxn ang="0">
                      <a:pos x="0" y="240"/>
                    </a:cxn>
                    <a:cxn ang="0">
                      <a:pos x="158" y="0"/>
                    </a:cxn>
                  </a:cxnLst>
                  <a:rect l="0" t="0" r="r" b="b"/>
                  <a:pathLst>
                    <a:path w="218" h="240">
                      <a:moveTo>
                        <a:pt x="0" y="240"/>
                      </a:moveTo>
                      <a:cubicBezTo>
                        <a:pt x="79" y="240"/>
                        <a:pt x="79" y="0"/>
                        <a:pt x="158" y="0"/>
                      </a:cubicBezTo>
                      <a:cubicBezTo>
                        <a:pt x="158" y="0"/>
                        <a:pt x="218" y="0"/>
                        <a:pt x="218" y="0"/>
                      </a:cubicBezTo>
                      <a:cubicBezTo>
                        <a:pt x="139" y="0"/>
                        <a:pt x="139" y="240"/>
                        <a:pt x="60" y="240"/>
                      </a:cubicBezTo>
                      <a:cubicBezTo>
                        <a:pt x="60" y="240"/>
                        <a:pt x="0" y="240"/>
                        <a:pt x="0" y="240"/>
                      </a:cubicBezTo>
                      <a:cubicBezTo>
                        <a:pt x="0" y="240"/>
                        <a:pt x="0" y="240"/>
                        <a:pt x="0" y="240"/>
                      </a:cubicBezTo>
                      <a:cubicBezTo>
                        <a:pt x="79" y="240"/>
                        <a:pt x="79" y="0"/>
                        <a:pt x="158" y="0"/>
                      </a:cubicBezTo>
                    </a:path>
                  </a:pathLst>
                </a:custGeom>
                <a:noFill/>
                <a:ln w="11113"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49" name="Freeform 425"/>
                <p:cNvSpPr>
                  <a:spLocks/>
                </p:cNvSpPr>
                <p:nvPr/>
              </p:nvSpPr>
              <p:spPr bwMode="auto">
                <a:xfrm>
                  <a:off x="8151088" y="4362888"/>
                  <a:ext cx="318950" cy="191155"/>
                </a:xfrm>
                <a:custGeom>
                  <a:avLst/>
                  <a:gdLst/>
                  <a:ahLst/>
                  <a:cxnLst>
                    <a:cxn ang="0">
                      <a:pos x="0" y="240"/>
                    </a:cxn>
                    <a:cxn ang="0">
                      <a:pos x="11" y="239"/>
                    </a:cxn>
                    <a:cxn ang="0">
                      <a:pos x="21" y="234"/>
                    </a:cxn>
                    <a:cxn ang="0">
                      <a:pos x="30" y="227"/>
                    </a:cxn>
                    <a:cxn ang="0">
                      <a:pos x="38" y="217"/>
                    </a:cxn>
                    <a:cxn ang="0">
                      <a:pos x="46" y="205"/>
                    </a:cxn>
                    <a:cxn ang="0">
                      <a:pos x="53" y="192"/>
                    </a:cxn>
                    <a:cxn ang="0">
                      <a:pos x="59" y="177"/>
                    </a:cxn>
                    <a:cxn ang="0">
                      <a:pos x="66" y="161"/>
                    </a:cxn>
                    <a:cxn ang="0">
                      <a:pos x="71" y="144"/>
                    </a:cxn>
                    <a:cxn ang="0">
                      <a:pos x="83" y="109"/>
                    </a:cxn>
                    <a:cxn ang="0">
                      <a:pos x="89" y="92"/>
                    </a:cxn>
                    <a:cxn ang="0">
                      <a:pos x="101" y="60"/>
                    </a:cxn>
                    <a:cxn ang="0">
                      <a:pos x="108" y="45"/>
                    </a:cxn>
                    <a:cxn ang="0">
                      <a:pos x="115" y="32"/>
                    </a:cxn>
                    <a:cxn ang="0">
                      <a:pos x="122" y="21"/>
                    </a:cxn>
                    <a:cxn ang="0">
                      <a:pos x="131" y="12"/>
                    </a:cxn>
                    <a:cxn ang="0">
                      <a:pos x="140" y="5"/>
                    </a:cxn>
                    <a:cxn ang="0">
                      <a:pos x="150" y="1"/>
                    </a:cxn>
                    <a:cxn ang="0">
                      <a:pos x="159" y="0"/>
                    </a:cxn>
                    <a:cxn ang="0">
                      <a:pos x="219" y="0"/>
                    </a:cxn>
                    <a:cxn ang="0">
                      <a:pos x="208" y="2"/>
                    </a:cxn>
                    <a:cxn ang="0">
                      <a:pos x="198" y="6"/>
                    </a:cxn>
                    <a:cxn ang="0">
                      <a:pos x="189" y="14"/>
                    </a:cxn>
                    <a:cxn ang="0">
                      <a:pos x="181" y="23"/>
                    </a:cxn>
                    <a:cxn ang="0">
                      <a:pos x="173" y="35"/>
                    </a:cxn>
                    <a:cxn ang="0">
                      <a:pos x="166" y="49"/>
                    </a:cxn>
                    <a:cxn ang="0">
                      <a:pos x="159" y="64"/>
                    </a:cxn>
                    <a:cxn ang="0">
                      <a:pos x="147" y="96"/>
                    </a:cxn>
                    <a:cxn ang="0">
                      <a:pos x="136" y="131"/>
                    </a:cxn>
                    <a:cxn ang="0">
                      <a:pos x="130" y="148"/>
                    </a:cxn>
                    <a:cxn ang="0">
                      <a:pos x="124" y="165"/>
                    </a:cxn>
                    <a:cxn ang="0">
                      <a:pos x="118" y="180"/>
                    </a:cxn>
                    <a:cxn ang="0">
                      <a:pos x="111" y="195"/>
                    </a:cxn>
                    <a:cxn ang="0">
                      <a:pos x="104" y="208"/>
                    </a:cxn>
                    <a:cxn ang="0">
                      <a:pos x="96" y="219"/>
                    </a:cxn>
                    <a:cxn ang="0">
                      <a:pos x="88" y="229"/>
                    </a:cxn>
                    <a:cxn ang="0">
                      <a:pos x="79" y="235"/>
                    </a:cxn>
                    <a:cxn ang="0">
                      <a:pos x="68" y="239"/>
                    </a:cxn>
                    <a:cxn ang="0">
                      <a:pos x="60" y="240"/>
                    </a:cxn>
                    <a:cxn ang="0">
                      <a:pos x="0" y="240"/>
                    </a:cxn>
                  </a:cxnLst>
                  <a:rect l="0" t="0" r="r" b="b"/>
                  <a:pathLst>
                    <a:path w="219" h="240">
                      <a:moveTo>
                        <a:pt x="0" y="240"/>
                      </a:moveTo>
                      <a:lnTo>
                        <a:pt x="11" y="239"/>
                      </a:lnTo>
                      <a:lnTo>
                        <a:pt x="21" y="234"/>
                      </a:lnTo>
                      <a:lnTo>
                        <a:pt x="30" y="227"/>
                      </a:lnTo>
                      <a:lnTo>
                        <a:pt x="38" y="217"/>
                      </a:lnTo>
                      <a:lnTo>
                        <a:pt x="46" y="205"/>
                      </a:lnTo>
                      <a:lnTo>
                        <a:pt x="53" y="192"/>
                      </a:lnTo>
                      <a:lnTo>
                        <a:pt x="59" y="177"/>
                      </a:lnTo>
                      <a:lnTo>
                        <a:pt x="66" y="161"/>
                      </a:lnTo>
                      <a:lnTo>
                        <a:pt x="71" y="144"/>
                      </a:lnTo>
                      <a:lnTo>
                        <a:pt x="83" y="109"/>
                      </a:lnTo>
                      <a:lnTo>
                        <a:pt x="89" y="92"/>
                      </a:lnTo>
                      <a:lnTo>
                        <a:pt x="101" y="60"/>
                      </a:lnTo>
                      <a:lnTo>
                        <a:pt x="108" y="45"/>
                      </a:lnTo>
                      <a:lnTo>
                        <a:pt x="115" y="32"/>
                      </a:lnTo>
                      <a:lnTo>
                        <a:pt x="122" y="21"/>
                      </a:lnTo>
                      <a:lnTo>
                        <a:pt x="131" y="12"/>
                      </a:lnTo>
                      <a:lnTo>
                        <a:pt x="140" y="5"/>
                      </a:lnTo>
                      <a:lnTo>
                        <a:pt x="150" y="1"/>
                      </a:lnTo>
                      <a:lnTo>
                        <a:pt x="159" y="0"/>
                      </a:lnTo>
                      <a:lnTo>
                        <a:pt x="219" y="0"/>
                      </a:lnTo>
                      <a:lnTo>
                        <a:pt x="208" y="2"/>
                      </a:lnTo>
                      <a:lnTo>
                        <a:pt x="198" y="6"/>
                      </a:lnTo>
                      <a:lnTo>
                        <a:pt x="189" y="14"/>
                      </a:lnTo>
                      <a:lnTo>
                        <a:pt x="181" y="23"/>
                      </a:lnTo>
                      <a:lnTo>
                        <a:pt x="173" y="35"/>
                      </a:lnTo>
                      <a:lnTo>
                        <a:pt x="166" y="49"/>
                      </a:lnTo>
                      <a:lnTo>
                        <a:pt x="159" y="64"/>
                      </a:lnTo>
                      <a:lnTo>
                        <a:pt x="147" y="96"/>
                      </a:lnTo>
                      <a:lnTo>
                        <a:pt x="136" y="131"/>
                      </a:lnTo>
                      <a:lnTo>
                        <a:pt x="130" y="148"/>
                      </a:lnTo>
                      <a:lnTo>
                        <a:pt x="124" y="165"/>
                      </a:lnTo>
                      <a:lnTo>
                        <a:pt x="118" y="180"/>
                      </a:lnTo>
                      <a:lnTo>
                        <a:pt x="111" y="195"/>
                      </a:lnTo>
                      <a:lnTo>
                        <a:pt x="104" y="208"/>
                      </a:lnTo>
                      <a:lnTo>
                        <a:pt x="96" y="219"/>
                      </a:lnTo>
                      <a:lnTo>
                        <a:pt x="88" y="229"/>
                      </a:lnTo>
                      <a:lnTo>
                        <a:pt x="79" y="235"/>
                      </a:lnTo>
                      <a:lnTo>
                        <a:pt x="68" y="239"/>
                      </a:lnTo>
                      <a:lnTo>
                        <a:pt x="60" y="240"/>
                      </a:lnTo>
                      <a:lnTo>
                        <a:pt x="0" y="240"/>
                      </a:lnTo>
                      <a:close/>
                    </a:path>
                  </a:pathLst>
                </a:custGeom>
                <a:solidFill>
                  <a:srgbClr val="00B0F0"/>
                </a:solidFill>
                <a:ln w="9525">
                  <a:solidFill>
                    <a:srgbClr val="0070C0"/>
                  </a:solidFill>
                  <a:round/>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50" name="Freeform 426"/>
                <p:cNvSpPr>
                  <a:spLocks/>
                </p:cNvSpPr>
                <p:nvPr/>
              </p:nvSpPr>
              <p:spPr bwMode="auto">
                <a:xfrm>
                  <a:off x="8151088" y="4362888"/>
                  <a:ext cx="318950" cy="191155"/>
                </a:xfrm>
                <a:custGeom>
                  <a:avLst/>
                  <a:gdLst/>
                  <a:ahLst/>
                  <a:cxnLst>
                    <a:cxn ang="0">
                      <a:pos x="0" y="240"/>
                    </a:cxn>
                    <a:cxn ang="0">
                      <a:pos x="159" y="0"/>
                    </a:cxn>
                    <a:cxn ang="0">
                      <a:pos x="219" y="0"/>
                    </a:cxn>
                    <a:cxn ang="0">
                      <a:pos x="60" y="240"/>
                    </a:cxn>
                    <a:cxn ang="0">
                      <a:pos x="0" y="240"/>
                    </a:cxn>
                    <a:cxn ang="0">
                      <a:pos x="0" y="240"/>
                    </a:cxn>
                    <a:cxn ang="0">
                      <a:pos x="159" y="0"/>
                    </a:cxn>
                  </a:cxnLst>
                  <a:rect l="0" t="0" r="r" b="b"/>
                  <a:pathLst>
                    <a:path w="219" h="240">
                      <a:moveTo>
                        <a:pt x="0" y="240"/>
                      </a:moveTo>
                      <a:cubicBezTo>
                        <a:pt x="79" y="240"/>
                        <a:pt x="79" y="0"/>
                        <a:pt x="159" y="0"/>
                      </a:cubicBezTo>
                      <a:cubicBezTo>
                        <a:pt x="159" y="0"/>
                        <a:pt x="219" y="0"/>
                        <a:pt x="219" y="0"/>
                      </a:cubicBezTo>
                      <a:cubicBezTo>
                        <a:pt x="139" y="0"/>
                        <a:pt x="139" y="240"/>
                        <a:pt x="60" y="240"/>
                      </a:cubicBezTo>
                      <a:cubicBezTo>
                        <a:pt x="60" y="240"/>
                        <a:pt x="0" y="240"/>
                        <a:pt x="0" y="240"/>
                      </a:cubicBezTo>
                      <a:cubicBezTo>
                        <a:pt x="0" y="240"/>
                        <a:pt x="0" y="240"/>
                        <a:pt x="0" y="240"/>
                      </a:cubicBezTo>
                      <a:cubicBezTo>
                        <a:pt x="79" y="240"/>
                        <a:pt x="79" y="0"/>
                        <a:pt x="159" y="0"/>
                      </a:cubicBezTo>
                    </a:path>
                  </a:pathLst>
                </a:custGeom>
                <a:noFill/>
                <a:ln w="11113"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51" name="Freeform 427"/>
                <p:cNvSpPr>
                  <a:spLocks/>
                </p:cNvSpPr>
                <p:nvPr/>
              </p:nvSpPr>
              <p:spPr bwMode="auto">
                <a:xfrm>
                  <a:off x="8295271" y="4362888"/>
                  <a:ext cx="317494" cy="191155"/>
                </a:xfrm>
                <a:custGeom>
                  <a:avLst/>
                  <a:gdLst/>
                  <a:ahLst/>
                  <a:cxnLst>
                    <a:cxn ang="0">
                      <a:pos x="0" y="240"/>
                    </a:cxn>
                    <a:cxn ang="0">
                      <a:pos x="10" y="239"/>
                    </a:cxn>
                    <a:cxn ang="0">
                      <a:pos x="20" y="234"/>
                    </a:cxn>
                    <a:cxn ang="0">
                      <a:pos x="29" y="227"/>
                    </a:cxn>
                    <a:cxn ang="0">
                      <a:pos x="38" y="217"/>
                    </a:cxn>
                    <a:cxn ang="0">
                      <a:pos x="45" y="205"/>
                    </a:cxn>
                    <a:cxn ang="0">
                      <a:pos x="52" y="192"/>
                    </a:cxn>
                    <a:cxn ang="0">
                      <a:pos x="59" y="177"/>
                    </a:cxn>
                    <a:cxn ang="0">
                      <a:pos x="71" y="144"/>
                    </a:cxn>
                    <a:cxn ang="0">
                      <a:pos x="82" y="109"/>
                    </a:cxn>
                    <a:cxn ang="0">
                      <a:pos x="88" y="92"/>
                    </a:cxn>
                    <a:cxn ang="0">
                      <a:pos x="94" y="76"/>
                    </a:cxn>
                    <a:cxn ang="0">
                      <a:pos x="100" y="60"/>
                    </a:cxn>
                    <a:cxn ang="0">
                      <a:pos x="107" y="45"/>
                    </a:cxn>
                    <a:cxn ang="0">
                      <a:pos x="114" y="32"/>
                    </a:cxn>
                    <a:cxn ang="0">
                      <a:pos x="122" y="21"/>
                    </a:cxn>
                    <a:cxn ang="0">
                      <a:pos x="130" y="12"/>
                    </a:cxn>
                    <a:cxn ang="0">
                      <a:pos x="139" y="5"/>
                    </a:cxn>
                    <a:cxn ang="0">
                      <a:pos x="150" y="1"/>
                    </a:cxn>
                    <a:cxn ang="0">
                      <a:pos x="158" y="0"/>
                    </a:cxn>
                    <a:cxn ang="0">
                      <a:pos x="218" y="0"/>
                    </a:cxn>
                    <a:cxn ang="0">
                      <a:pos x="207" y="2"/>
                    </a:cxn>
                    <a:cxn ang="0">
                      <a:pos x="197" y="6"/>
                    </a:cxn>
                    <a:cxn ang="0">
                      <a:pos x="188" y="14"/>
                    </a:cxn>
                    <a:cxn ang="0">
                      <a:pos x="180" y="23"/>
                    </a:cxn>
                    <a:cxn ang="0">
                      <a:pos x="172" y="35"/>
                    </a:cxn>
                    <a:cxn ang="0">
                      <a:pos x="165" y="49"/>
                    </a:cxn>
                    <a:cxn ang="0">
                      <a:pos x="159" y="64"/>
                    </a:cxn>
                    <a:cxn ang="0">
                      <a:pos x="153" y="80"/>
                    </a:cxn>
                    <a:cxn ang="0">
                      <a:pos x="147" y="96"/>
                    </a:cxn>
                    <a:cxn ang="0">
                      <a:pos x="135" y="131"/>
                    </a:cxn>
                    <a:cxn ang="0">
                      <a:pos x="124" y="165"/>
                    </a:cxn>
                    <a:cxn ang="0">
                      <a:pos x="117" y="180"/>
                    </a:cxn>
                    <a:cxn ang="0">
                      <a:pos x="111" y="195"/>
                    </a:cxn>
                    <a:cxn ang="0">
                      <a:pos x="103" y="208"/>
                    </a:cxn>
                    <a:cxn ang="0">
                      <a:pos x="96" y="219"/>
                    </a:cxn>
                    <a:cxn ang="0">
                      <a:pos x="87" y="229"/>
                    </a:cxn>
                    <a:cxn ang="0">
                      <a:pos x="78" y="235"/>
                    </a:cxn>
                    <a:cxn ang="0">
                      <a:pos x="68" y="239"/>
                    </a:cxn>
                    <a:cxn ang="0">
                      <a:pos x="60" y="240"/>
                    </a:cxn>
                    <a:cxn ang="0">
                      <a:pos x="0" y="240"/>
                    </a:cxn>
                  </a:cxnLst>
                  <a:rect l="0" t="0" r="r" b="b"/>
                  <a:pathLst>
                    <a:path w="218" h="240">
                      <a:moveTo>
                        <a:pt x="0" y="240"/>
                      </a:moveTo>
                      <a:lnTo>
                        <a:pt x="10" y="239"/>
                      </a:lnTo>
                      <a:lnTo>
                        <a:pt x="20" y="234"/>
                      </a:lnTo>
                      <a:lnTo>
                        <a:pt x="29" y="227"/>
                      </a:lnTo>
                      <a:lnTo>
                        <a:pt x="38" y="217"/>
                      </a:lnTo>
                      <a:lnTo>
                        <a:pt x="45" y="205"/>
                      </a:lnTo>
                      <a:lnTo>
                        <a:pt x="52" y="192"/>
                      </a:lnTo>
                      <a:lnTo>
                        <a:pt x="59" y="177"/>
                      </a:lnTo>
                      <a:lnTo>
                        <a:pt x="71" y="144"/>
                      </a:lnTo>
                      <a:lnTo>
                        <a:pt x="82" y="109"/>
                      </a:lnTo>
                      <a:lnTo>
                        <a:pt x="88" y="92"/>
                      </a:lnTo>
                      <a:lnTo>
                        <a:pt x="94" y="76"/>
                      </a:lnTo>
                      <a:lnTo>
                        <a:pt x="100" y="60"/>
                      </a:lnTo>
                      <a:lnTo>
                        <a:pt x="107" y="45"/>
                      </a:lnTo>
                      <a:lnTo>
                        <a:pt x="114" y="32"/>
                      </a:lnTo>
                      <a:lnTo>
                        <a:pt x="122" y="21"/>
                      </a:lnTo>
                      <a:lnTo>
                        <a:pt x="130" y="12"/>
                      </a:lnTo>
                      <a:lnTo>
                        <a:pt x="139" y="5"/>
                      </a:lnTo>
                      <a:lnTo>
                        <a:pt x="150" y="1"/>
                      </a:lnTo>
                      <a:lnTo>
                        <a:pt x="158" y="0"/>
                      </a:lnTo>
                      <a:lnTo>
                        <a:pt x="218" y="0"/>
                      </a:lnTo>
                      <a:lnTo>
                        <a:pt x="207" y="2"/>
                      </a:lnTo>
                      <a:lnTo>
                        <a:pt x="197" y="6"/>
                      </a:lnTo>
                      <a:lnTo>
                        <a:pt x="188" y="14"/>
                      </a:lnTo>
                      <a:lnTo>
                        <a:pt x="180" y="23"/>
                      </a:lnTo>
                      <a:lnTo>
                        <a:pt x="172" y="35"/>
                      </a:lnTo>
                      <a:lnTo>
                        <a:pt x="165" y="49"/>
                      </a:lnTo>
                      <a:lnTo>
                        <a:pt x="159" y="64"/>
                      </a:lnTo>
                      <a:lnTo>
                        <a:pt x="153" y="80"/>
                      </a:lnTo>
                      <a:lnTo>
                        <a:pt x="147" y="96"/>
                      </a:lnTo>
                      <a:lnTo>
                        <a:pt x="135" y="131"/>
                      </a:lnTo>
                      <a:lnTo>
                        <a:pt x="124" y="165"/>
                      </a:lnTo>
                      <a:lnTo>
                        <a:pt x="117" y="180"/>
                      </a:lnTo>
                      <a:lnTo>
                        <a:pt x="111" y="195"/>
                      </a:lnTo>
                      <a:lnTo>
                        <a:pt x="103" y="208"/>
                      </a:lnTo>
                      <a:lnTo>
                        <a:pt x="96" y="219"/>
                      </a:lnTo>
                      <a:lnTo>
                        <a:pt x="87" y="229"/>
                      </a:lnTo>
                      <a:lnTo>
                        <a:pt x="78" y="235"/>
                      </a:lnTo>
                      <a:lnTo>
                        <a:pt x="68" y="239"/>
                      </a:lnTo>
                      <a:lnTo>
                        <a:pt x="60" y="240"/>
                      </a:lnTo>
                      <a:lnTo>
                        <a:pt x="0" y="240"/>
                      </a:lnTo>
                      <a:close/>
                    </a:path>
                  </a:pathLst>
                </a:custGeom>
                <a:solidFill>
                  <a:srgbClr val="B3B3B3"/>
                </a:solidFill>
                <a:ln w="9525">
                  <a:solidFill>
                    <a:srgbClr val="0070C0"/>
                  </a:solidFill>
                  <a:round/>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52" name="Freeform 428"/>
                <p:cNvSpPr>
                  <a:spLocks/>
                </p:cNvSpPr>
                <p:nvPr/>
              </p:nvSpPr>
              <p:spPr bwMode="auto">
                <a:xfrm>
                  <a:off x="8295271" y="4362888"/>
                  <a:ext cx="317494" cy="191155"/>
                </a:xfrm>
                <a:custGeom>
                  <a:avLst/>
                  <a:gdLst/>
                  <a:ahLst/>
                  <a:cxnLst>
                    <a:cxn ang="0">
                      <a:pos x="0" y="240"/>
                    </a:cxn>
                    <a:cxn ang="0">
                      <a:pos x="158" y="0"/>
                    </a:cxn>
                    <a:cxn ang="0">
                      <a:pos x="218" y="0"/>
                    </a:cxn>
                    <a:cxn ang="0">
                      <a:pos x="60" y="240"/>
                    </a:cxn>
                    <a:cxn ang="0">
                      <a:pos x="0" y="240"/>
                    </a:cxn>
                    <a:cxn ang="0">
                      <a:pos x="0" y="240"/>
                    </a:cxn>
                    <a:cxn ang="0">
                      <a:pos x="158" y="0"/>
                    </a:cxn>
                  </a:cxnLst>
                  <a:rect l="0" t="0" r="r" b="b"/>
                  <a:pathLst>
                    <a:path w="218" h="240">
                      <a:moveTo>
                        <a:pt x="0" y="240"/>
                      </a:moveTo>
                      <a:cubicBezTo>
                        <a:pt x="79" y="240"/>
                        <a:pt x="79" y="0"/>
                        <a:pt x="158" y="0"/>
                      </a:cubicBezTo>
                      <a:cubicBezTo>
                        <a:pt x="158" y="0"/>
                        <a:pt x="218" y="0"/>
                        <a:pt x="218" y="0"/>
                      </a:cubicBezTo>
                      <a:cubicBezTo>
                        <a:pt x="139" y="0"/>
                        <a:pt x="139" y="240"/>
                        <a:pt x="60" y="240"/>
                      </a:cubicBezTo>
                      <a:cubicBezTo>
                        <a:pt x="60" y="240"/>
                        <a:pt x="0" y="240"/>
                        <a:pt x="0" y="240"/>
                      </a:cubicBezTo>
                      <a:cubicBezTo>
                        <a:pt x="0" y="240"/>
                        <a:pt x="0" y="240"/>
                        <a:pt x="0" y="240"/>
                      </a:cubicBezTo>
                      <a:cubicBezTo>
                        <a:pt x="79" y="240"/>
                        <a:pt x="79" y="0"/>
                        <a:pt x="158" y="0"/>
                      </a:cubicBezTo>
                    </a:path>
                  </a:pathLst>
                </a:custGeom>
                <a:solidFill>
                  <a:srgbClr val="00B0F0"/>
                </a:solidFill>
                <a:ln w="11113"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53" name="Freeform 429"/>
                <p:cNvSpPr>
                  <a:spLocks/>
                </p:cNvSpPr>
                <p:nvPr/>
              </p:nvSpPr>
              <p:spPr bwMode="auto">
                <a:xfrm>
                  <a:off x="538519" y="4362888"/>
                  <a:ext cx="317494" cy="191155"/>
                </a:xfrm>
                <a:custGeom>
                  <a:avLst/>
                  <a:gdLst/>
                  <a:ahLst/>
                  <a:cxnLst>
                    <a:cxn ang="0">
                      <a:pos x="0" y="0"/>
                    </a:cxn>
                    <a:cxn ang="0">
                      <a:pos x="158" y="240"/>
                    </a:cxn>
                    <a:cxn ang="0">
                      <a:pos x="218" y="240"/>
                    </a:cxn>
                    <a:cxn ang="0">
                      <a:pos x="60" y="0"/>
                    </a:cxn>
                    <a:cxn ang="0">
                      <a:pos x="0" y="0"/>
                    </a:cxn>
                    <a:cxn ang="0">
                      <a:pos x="0" y="0"/>
                    </a:cxn>
                    <a:cxn ang="0">
                      <a:pos x="158" y="240"/>
                    </a:cxn>
                  </a:cxnLst>
                  <a:rect l="0" t="0" r="r" b="b"/>
                  <a:pathLst>
                    <a:path w="218" h="240">
                      <a:moveTo>
                        <a:pt x="0" y="0"/>
                      </a:moveTo>
                      <a:cubicBezTo>
                        <a:pt x="79" y="0"/>
                        <a:pt x="79" y="240"/>
                        <a:pt x="158" y="240"/>
                      </a:cubicBezTo>
                      <a:cubicBezTo>
                        <a:pt x="158" y="240"/>
                        <a:pt x="218" y="240"/>
                        <a:pt x="218" y="240"/>
                      </a:cubicBezTo>
                      <a:cubicBezTo>
                        <a:pt x="139" y="240"/>
                        <a:pt x="139" y="0"/>
                        <a:pt x="60" y="0"/>
                      </a:cubicBezTo>
                      <a:cubicBezTo>
                        <a:pt x="60" y="0"/>
                        <a:pt x="0" y="0"/>
                        <a:pt x="0" y="0"/>
                      </a:cubicBezTo>
                      <a:cubicBezTo>
                        <a:pt x="0" y="0"/>
                        <a:pt x="0" y="0"/>
                        <a:pt x="0" y="0"/>
                      </a:cubicBezTo>
                      <a:cubicBezTo>
                        <a:pt x="79" y="0"/>
                        <a:pt x="79" y="240"/>
                        <a:pt x="158" y="240"/>
                      </a:cubicBezTo>
                    </a:path>
                  </a:pathLst>
                </a:custGeom>
                <a:noFill/>
                <a:ln w="1588"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54" name="Freeform 430"/>
                <p:cNvSpPr>
                  <a:spLocks/>
                </p:cNvSpPr>
                <p:nvPr/>
              </p:nvSpPr>
              <p:spPr bwMode="auto">
                <a:xfrm>
                  <a:off x="538519" y="4362888"/>
                  <a:ext cx="317494" cy="191155"/>
                </a:xfrm>
                <a:custGeom>
                  <a:avLst/>
                  <a:gdLst/>
                  <a:ahLst/>
                  <a:cxnLst>
                    <a:cxn ang="0">
                      <a:pos x="0" y="0"/>
                    </a:cxn>
                    <a:cxn ang="0">
                      <a:pos x="11" y="2"/>
                    </a:cxn>
                    <a:cxn ang="0">
                      <a:pos x="21" y="6"/>
                    </a:cxn>
                    <a:cxn ang="0">
                      <a:pos x="30" y="14"/>
                    </a:cxn>
                    <a:cxn ang="0">
                      <a:pos x="38" y="23"/>
                    </a:cxn>
                    <a:cxn ang="0">
                      <a:pos x="45" y="35"/>
                    </a:cxn>
                    <a:cxn ang="0">
                      <a:pos x="52" y="49"/>
                    </a:cxn>
                    <a:cxn ang="0">
                      <a:pos x="59" y="64"/>
                    </a:cxn>
                    <a:cxn ang="0">
                      <a:pos x="65" y="80"/>
                    </a:cxn>
                    <a:cxn ang="0">
                      <a:pos x="71" y="96"/>
                    </a:cxn>
                    <a:cxn ang="0">
                      <a:pos x="83" y="131"/>
                    </a:cxn>
                    <a:cxn ang="0">
                      <a:pos x="94" y="165"/>
                    </a:cxn>
                    <a:cxn ang="0">
                      <a:pos x="101" y="180"/>
                    </a:cxn>
                    <a:cxn ang="0">
                      <a:pos x="107" y="195"/>
                    </a:cxn>
                    <a:cxn ang="0">
                      <a:pos x="114" y="208"/>
                    </a:cxn>
                    <a:cxn ang="0">
                      <a:pos x="122" y="219"/>
                    </a:cxn>
                    <a:cxn ang="0">
                      <a:pos x="130" y="229"/>
                    </a:cxn>
                    <a:cxn ang="0">
                      <a:pos x="140" y="235"/>
                    </a:cxn>
                    <a:cxn ang="0">
                      <a:pos x="150" y="239"/>
                    </a:cxn>
                    <a:cxn ang="0">
                      <a:pos x="158" y="240"/>
                    </a:cxn>
                    <a:cxn ang="0">
                      <a:pos x="218" y="240"/>
                    </a:cxn>
                    <a:cxn ang="0">
                      <a:pos x="207" y="239"/>
                    </a:cxn>
                    <a:cxn ang="0">
                      <a:pos x="197" y="234"/>
                    </a:cxn>
                    <a:cxn ang="0">
                      <a:pos x="188" y="227"/>
                    </a:cxn>
                    <a:cxn ang="0">
                      <a:pos x="180" y="217"/>
                    </a:cxn>
                    <a:cxn ang="0">
                      <a:pos x="172" y="205"/>
                    </a:cxn>
                    <a:cxn ang="0">
                      <a:pos x="166" y="192"/>
                    </a:cxn>
                    <a:cxn ang="0">
                      <a:pos x="159" y="177"/>
                    </a:cxn>
                    <a:cxn ang="0">
                      <a:pos x="147" y="144"/>
                    </a:cxn>
                    <a:cxn ang="0">
                      <a:pos x="136" y="109"/>
                    </a:cxn>
                    <a:cxn ang="0">
                      <a:pos x="129" y="92"/>
                    </a:cxn>
                    <a:cxn ang="0">
                      <a:pos x="124" y="76"/>
                    </a:cxn>
                    <a:cxn ang="0">
                      <a:pos x="117" y="60"/>
                    </a:cxn>
                    <a:cxn ang="0">
                      <a:pos x="111" y="45"/>
                    </a:cxn>
                    <a:cxn ang="0">
                      <a:pos x="104" y="32"/>
                    </a:cxn>
                    <a:cxn ang="0">
                      <a:pos x="96" y="21"/>
                    </a:cxn>
                    <a:cxn ang="0">
                      <a:pos x="87" y="12"/>
                    </a:cxn>
                    <a:cxn ang="0">
                      <a:pos x="78" y="5"/>
                    </a:cxn>
                    <a:cxn ang="0">
                      <a:pos x="68" y="1"/>
                    </a:cxn>
                    <a:cxn ang="0">
                      <a:pos x="60" y="0"/>
                    </a:cxn>
                    <a:cxn ang="0">
                      <a:pos x="0" y="0"/>
                    </a:cxn>
                  </a:cxnLst>
                  <a:rect l="0" t="0" r="r" b="b"/>
                  <a:pathLst>
                    <a:path w="218" h="240">
                      <a:moveTo>
                        <a:pt x="0" y="0"/>
                      </a:moveTo>
                      <a:lnTo>
                        <a:pt x="11" y="2"/>
                      </a:lnTo>
                      <a:lnTo>
                        <a:pt x="21" y="6"/>
                      </a:lnTo>
                      <a:lnTo>
                        <a:pt x="30" y="14"/>
                      </a:lnTo>
                      <a:lnTo>
                        <a:pt x="38" y="23"/>
                      </a:lnTo>
                      <a:lnTo>
                        <a:pt x="45" y="35"/>
                      </a:lnTo>
                      <a:lnTo>
                        <a:pt x="52" y="49"/>
                      </a:lnTo>
                      <a:lnTo>
                        <a:pt x="59" y="64"/>
                      </a:lnTo>
                      <a:lnTo>
                        <a:pt x="65" y="80"/>
                      </a:lnTo>
                      <a:lnTo>
                        <a:pt x="71" y="96"/>
                      </a:lnTo>
                      <a:lnTo>
                        <a:pt x="83" y="131"/>
                      </a:lnTo>
                      <a:lnTo>
                        <a:pt x="94" y="165"/>
                      </a:lnTo>
                      <a:lnTo>
                        <a:pt x="101" y="180"/>
                      </a:lnTo>
                      <a:lnTo>
                        <a:pt x="107" y="195"/>
                      </a:lnTo>
                      <a:lnTo>
                        <a:pt x="114" y="208"/>
                      </a:lnTo>
                      <a:lnTo>
                        <a:pt x="122" y="219"/>
                      </a:lnTo>
                      <a:lnTo>
                        <a:pt x="130" y="229"/>
                      </a:lnTo>
                      <a:lnTo>
                        <a:pt x="140" y="235"/>
                      </a:lnTo>
                      <a:lnTo>
                        <a:pt x="150" y="239"/>
                      </a:lnTo>
                      <a:lnTo>
                        <a:pt x="158" y="240"/>
                      </a:lnTo>
                      <a:lnTo>
                        <a:pt x="218" y="240"/>
                      </a:lnTo>
                      <a:lnTo>
                        <a:pt x="207" y="239"/>
                      </a:lnTo>
                      <a:lnTo>
                        <a:pt x="197" y="234"/>
                      </a:lnTo>
                      <a:lnTo>
                        <a:pt x="188" y="227"/>
                      </a:lnTo>
                      <a:lnTo>
                        <a:pt x="180" y="217"/>
                      </a:lnTo>
                      <a:lnTo>
                        <a:pt x="172" y="205"/>
                      </a:lnTo>
                      <a:lnTo>
                        <a:pt x="166" y="192"/>
                      </a:lnTo>
                      <a:lnTo>
                        <a:pt x="159" y="177"/>
                      </a:lnTo>
                      <a:lnTo>
                        <a:pt x="147" y="144"/>
                      </a:lnTo>
                      <a:lnTo>
                        <a:pt x="136" y="109"/>
                      </a:lnTo>
                      <a:lnTo>
                        <a:pt x="129" y="92"/>
                      </a:lnTo>
                      <a:lnTo>
                        <a:pt x="124" y="76"/>
                      </a:lnTo>
                      <a:lnTo>
                        <a:pt x="117" y="60"/>
                      </a:lnTo>
                      <a:lnTo>
                        <a:pt x="111" y="45"/>
                      </a:lnTo>
                      <a:lnTo>
                        <a:pt x="104" y="32"/>
                      </a:lnTo>
                      <a:lnTo>
                        <a:pt x="96" y="21"/>
                      </a:lnTo>
                      <a:lnTo>
                        <a:pt x="87" y="12"/>
                      </a:lnTo>
                      <a:lnTo>
                        <a:pt x="78" y="5"/>
                      </a:lnTo>
                      <a:lnTo>
                        <a:pt x="68" y="1"/>
                      </a:lnTo>
                      <a:lnTo>
                        <a:pt x="60" y="0"/>
                      </a:lnTo>
                      <a:lnTo>
                        <a:pt x="0" y="0"/>
                      </a:lnTo>
                      <a:close/>
                    </a:path>
                  </a:pathLst>
                </a:custGeom>
                <a:solidFill>
                  <a:srgbClr val="FFFFFF"/>
                </a:solidFill>
                <a:ln w="9525">
                  <a:solidFill>
                    <a:srgbClr val="0070C0"/>
                  </a:solidFill>
                  <a:round/>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55" name="Freeform 431"/>
                <p:cNvSpPr>
                  <a:spLocks/>
                </p:cNvSpPr>
                <p:nvPr/>
              </p:nvSpPr>
              <p:spPr bwMode="auto">
                <a:xfrm>
                  <a:off x="538519" y="4362888"/>
                  <a:ext cx="317494" cy="191155"/>
                </a:xfrm>
                <a:custGeom>
                  <a:avLst/>
                  <a:gdLst/>
                  <a:ahLst/>
                  <a:cxnLst>
                    <a:cxn ang="0">
                      <a:pos x="0" y="0"/>
                    </a:cxn>
                    <a:cxn ang="0">
                      <a:pos x="158" y="240"/>
                    </a:cxn>
                    <a:cxn ang="0">
                      <a:pos x="218" y="240"/>
                    </a:cxn>
                    <a:cxn ang="0">
                      <a:pos x="60" y="0"/>
                    </a:cxn>
                    <a:cxn ang="0">
                      <a:pos x="0" y="0"/>
                    </a:cxn>
                    <a:cxn ang="0">
                      <a:pos x="0" y="0"/>
                    </a:cxn>
                    <a:cxn ang="0">
                      <a:pos x="158" y="240"/>
                    </a:cxn>
                  </a:cxnLst>
                  <a:rect l="0" t="0" r="r" b="b"/>
                  <a:pathLst>
                    <a:path w="218" h="240">
                      <a:moveTo>
                        <a:pt x="0" y="0"/>
                      </a:moveTo>
                      <a:cubicBezTo>
                        <a:pt x="79" y="0"/>
                        <a:pt x="79" y="240"/>
                        <a:pt x="158" y="240"/>
                      </a:cubicBezTo>
                      <a:cubicBezTo>
                        <a:pt x="158" y="240"/>
                        <a:pt x="218" y="240"/>
                        <a:pt x="218" y="240"/>
                      </a:cubicBezTo>
                      <a:cubicBezTo>
                        <a:pt x="139" y="240"/>
                        <a:pt x="139" y="0"/>
                        <a:pt x="60" y="0"/>
                      </a:cubicBezTo>
                      <a:cubicBezTo>
                        <a:pt x="60" y="0"/>
                        <a:pt x="0" y="0"/>
                        <a:pt x="0" y="0"/>
                      </a:cubicBezTo>
                      <a:cubicBezTo>
                        <a:pt x="0" y="0"/>
                        <a:pt x="0" y="0"/>
                        <a:pt x="0" y="0"/>
                      </a:cubicBezTo>
                      <a:cubicBezTo>
                        <a:pt x="79" y="0"/>
                        <a:pt x="79" y="240"/>
                        <a:pt x="158" y="240"/>
                      </a:cubicBezTo>
                    </a:path>
                  </a:pathLst>
                </a:custGeom>
                <a:noFill/>
                <a:ln w="11113"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56" name="Freeform 432"/>
                <p:cNvSpPr>
                  <a:spLocks/>
                </p:cNvSpPr>
                <p:nvPr/>
              </p:nvSpPr>
              <p:spPr bwMode="auto">
                <a:xfrm>
                  <a:off x="681245" y="4362888"/>
                  <a:ext cx="318950" cy="191155"/>
                </a:xfrm>
                <a:custGeom>
                  <a:avLst/>
                  <a:gdLst/>
                  <a:ahLst/>
                  <a:cxnLst>
                    <a:cxn ang="0">
                      <a:pos x="0" y="0"/>
                    </a:cxn>
                    <a:cxn ang="0">
                      <a:pos x="159" y="240"/>
                    </a:cxn>
                    <a:cxn ang="0">
                      <a:pos x="219" y="240"/>
                    </a:cxn>
                    <a:cxn ang="0">
                      <a:pos x="60" y="0"/>
                    </a:cxn>
                    <a:cxn ang="0">
                      <a:pos x="0" y="0"/>
                    </a:cxn>
                    <a:cxn ang="0">
                      <a:pos x="0" y="0"/>
                    </a:cxn>
                    <a:cxn ang="0">
                      <a:pos x="159" y="240"/>
                    </a:cxn>
                  </a:cxnLst>
                  <a:rect l="0" t="0" r="r" b="b"/>
                  <a:pathLst>
                    <a:path w="219" h="240">
                      <a:moveTo>
                        <a:pt x="0" y="0"/>
                      </a:moveTo>
                      <a:cubicBezTo>
                        <a:pt x="80" y="0"/>
                        <a:pt x="80" y="240"/>
                        <a:pt x="159" y="240"/>
                      </a:cubicBezTo>
                      <a:cubicBezTo>
                        <a:pt x="159" y="240"/>
                        <a:pt x="219" y="240"/>
                        <a:pt x="219" y="240"/>
                      </a:cubicBezTo>
                      <a:cubicBezTo>
                        <a:pt x="140" y="240"/>
                        <a:pt x="140" y="0"/>
                        <a:pt x="60" y="0"/>
                      </a:cubicBezTo>
                      <a:cubicBezTo>
                        <a:pt x="60" y="0"/>
                        <a:pt x="0" y="0"/>
                        <a:pt x="0" y="0"/>
                      </a:cubicBezTo>
                      <a:cubicBezTo>
                        <a:pt x="0" y="0"/>
                        <a:pt x="0" y="0"/>
                        <a:pt x="0" y="0"/>
                      </a:cubicBezTo>
                      <a:cubicBezTo>
                        <a:pt x="80" y="0"/>
                        <a:pt x="80" y="240"/>
                        <a:pt x="159" y="240"/>
                      </a:cubicBezTo>
                    </a:path>
                  </a:pathLst>
                </a:custGeom>
                <a:noFill/>
                <a:ln w="1588"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57" name="Freeform 433"/>
                <p:cNvSpPr>
                  <a:spLocks/>
                </p:cNvSpPr>
                <p:nvPr/>
              </p:nvSpPr>
              <p:spPr bwMode="auto">
                <a:xfrm>
                  <a:off x="681245" y="4362888"/>
                  <a:ext cx="318950" cy="191155"/>
                </a:xfrm>
                <a:custGeom>
                  <a:avLst/>
                  <a:gdLst/>
                  <a:ahLst/>
                  <a:cxnLst>
                    <a:cxn ang="0">
                      <a:pos x="0" y="0"/>
                    </a:cxn>
                    <a:cxn ang="0">
                      <a:pos x="11" y="2"/>
                    </a:cxn>
                    <a:cxn ang="0">
                      <a:pos x="21" y="6"/>
                    </a:cxn>
                    <a:cxn ang="0">
                      <a:pos x="30" y="14"/>
                    </a:cxn>
                    <a:cxn ang="0">
                      <a:pos x="38" y="23"/>
                    </a:cxn>
                    <a:cxn ang="0">
                      <a:pos x="46" y="35"/>
                    </a:cxn>
                    <a:cxn ang="0">
                      <a:pos x="53" y="49"/>
                    </a:cxn>
                    <a:cxn ang="0">
                      <a:pos x="59" y="64"/>
                    </a:cxn>
                    <a:cxn ang="0">
                      <a:pos x="71" y="96"/>
                    </a:cxn>
                    <a:cxn ang="0">
                      <a:pos x="83" y="131"/>
                    </a:cxn>
                    <a:cxn ang="0">
                      <a:pos x="95" y="165"/>
                    </a:cxn>
                    <a:cxn ang="0">
                      <a:pos x="101" y="180"/>
                    </a:cxn>
                    <a:cxn ang="0">
                      <a:pos x="108" y="195"/>
                    </a:cxn>
                    <a:cxn ang="0">
                      <a:pos x="115" y="208"/>
                    </a:cxn>
                    <a:cxn ang="0">
                      <a:pos x="122" y="219"/>
                    </a:cxn>
                    <a:cxn ang="0">
                      <a:pos x="131" y="229"/>
                    </a:cxn>
                    <a:cxn ang="0">
                      <a:pos x="140" y="235"/>
                    </a:cxn>
                    <a:cxn ang="0">
                      <a:pos x="150" y="239"/>
                    </a:cxn>
                    <a:cxn ang="0">
                      <a:pos x="159" y="240"/>
                    </a:cxn>
                    <a:cxn ang="0">
                      <a:pos x="219" y="240"/>
                    </a:cxn>
                    <a:cxn ang="0">
                      <a:pos x="208" y="239"/>
                    </a:cxn>
                    <a:cxn ang="0">
                      <a:pos x="198" y="234"/>
                    </a:cxn>
                    <a:cxn ang="0">
                      <a:pos x="189" y="227"/>
                    </a:cxn>
                    <a:cxn ang="0">
                      <a:pos x="181" y="217"/>
                    </a:cxn>
                    <a:cxn ang="0">
                      <a:pos x="173" y="205"/>
                    </a:cxn>
                    <a:cxn ang="0">
                      <a:pos x="166" y="192"/>
                    </a:cxn>
                    <a:cxn ang="0">
                      <a:pos x="159" y="177"/>
                    </a:cxn>
                    <a:cxn ang="0">
                      <a:pos x="153" y="161"/>
                    </a:cxn>
                    <a:cxn ang="0">
                      <a:pos x="147" y="144"/>
                    </a:cxn>
                    <a:cxn ang="0">
                      <a:pos x="136" y="109"/>
                    </a:cxn>
                    <a:cxn ang="0">
                      <a:pos x="130" y="92"/>
                    </a:cxn>
                    <a:cxn ang="0">
                      <a:pos x="124" y="76"/>
                    </a:cxn>
                    <a:cxn ang="0">
                      <a:pos x="118" y="60"/>
                    </a:cxn>
                    <a:cxn ang="0">
                      <a:pos x="111" y="45"/>
                    </a:cxn>
                    <a:cxn ang="0">
                      <a:pos x="104" y="32"/>
                    </a:cxn>
                    <a:cxn ang="0">
                      <a:pos x="96" y="21"/>
                    </a:cxn>
                    <a:cxn ang="0">
                      <a:pos x="88" y="12"/>
                    </a:cxn>
                    <a:cxn ang="0">
                      <a:pos x="79" y="5"/>
                    </a:cxn>
                    <a:cxn ang="0">
                      <a:pos x="68" y="1"/>
                    </a:cxn>
                    <a:cxn ang="0">
                      <a:pos x="60" y="0"/>
                    </a:cxn>
                    <a:cxn ang="0">
                      <a:pos x="0" y="0"/>
                    </a:cxn>
                  </a:cxnLst>
                  <a:rect l="0" t="0" r="r" b="b"/>
                  <a:pathLst>
                    <a:path w="219" h="240">
                      <a:moveTo>
                        <a:pt x="0" y="0"/>
                      </a:moveTo>
                      <a:lnTo>
                        <a:pt x="11" y="2"/>
                      </a:lnTo>
                      <a:lnTo>
                        <a:pt x="21" y="6"/>
                      </a:lnTo>
                      <a:lnTo>
                        <a:pt x="30" y="14"/>
                      </a:lnTo>
                      <a:lnTo>
                        <a:pt x="38" y="23"/>
                      </a:lnTo>
                      <a:lnTo>
                        <a:pt x="46" y="35"/>
                      </a:lnTo>
                      <a:lnTo>
                        <a:pt x="53" y="49"/>
                      </a:lnTo>
                      <a:lnTo>
                        <a:pt x="59" y="64"/>
                      </a:lnTo>
                      <a:lnTo>
                        <a:pt x="71" y="96"/>
                      </a:lnTo>
                      <a:lnTo>
                        <a:pt x="83" y="131"/>
                      </a:lnTo>
                      <a:lnTo>
                        <a:pt x="95" y="165"/>
                      </a:lnTo>
                      <a:lnTo>
                        <a:pt x="101" y="180"/>
                      </a:lnTo>
                      <a:lnTo>
                        <a:pt x="108" y="195"/>
                      </a:lnTo>
                      <a:lnTo>
                        <a:pt x="115" y="208"/>
                      </a:lnTo>
                      <a:lnTo>
                        <a:pt x="122" y="219"/>
                      </a:lnTo>
                      <a:lnTo>
                        <a:pt x="131" y="229"/>
                      </a:lnTo>
                      <a:lnTo>
                        <a:pt x="140" y="235"/>
                      </a:lnTo>
                      <a:lnTo>
                        <a:pt x="150" y="239"/>
                      </a:lnTo>
                      <a:lnTo>
                        <a:pt x="159" y="240"/>
                      </a:lnTo>
                      <a:lnTo>
                        <a:pt x="219" y="240"/>
                      </a:lnTo>
                      <a:lnTo>
                        <a:pt x="208" y="239"/>
                      </a:lnTo>
                      <a:lnTo>
                        <a:pt x="198" y="234"/>
                      </a:lnTo>
                      <a:lnTo>
                        <a:pt x="189" y="227"/>
                      </a:lnTo>
                      <a:lnTo>
                        <a:pt x="181" y="217"/>
                      </a:lnTo>
                      <a:lnTo>
                        <a:pt x="173" y="205"/>
                      </a:lnTo>
                      <a:lnTo>
                        <a:pt x="166" y="192"/>
                      </a:lnTo>
                      <a:lnTo>
                        <a:pt x="159" y="177"/>
                      </a:lnTo>
                      <a:lnTo>
                        <a:pt x="153" y="161"/>
                      </a:lnTo>
                      <a:lnTo>
                        <a:pt x="147" y="144"/>
                      </a:lnTo>
                      <a:lnTo>
                        <a:pt x="136" y="109"/>
                      </a:lnTo>
                      <a:lnTo>
                        <a:pt x="130" y="92"/>
                      </a:lnTo>
                      <a:lnTo>
                        <a:pt x="124" y="76"/>
                      </a:lnTo>
                      <a:lnTo>
                        <a:pt x="118" y="60"/>
                      </a:lnTo>
                      <a:lnTo>
                        <a:pt x="111" y="45"/>
                      </a:lnTo>
                      <a:lnTo>
                        <a:pt x="104" y="32"/>
                      </a:lnTo>
                      <a:lnTo>
                        <a:pt x="96" y="21"/>
                      </a:lnTo>
                      <a:lnTo>
                        <a:pt x="88" y="12"/>
                      </a:lnTo>
                      <a:lnTo>
                        <a:pt x="79" y="5"/>
                      </a:lnTo>
                      <a:lnTo>
                        <a:pt x="68" y="1"/>
                      </a:lnTo>
                      <a:lnTo>
                        <a:pt x="60" y="0"/>
                      </a:lnTo>
                      <a:lnTo>
                        <a:pt x="0" y="0"/>
                      </a:lnTo>
                      <a:close/>
                    </a:path>
                  </a:pathLst>
                </a:custGeom>
                <a:solidFill>
                  <a:srgbClr val="FFFFFF"/>
                </a:solidFill>
                <a:ln w="9525">
                  <a:solidFill>
                    <a:srgbClr val="0070C0"/>
                  </a:solidFill>
                  <a:round/>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58" name="Freeform 434"/>
                <p:cNvSpPr>
                  <a:spLocks/>
                </p:cNvSpPr>
                <p:nvPr/>
              </p:nvSpPr>
              <p:spPr bwMode="auto">
                <a:xfrm>
                  <a:off x="681245" y="4362888"/>
                  <a:ext cx="318950" cy="191155"/>
                </a:xfrm>
                <a:custGeom>
                  <a:avLst/>
                  <a:gdLst/>
                  <a:ahLst/>
                  <a:cxnLst>
                    <a:cxn ang="0">
                      <a:pos x="0" y="0"/>
                    </a:cxn>
                    <a:cxn ang="0">
                      <a:pos x="159" y="240"/>
                    </a:cxn>
                    <a:cxn ang="0">
                      <a:pos x="219" y="240"/>
                    </a:cxn>
                    <a:cxn ang="0">
                      <a:pos x="60" y="0"/>
                    </a:cxn>
                    <a:cxn ang="0">
                      <a:pos x="0" y="0"/>
                    </a:cxn>
                    <a:cxn ang="0">
                      <a:pos x="0" y="0"/>
                    </a:cxn>
                    <a:cxn ang="0">
                      <a:pos x="159" y="240"/>
                    </a:cxn>
                  </a:cxnLst>
                  <a:rect l="0" t="0" r="r" b="b"/>
                  <a:pathLst>
                    <a:path w="219" h="240">
                      <a:moveTo>
                        <a:pt x="0" y="0"/>
                      </a:moveTo>
                      <a:cubicBezTo>
                        <a:pt x="80" y="0"/>
                        <a:pt x="80" y="240"/>
                        <a:pt x="159" y="240"/>
                      </a:cubicBezTo>
                      <a:cubicBezTo>
                        <a:pt x="159" y="240"/>
                        <a:pt x="219" y="240"/>
                        <a:pt x="219" y="240"/>
                      </a:cubicBezTo>
                      <a:cubicBezTo>
                        <a:pt x="140" y="240"/>
                        <a:pt x="140" y="0"/>
                        <a:pt x="60" y="0"/>
                      </a:cubicBezTo>
                      <a:cubicBezTo>
                        <a:pt x="60" y="0"/>
                        <a:pt x="0" y="0"/>
                        <a:pt x="0" y="0"/>
                      </a:cubicBezTo>
                      <a:cubicBezTo>
                        <a:pt x="0" y="0"/>
                        <a:pt x="0" y="0"/>
                        <a:pt x="0" y="0"/>
                      </a:cubicBezTo>
                      <a:cubicBezTo>
                        <a:pt x="80" y="0"/>
                        <a:pt x="80" y="240"/>
                        <a:pt x="159" y="240"/>
                      </a:cubicBezTo>
                    </a:path>
                  </a:pathLst>
                </a:custGeom>
                <a:noFill/>
                <a:ln w="11113"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59" name="Freeform 435"/>
                <p:cNvSpPr>
                  <a:spLocks/>
                </p:cNvSpPr>
                <p:nvPr/>
              </p:nvSpPr>
              <p:spPr bwMode="auto">
                <a:xfrm>
                  <a:off x="1000195" y="4362888"/>
                  <a:ext cx="317494" cy="191155"/>
                </a:xfrm>
                <a:custGeom>
                  <a:avLst/>
                  <a:gdLst/>
                  <a:ahLst/>
                  <a:cxnLst>
                    <a:cxn ang="0">
                      <a:pos x="0" y="0"/>
                    </a:cxn>
                    <a:cxn ang="0">
                      <a:pos x="158" y="240"/>
                    </a:cxn>
                    <a:cxn ang="0">
                      <a:pos x="218" y="240"/>
                    </a:cxn>
                    <a:cxn ang="0">
                      <a:pos x="60" y="0"/>
                    </a:cxn>
                    <a:cxn ang="0">
                      <a:pos x="0" y="0"/>
                    </a:cxn>
                    <a:cxn ang="0">
                      <a:pos x="0" y="0"/>
                    </a:cxn>
                    <a:cxn ang="0">
                      <a:pos x="158" y="240"/>
                    </a:cxn>
                  </a:cxnLst>
                  <a:rect l="0" t="0" r="r" b="b"/>
                  <a:pathLst>
                    <a:path w="218" h="240">
                      <a:moveTo>
                        <a:pt x="0" y="0"/>
                      </a:moveTo>
                      <a:cubicBezTo>
                        <a:pt x="79" y="0"/>
                        <a:pt x="79" y="240"/>
                        <a:pt x="158" y="240"/>
                      </a:cubicBezTo>
                      <a:cubicBezTo>
                        <a:pt x="158" y="240"/>
                        <a:pt x="218" y="240"/>
                        <a:pt x="218" y="240"/>
                      </a:cubicBezTo>
                      <a:cubicBezTo>
                        <a:pt x="139" y="240"/>
                        <a:pt x="139" y="0"/>
                        <a:pt x="60" y="0"/>
                      </a:cubicBezTo>
                      <a:cubicBezTo>
                        <a:pt x="60" y="0"/>
                        <a:pt x="0" y="0"/>
                        <a:pt x="0" y="0"/>
                      </a:cubicBezTo>
                      <a:cubicBezTo>
                        <a:pt x="0" y="0"/>
                        <a:pt x="0" y="0"/>
                        <a:pt x="0" y="0"/>
                      </a:cubicBezTo>
                      <a:cubicBezTo>
                        <a:pt x="79" y="0"/>
                        <a:pt x="79" y="240"/>
                        <a:pt x="158" y="240"/>
                      </a:cubicBezTo>
                    </a:path>
                  </a:pathLst>
                </a:custGeom>
                <a:noFill/>
                <a:ln w="1588"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60" name="Freeform 436"/>
                <p:cNvSpPr>
                  <a:spLocks/>
                </p:cNvSpPr>
                <p:nvPr/>
              </p:nvSpPr>
              <p:spPr bwMode="auto">
                <a:xfrm>
                  <a:off x="1000195" y="4362888"/>
                  <a:ext cx="317494" cy="191155"/>
                </a:xfrm>
                <a:custGeom>
                  <a:avLst/>
                  <a:gdLst/>
                  <a:ahLst/>
                  <a:cxnLst>
                    <a:cxn ang="0">
                      <a:pos x="0" y="0"/>
                    </a:cxn>
                    <a:cxn ang="0">
                      <a:pos x="11" y="2"/>
                    </a:cxn>
                    <a:cxn ang="0">
                      <a:pos x="20" y="6"/>
                    </a:cxn>
                    <a:cxn ang="0">
                      <a:pos x="29" y="14"/>
                    </a:cxn>
                    <a:cxn ang="0">
                      <a:pos x="38" y="23"/>
                    </a:cxn>
                    <a:cxn ang="0">
                      <a:pos x="45" y="35"/>
                    </a:cxn>
                    <a:cxn ang="0">
                      <a:pos x="52" y="49"/>
                    </a:cxn>
                    <a:cxn ang="0">
                      <a:pos x="59" y="64"/>
                    </a:cxn>
                    <a:cxn ang="0">
                      <a:pos x="65" y="80"/>
                    </a:cxn>
                    <a:cxn ang="0">
                      <a:pos x="71" y="96"/>
                    </a:cxn>
                    <a:cxn ang="0">
                      <a:pos x="83" y="131"/>
                    </a:cxn>
                    <a:cxn ang="0">
                      <a:pos x="94" y="165"/>
                    </a:cxn>
                    <a:cxn ang="0">
                      <a:pos x="101" y="180"/>
                    </a:cxn>
                    <a:cxn ang="0">
                      <a:pos x="107" y="195"/>
                    </a:cxn>
                    <a:cxn ang="0">
                      <a:pos x="114" y="208"/>
                    </a:cxn>
                    <a:cxn ang="0">
                      <a:pos x="122" y="219"/>
                    </a:cxn>
                    <a:cxn ang="0">
                      <a:pos x="130" y="229"/>
                    </a:cxn>
                    <a:cxn ang="0">
                      <a:pos x="140" y="235"/>
                    </a:cxn>
                    <a:cxn ang="0">
                      <a:pos x="150" y="239"/>
                    </a:cxn>
                    <a:cxn ang="0">
                      <a:pos x="158" y="240"/>
                    </a:cxn>
                    <a:cxn ang="0">
                      <a:pos x="218" y="240"/>
                    </a:cxn>
                    <a:cxn ang="0">
                      <a:pos x="207" y="239"/>
                    </a:cxn>
                    <a:cxn ang="0">
                      <a:pos x="197" y="234"/>
                    </a:cxn>
                    <a:cxn ang="0">
                      <a:pos x="188" y="227"/>
                    </a:cxn>
                    <a:cxn ang="0">
                      <a:pos x="180" y="217"/>
                    </a:cxn>
                    <a:cxn ang="0">
                      <a:pos x="172" y="205"/>
                    </a:cxn>
                    <a:cxn ang="0">
                      <a:pos x="165" y="192"/>
                    </a:cxn>
                    <a:cxn ang="0">
                      <a:pos x="159" y="177"/>
                    </a:cxn>
                    <a:cxn ang="0">
                      <a:pos x="147" y="144"/>
                    </a:cxn>
                    <a:cxn ang="0">
                      <a:pos x="135" y="109"/>
                    </a:cxn>
                    <a:cxn ang="0">
                      <a:pos x="129" y="92"/>
                    </a:cxn>
                    <a:cxn ang="0">
                      <a:pos x="124" y="76"/>
                    </a:cxn>
                    <a:cxn ang="0">
                      <a:pos x="117" y="60"/>
                    </a:cxn>
                    <a:cxn ang="0">
                      <a:pos x="111" y="45"/>
                    </a:cxn>
                    <a:cxn ang="0">
                      <a:pos x="104" y="32"/>
                    </a:cxn>
                    <a:cxn ang="0">
                      <a:pos x="96" y="21"/>
                    </a:cxn>
                    <a:cxn ang="0">
                      <a:pos x="87" y="12"/>
                    </a:cxn>
                    <a:cxn ang="0">
                      <a:pos x="78" y="5"/>
                    </a:cxn>
                    <a:cxn ang="0">
                      <a:pos x="68" y="1"/>
                    </a:cxn>
                    <a:cxn ang="0">
                      <a:pos x="60" y="0"/>
                    </a:cxn>
                    <a:cxn ang="0">
                      <a:pos x="0" y="0"/>
                    </a:cxn>
                  </a:cxnLst>
                  <a:rect l="0" t="0" r="r" b="b"/>
                  <a:pathLst>
                    <a:path w="218" h="240">
                      <a:moveTo>
                        <a:pt x="0" y="0"/>
                      </a:moveTo>
                      <a:lnTo>
                        <a:pt x="11" y="2"/>
                      </a:lnTo>
                      <a:lnTo>
                        <a:pt x="20" y="6"/>
                      </a:lnTo>
                      <a:lnTo>
                        <a:pt x="29" y="14"/>
                      </a:lnTo>
                      <a:lnTo>
                        <a:pt x="38" y="23"/>
                      </a:lnTo>
                      <a:lnTo>
                        <a:pt x="45" y="35"/>
                      </a:lnTo>
                      <a:lnTo>
                        <a:pt x="52" y="49"/>
                      </a:lnTo>
                      <a:lnTo>
                        <a:pt x="59" y="64"/>
                      </a:lnTo>
                      <a:lnTo>
                        <a:pt x="65" y="80"/>
                      </a:lnTo>
                      <a:lnTo>
                        <a:pt x="71" y="96"/>
                      </a:lnTo>
                      <a:lnTo>
                        <a:pt x="83" y="131"/>
                      </a:lnTo>
                      <a:lnTo>
                        <a:pt x="94" y="165"/>
                      </a:lnTo>
                      <a:lnTo>
                        <a:pt x="101" y="180"/>
                      </a:lnTo>
                      <a:lnTo>
                        <a:pt x="107" y="195"/>
                      </a:lnTo>
                      <a:lnTo>
                        <a:pt x="114" y="208"/>
                      </a:lnTo>
                      <a:lnTo>
                        <a:pt x="122" y="219"/>
                      </a:lnTo>
                      <a:lnTo>
                        <a:pt x="130" y="229"/>
                      </a:lnTo>
                      <a:lnTo>
                        <a:pt x="140" y="235"/>
                      </a:lnTo>
                      <a:lnTo>
                        <a:pt x="150" y="239"/>
                      </a:lnTo>
                      <a:lnTo>
                        <a:pt x="158" y="240"/>
                      </a:lnTo>
                      <a:lnTo>
                        <a:pt x="218" y="240"/>
                      </a:lnTo>
                      <a:lnTo>
                        <a:pt x="207" y="239"/>
                      </a:lnTo>
                      <a:lnTo>
                        <a:pt x="197" y="234"/>
                      </a:lnTo>
                      <a:lnTo>
                        <a:pt x="188" y="227"/>
                      </a:lnTo>
                      <a:lnTo>
                        <a:pt x="180" y="217"/>
                      </a:lnTo>
                      <a:lnTo>
                        <a:pt x="172" y="205"/>
                      </a:lnTo>
                      <a:lnTo>
                        <a:pt x="165" y="192"/>
                      </a:lnTo>
                      <a:lnTo>
                        <a:pt x="159" y="177"/>
                      </a:lnTo>
                      <a:lnTo>
                        <a:pt x="147" y="144"/>
                      </a:lnTo>
                      <a:lnTo>
                        <a:pt x="135" y="109"/>
                      </a:lnTo>
                      <a:lnTo>
                        <a:pt x="129" y="92"/>
                      </a:lnTo>
                      <a:lnTo>
                        <a:pt x="124" y="76"/>
                      </a:lnTo>
                      <a:lnTo>
                        <a:pt x="117" y="60"/>
                      </a:lnTo>
                      <a:lnTo>
                        <a:pt x="111" y="45"/>
                      </a:lnTo>
                      <a:lnTo>
                        <a:pt x="104" y="32"/>
                      </a:lnTo>
                      <a:lnTo>
                        <a:pt x="96" y="21"/>
                      </a:lnTo>
                      <a:lnTo>
                        <a:pt x="87" y="12"/>
                      </a:lnTo>
                      <a:lnTo>
                        <a:pt x="78" y="5"/>
                      </a:lnTo>
                      <a:lnTo>
                        <a:pt x="68" y="1"/>
                      </a:lnTo>
                      <a:lnTo>
                        <a:pt x="60" y="0"/>
                      </a:lnTo>
                      <a:lnTo>
                        <a:pt x="0" y="0"/>
                      </a:lnTo>
                      <a:close/>
                    </a:path>
                  </a:pathLst>
                </a:custGeom>
                <a:solidFill>
                  <a:srgbClr val="FFFFFF"/>
                </a:solidFill>
                <a:ln w="9525">
                  <a:solidFill>
                    <a:srgbClr val="0070C0"/>
                  </a:solidFill>
                  <a:round/>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61" name="Freeform 437"/>
                <p:cNvSpPr>
                  <a:spLocks/>
                </p:cNvSpPr>
                <p:nvPr/>
              </p:nvSpPr>
              <p:spPr bwMode="auto">
                <a:xfrm>
                  <a:off x="1000195" y="4362888"/>
                  <a:ext cx="317494" cy="191155"/>
                </a:xfrm>
                <a:custGeom>
                  <a:avLst/>
                  <a:gdLst/>
                  <a:ahLst/>
                  <a:cxnLst>
                    <a:cxn ang="0">
                      <a:pos x="0" y="0"/>
                    </a:cxn>
                    <a:cxn ang="0">
                      <a:pos x="158" y="240"/>
                    </a:cxn>
                    <a:cxn ang="0">
                      <a:pos x="218" y="240"/>
                    </a:cxn>
                    <a:cxn ang="0">
                      <a:pos x="60" y="0"/>
                    </a:cxn>
                    <a:cxn ang="0">
                      <a:pos x="0" y="0"/>
                    </a:cxn>
                    <a:cxn ang="0">
                      <a:pos x="0" y="0"/>
                    </a:cxn>
                    <a:cxn ang="0">
                      <a:pos x="158" y="240"/>
                    </a:cxn>
                  </a:cxnLst>
                  <a:rect l="0" t="0" r="r" b="b"/>
                  <a:pathLst>
                    <a:path w="218" h="240">
                      <a:moveTo>
                        <a:pt x="0" y="0"/>
                      </a:moveTo>
                      <a:cubicBezTo>
                        <a:pt x="79" y="0"/>
                        <a:pt x="79" y="240"/>
                        <a:pt x="158" y="240"/>
                      </a:cubicBezTo>
                      <a:cubicBezTo>
                        <a:pt x="158" y="240"/>
                        <a:pt x="218" y="240"/>
                        <a:pt x="218" y="240"/>
                      </a:cubicBezTo>
                      <a:cubicBezTo>
                        <a:pt x="139" y="240"/>
                        <a:pt x="139" y="0"/>
                        <a:pt x="60" y="0"/>
                      </a:cubicBezTo>
                      <a:cubicBezTo>
                        <a:pt x="60" y="0"/>
                        <a:pt x="0" y="0"/>
                        <a:pt x="0" y="0"/>
                      </a:cubicBezTo>
                      <a:cubicBezTo>
                        <a:pt x="0" y="0"/>
                        <a:pt x="0" y="0"/>
                        <a:pt x="0" y="0"/>
                      </a:cubicBezTo>
                      <a:cubicBezTo>
                        <a:pt x="79" y="0"/>
                        <a:pt x="79" y="240"/>
                        <a:pt x="158" y="240"/>
                      </a:cubicBezTo>
                    </a:path>
                  </a:pathLst>
                </a:custGeom>
                <a:noFill/>
                <a:ln w="11113"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62" name="Freeform 438"/>
                <p:cNvSpPr>
                  <a:spLocks/>
                </p:cNvSpPr>
                <p:nvPr/>
              </p:nvSpPr>
              <p:spPr bwMode="auto">
                <a:xfrm>
                  <a:off x="1142922" y="4362888"/>
                  <a:ext cx="318950" cy="191155"/>
                </a:xfrm>
                <a:custGeom>
                  <a:avLst/>
                  <a:gdLst/>
                  <a:ahLst/>
                  <a:cxnLst>
                    <a:cxn ang="0">
                      <a:pos x="0" y="0"/>
                    </a:cxn>
                    <a:cxn ang="0">
                      <a:pos x="159" y="240"/>
                    </a:cxn>
                    <a:cxn ang="0">
                      <a:pos x="219" y="240"/>
                    </a:cxn>
                    <a:cxn ang="0">
                      <a:pos x="60" y="0"/>
                    </a:cxn>
                    <a:cxn ang="0">
                      <a:pos x="0" y="0"/>
                    </a:cxn>
                    <a:cxn ang="0">
                      <a:pos x="0" y="0"/>
                    </a:cxn>
                    <a:cxn ang="0">
                      <a:pos x="159" y="240"/>
                    </a:cxn>
                  </a:cxnLst>
                  <a:rect l="0" t="0" r="r" b="b"/>
                  <a:pathLst>
                    <a:path w="219" h="240">
                      <a:moveTo>
                        <a:pt x="0" y="0"/>
                      </a:moveTo>
                      <a:cubicBezTo>
                        <a:pt x="79" y="0"/>
                        <a:pt x="79" y="240"/>
                        <a:pt x="159" y="240"/>
                      </a:cubicBezTo>
                      <a:cubicBezTo>
                        <a:pt x="159" y="240"/>
                        <a:pt x="219" y="240"/>
                        <a:pt x="219" y="240"/>
                      </a:cubicBezTo>
                      <a:cubicBezTo>
                        <a:pt x="139" y="240"/>
                        <a:pt x="139" y="0"/>
                        <a:pt x="60" y="0"/>
                      </a:cubicBezTo>
                      <a:cubicBezTo>
                        <a:pt x="60" y="0"/>
                        <a:pt x="0" y="0"/>
                        <a:pt x="0" y="0"/>
                      </a:cubicBezTo>
                      <a:cubicBezTo>
                        <a:pt x="0" y="0"/>
                        <a:pt x="0" y="0"/>
                        <a:pt x="0" y="0"/>
                      </a:cubicBezTo>
                      <a:cubicBezTo>
                        <a:pt x="79" y="0"/>
                        <a:pt x="79" y="240"/>
                        <a:pt x="159" y="240"/>
                      </a:cubicBezTo>
                    </a:path>
                  </a:pathLst>
                </a:custGeom>
                <a:noFill/>
                <a:ln w="1588"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63" name="Freeform 439"/>
                <p:cNvSpPr>
                  <a:spLocks/>
                </p:cNvSpPr>
                <p:nvPr/>
              </p:nvSpPr>
              <p:spPr bwMode="auto">
                <a:xfrm>
                  <a:off x="1142922" y="4362888"/>
                  <a:ext cx="318950" cy="191155"/>
                </a:xfrm>
                <a:custGeom>
                  <a:avLst/>
                  <a:gdLst/>
                  <a:ahLst/>
                  <a:cxnLst>
                    <a:cxn ang="0">
                      <a:pos x="0" y="0"/>
                    </a:cxn>
                    <a:cxn ang="0">
                      <a:pos x="11" y="2"/>
                    </a:cxn>
                    <a:cxn ang="0">
                      <a:pos x="21" y="6"/>
                    </a:cxn>
                    <a:cxn ang="0">
                      <a:pos x="30" y="14"/>
                    </a:cxn>
                    <a:cxn ang="0">
                      <a:pos x="38" y="23"/>
                    </a:cxn>
                    <a:cxn ang="0">
                      <a:pos x="46" y="35"/>
                    </a:cxn>
                    <a:cxn ang="0">
                      <a:pos x="53" y="49"/>
                    </a:cxn>
                    <a:cxn ang="0">
                      <a:pos x="59" y="64"/>
                    </a:cxn>
                    <a:cxn ang="0">
                      <a:pos x="71" y="96"/>
                    </a:cxn>
                    <a:cxn ang="0">
                      <a:pos x="83" y="131"/>
                    </a:cxn>
                    <a:cxn ang="0">
                      <a:pos x="95" y="165"/>
                    </a:cxn>
                    <a:cxn ang="0">
                      <a:pos x="101" y="180"/>
                    </a:cxn>
                    <a:cxn ang="0">
                      <a:pos x="108" y="195"/>
                    </a:cxn>
                    <a:cxn ang="0">
                      <a:pos x="115" y="208"/>
                    </a:cxn>
                    <a:cxn ang="0">
                      <a:pos x="122" y="219"/>
                    </a:cxn>
                    <a:cxn ang="0">
                      <a:pos x="131" y="229"/>
                    </a:cxn>
                    <a:cxn ang="0">
                      <a:pos x="140" y="235"/>
                    </a:cxn>
                    <a:cxn ang="0">
                      <a:pos x="150" y="239"/>
                    </a:cxn>
                    <a:cxn ang="0">
                      <a:pos x="159" y="240"/>
                    </a:cxn>
                    <a:cxn ang="0">
                      <a:pos x="219" y="240"/>
                    </a:cxn>
                    <a:cxn ang="0">
                      <a:pos x="207" y="239"/>
                    </a:cxn>
                    <a:cxn ang="0">
                      <a:pos x="198" y="234"/>
                    </a:cxn>
                    <a:cxn ang="0">
                      <a:pos x="189" y="227"/>
                    </a:cxn>
                    <a:cxn ang="0">
                      <a:pos x="180" y="217"/>
                    </a:cxn>
                    <a:cxn ang="0">
                      <a:pos x="173" y="205"/>
                    </a:cxn>
                    <a:cxn ang="0">
                      <a:pos x="166" y="192"/>
                    </a:cxn>
                    <a:cxn ang="0">
                      <a:pos x="159" y="177"/>
                    </a:cxn>
                    <a:cxn ang="0">
                      <a:pos x="153" y="161"/>
                    </a:cxn>
                    <a:cxn ang="0">
                      <a:pos x="147" y="144"/>
                    </a:cxn>
                    <a:cxn ang="0">
                      <a:pos x="136" y="109"/>
                    </a:cxn>
                    <a:cxn ang="0">
                      <a:pos x="130" y="92"/>
                    </a:cxn>
                    <a:cxn ang="0">
                      <a:pos x="124" y="76"/>
                    </a:cxn>
                    <a:cxn ang="0">
                      <a:pos x="118" y="60"/>
                    </a:cxn>
                    <a:cxn ang="0">
                      <a:pos x="111" y="45"/>
                    </a:cxn>
                    <a:cxn ang="0">
                      <a:pos x="104" y="32"/>
                    </a:cxn>
                    <a:cxn ang="0">
                      <a:pos x="96" y="21"/>
                    </a:cxn>
                    <a:cxn ang="0">
                      <a:pos x="88" y="12"/>
                    </a:cxn>
                    <a:cxn ang="0">
                      <a:pos x="78" y="5"/>
                    </a:cxn>
                    <a:cxn ang="0">
                      <a:pos x="68" y="1"/>
                    </a:cxn>
                    <a:cxn ang="0">
                      <a:pos x="60" y="0"/>
                    </a:cxn>
                    <a:cxn ang="0">
                      <a:pos x="0" y="0"/>
                    </a:cxn>
                  </a:cxnLst>
                  <a:rect l="0" t="0" r="r" b="b"/>
                  <a:pathLst>
                    <a:path w="219" h="240">
                      <a:moveTo>
                        <a:pt x="0" y="0"/>
                      </a:moveTo>
                      <a:lnTo>
                        <a:pt x="11" y="2"/>
                      </a:lnTo>
                      <a:lnTo>
                        <a:pt x="21" y="6"/>
                      </a:lnTo>
                      <a:lnTo>
                        <a:pt x="30" y="14"/>
                      </a:lnTo>
                      <a:lnTo>
                        <a:pt x="38" y="23"/>
                      </a:lnTo>
                      <a:lnTo>
                        <a:pt x="46" y="35"/>
                      </a:lnTo>
                      <a:lnTo>
                        <a:pt x="53" y="49"/>
                      </a:lnTo>
                      <a:lnTo>
                        <a:pt x="59" y="64"/>
                      </a:lnTo>
                      <a:lnTo>
                        <a:pt x="71" y="96"/>
                      </a:lnTo>
                      <a:lnTo>
                        <a:pt x="83" y="131"/>
                      </a:lnTo>
                      <a:lnTo>
                        <a:pt x="95" y="165"/>
                      </a:lnTo>
                      <a:lnTo>
                        <a:pt x="101" y="180"/>
                      </a:lnTo>
                      <a:lnTo>
                        <a:pt x="108" y="195"/>
                      </a:lnTo>
                      <a:lnTo>
                        <a:pt x="115" y="208"/>
                      </a:lnTo>
                      <a:lnTo>
                        <a:pt x="122" y="219"/>
                      </a:lnTo>
                      <a:lnTo>
                        <a:pt x="131" y="229"/>
                      </a:lnTo>
                      <a:lnTo>
                        <a:pt x="140" y="235"/>
                      </a:lnTo>
                      <a:lnTo>
                        <a:pt x="150" y="239"/>
                      </a:lnTo>
                      <a:lnTo>
                        <a:pt x="159" y="240"/>
                      </a:lnTo>
                      <a:lnTo>
                        <a:pt x="219" y="240"/>
                      </a:lnTo>
                      <a:lnTo>
                        <a:pt x="207" y="239"/>
                      </a:lnTo>
                      <a:lnTo>
                        <a:pt x="198" y="234"/>
                      </a:lnTo>
                      <a:lnTo>
                        <a:pt x="189" y="227"/>
                      </a:lnTo>
                      <a:lnTo>
                        <a:pt x="180" y="217"/>
                      </a:lnTo>
                      <a:lnTo>
                        <a:pt x="173" y="205"/>
                      </a:lnTo>
                      <a:lnTo>
                        <a:pt x="166" y="192"/>
                      </a:lnTo>
                      <a:lnTo>
                        <a:pt x="159" y="177"/>
                      </a:lnTo>
                      <a:lnTo>
                        <a:pt x="153" y="161"/>
                      </a:lnTo>
                      <a:lnTo>
                        <a:pt x="147" y="144"/>
                      </a:lnTo>
                      <a:lnTo>
                        <a:pt x="136" y="109"/>
                      </a:lnTo>
                      <a:lnTo>
                        <a:pt x="130" y="92"/>
                      </a:lnTo>
                      <a:lnTo>
                        <a:pt x="124" y="76"/>
                      </a:lnTo>
                      <a:lnTo>
                        <a:pt x="118" y="60"/>
                      </a:lnTo>
                      <a:lnTo>
                        <a:pt x="111" y="45"/>
                      </a:lnTo>
                      <a:lnTo>
                        <a:pt x="104" y="32"/>
                      </a:lnTo>
                      <a:lnTo>
                        <a:pt x="96" y="21"/>
                      </a:lnTo>
                      <a:lnTo>
                        <a:pt x="88" y="12"/>
                      </a:lnTo>
                      <a:lnTo>
                        <a:pt x="78" y="5"/>
                      </a:lnTo>
                      <a:lnTo>
                        <a:pt x="68" y="1"/>
                      </a:lnTo>
                      <a:lnTo>
                        <a:pt x="60" y="0"/>
                      </a:lnTo>
                      <a:lnTo>
                        <a:pt x="0" y="0"/>
                      </a:lnTo>
                      <a:close/>
                    </a:path>
                  </a:pathLst>
                </a:custGeom>
                <a:solidFill>
                  <a:srgbClr val="FFFFFF"/>
                </a:solidFill>
                <a:ln w="9525">
                  <a:solidFill>
                    <a:srgbClr val="0070C0"/>
                  </a:solidFill>
                  <a:round/>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64" name="Freeform 440"/>
                <p:cNvSpPr>
                  <a:spLocks/>
                </p:cNvSpPr>
                <p:nvPr/>
              </p:nvSpPr>
              <p:spPr bwMode="auto">
                <a:xfrm>
                  <a:off x="1142922" y="4362888"/>
                  <a:ext cx="318950" cy="191155"/>
                </a:xfrm>
                <a:custGeom>
                  <a:avLst/>
                  <a:gdLst/>
                  <a:ahLst/>
                  <a:cxnLst>
                    <a:cxn ang="0">
                      <a:pos x="0" y="0"/>
                    </a:cxn>
                    <a:cxn ang="0">
                      <a:pos x="159" y="240"/>
                    </a:cxn>
                    <a:cxn ang="0">
                      <a:pos x="219" y="240"/>
                    </a:cxn>
                    <a:cxn ang="0">
                      <a:pos x="60" y="0"/>
                    </a:cxn>
                    <a:cxn ang="0">
                      <a:pos x="0" y="0"/>
                    </a:cxn>
                    <a:cxn ang="0">
                      <a:pos x="0" y="0"/>
                    </a:cxn>
                    <a:cxn ang="0">
                      <a:pos x="159" y="240"/>
                    </a:cxn>
                  </a:cxnLst>
                  <a:rect l="0" t="0" r="r" b="b"/>
                  <a:pathLst>
                    <a:path w="219" h="240">
                      <a:moveTo>
                        <a:pt x="0" y="0"/>
                      </a:moveTo>
                      <a:cubicBezTo>
                        <a:pt x="79" y="0"/>
                        <a:pt x="79" y="240"/>
                        <a:pt x="159" y="240"/>
                      </a:cubicBezTo>
                      <a:cubicBezTo>
                        <a:pt x="159" y="240"/>
                        <a:pt x="219" y="240"/>
                        <a:pt x="219" y="240"/>
                      </a:cubicBezTo>
                      <a:cubicBezTo>
                        <a:pt x="139" y="240"/>
                        <a:pt x="139" y="0"/>
                        <a:pt x="60" y="0"/>
                      </a:cubicBezTo>
                      <a:cubicBezTo>
                        <a:pt x="60" y="0"/>
                        <a:pt x="0" y="0"/>
                        <a:pt x="0" y="0"/>
                      </a:cubicBezTo>
                      <a:cubicBezTo>
                        <a:pt x="0" y="0"/>
                        <a:pt x="0" y="0"/>
                        <a:pt x="0" y="0"/>
                      </a:cubicBezTo>
                      <a:cubicBezTo>
                        <a:pt x="79" y="0"/>
                        <a:pt x="79" y="240"/>
                        <a:pt x="159" y="240"/>
                      </a:cubicBezTo>
                    </a:path>
                  </a:pathLst>
                </a:custGeom>
                <a:noFill/>
                <a:ln w="11113"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65" name="Freeform 441"/>
                <p:cNvSpPr>
                  <a:spLocks/>
                </p:cNvSpPr>
                <p:nvPr/>
              </p:nvSpPr>
              <p:spPr bwMode="auto">
                <a:xfrm>
                  <a:off x="1461872" y="4362888"/>
                  <a:ext cx="317494" cy="191155"/>
                </a:xfrm>
                <a:custGeom>
                  <a:avLst/>
                  <a:gdLst/>
                  <a:ahLst/>
                  <a:cxnLst>
                    <a:cxn ang="0">
                      <a:pos x="0" y="0"/>
                    </a:cxn>
                    <a:cxn ang="0">
                      <a:pos x="158" y="240"/>
                    </a:cxn>
                    <a:cxn ang="0">
                      <a:pos x="218" y="240"/>
                    </a:cxn>
                    <a:cxn ang="0">
                      <a:pos x="60" y="0"/>
                    </a:cxn>
                    <a:cxn ang="0">
                      <a:pos x="0" y="0"/>
                    </a:cxn>
                    <a:cxn ang="0">
                      <a:pos x="0" y="0"/>
                    </a:cxn>
                    <a:cxn ang="0">
                      <a:pos x="158" y="240"/>
                    </a:cxn>
                  </a:cxnLst>
                  <a:rect l="0" t="0" r="r" b="b"/>
                  <a:pathLst>
                    <a:path w="218" h="240">
                      <a:moveTo>
                        <a:pt x="0" y="0"/>
                      </a:moveTo>
                      <a:cubicBezTo>
                        <a:pt x="79" y="0"/>
                        <a:pt x="79" y="240"/>
                        <a:pt x="158" y="240"/>
                      </a:cubicBezTo>
                      <a:cubicBezTo>
                        <a:pt x="158" y="240"/>
                        <a:pt x="218" y="240"/>
                        <a:pt x="218" y="240"/>
                      </a:cubicBezTo>
                      <a:cubicBezTo>
                        <a:pt x="139" y="240"/>
                        <a:pt x="139" y="0"/>
                        <a:pt x="60" y="0"/>
                      </a:cubicBezTo>
                      <a:cubicBezTo>
                        <a:pt x="60" y="0"/>
                        <a:pt x="0" y="0"/>
                        <a:pt x="0" y="0"/>
                      </a:cubicBezTo>
                      <a:cubicBezTo>
                        <a:pt x="0" y="0"/>
                        <a:pt x="0" y="0"/>
                        <a:pt x="0" y="0"/>
                      </a:cubicBezTo>
                      <a:cubicBezTo>
                        <a:pt x="79" y="0"/>
                        <a:pt x="79" y="240"/>
                        <a:pt x="158" y="240"/>
                      </a:cubicBezTo>
                    </a:path>
                  </a:pathLst>
                </a:custGeom>
                <a:noFill/>
                <a:ln w="1588"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66" name="Freeform 442"/>
                <p:cNvSpPr>
                  <a:spLocks/>
                </p:cNvSpPr>
                <p:nvPr/>
              </p:nvSpPr>
              <p:spPr bwMode="auto">
                <a:xfrm>
                  <a:off x="1461872" y="4362888"/>
                  <a:ext cx="317494" cy="191155"/>
                </a:xfrm>
                <a:custGeom>
                  <a:avLst/>
                  <a:gdLst/>
                  <a:ahLst/>
                  <a:cxnLst>
                    <a:cxn ang="0">
                      <a:pos x="0" y="0"/>
                    </a:cxn>
                    <a:cxn ang="0">
                      <a:pos x="10" y="2"/>
                    </a:cxn>
                    <a:cxn ang="0">
                      <a:pos x="20" y="6"/>
                    </a:cxn>
                    <a:cxn ang="0">
                      <a:pos x="29" y="14"/>
                    </a:cxn>
                    <a:cxn ang="0">
                      <a:pos x="38" y="23"/>
                    </a:cxn>
                    <a:cxn ang="0">
                      <a:pos x="45" y="35"/>
                    </a:cxn>
                    <a:cxn ang="0">
                      <a:pos x="52" y="49"/>
                    </a:cxn>
                    <a:cxn ang="0">
                      <a:pos x="59" y="64"/>
                    </a:cxn>
                    <a:cxn ang="0">
                      <a:pos x="65" y="80"/>
                    </a:cxn>
                    <a:cxn ang="0">
                      <a:pos x="71" y="96"/>
                    </a:cxn>
                    <a:cxn ang="0">
                      <a:pos x="82" y="131"/>
                    </a:cxn>
                    <a:cxn ang="0">
                      <a:pos x="94" y="165"/>
                    </a:cxn>
                    <a:cxn ang="0">
                      <a:pos x="100" y="180"/>
                    </a:cxn>
                    <a:cxn ang="0">
                      <a:pos x="107" y="195"/>
                    </a:cxn>
                    <a:cxn ang="0">
                      <a:pos x="114" y="208"/>
                    </a:cxn>
                    <a:cxn ang="0">
                      <a:pos x="122" y="219"/>
                    </a:cxn>
                    <a:cxn ang="0">
                      <a:pos x="130" y="229"/>
                    </a:cxn>
                    <a:cxn ang="0">
                      <a:pos x="139" y="235"/>
                    </a:cxn>
                    <a:cxn ang="0">
                      <a:pos x="150" y="239"/>
                    </a:cxn>
                    <a:cxn ang="0">
                      <a:pos x="158" y="240"/>
                    </a:cxn>
                    <a:cxn ang="0">
                      <a:pos x="218" y="240"/>
                    </a:cxn>
                    <a:cxn ang="0">
                      <a:pos x="207" y="239"/>
                    </a:cxn>
                    <a:cxn ang="0">
                      <a:pos x="197" y="234"/>
                    </a:cxn>
                    <a:cxn ang="0">
                      <a:pos x="188" y="227"/>
                    </a:cxn>
                    <a:cxn ang="0">
                      <a:pos x="180" y="217"/>
                    </a:cxn>
                    <a:cxn ang="0">
                      <a:pos x="172" y="205"/>
                    </a:cxn>
                    <a:cxn ang="0">
                      <a:pos x="165" y="192"/>
                    </a:cxn>
                    <a:cxn ang="0">
                      <a:pos x="159" y="177"/>
                    </a:cxn>
                    <a:cxn ang="0">
                      <a:pos x="147" y="144"/>
                    </a:cxn>
                    <a:cxn ang="0">
                      <a:pos x="135" y="109"/>
                    </a:cxn>
                    <a:cxn ang="0">
                      <a:pos x="129" y="92"/>
                    </a:cxn>
                    <a:cxn ang="0">
                      <a:pos x="123" y="76"/>
                    </a:cxn>
                    <a:cxn ang="0">
                      <a:pos x="117" y="60"/>
                    </a:cxn>
                    <a:cxn ang="0">
                      <a:pos x="111" y="45"/>
                    </a:cxn>
                    <a:cxn ang="0">
                      <a:pos x="103" y="32"/>
                    </a:cxn>
                    <a:cxn ang="0">
                      <a:pos x="96" y="21"/>
                    </a:cxn>
                    <a:cxn ang="0">
                      <a:pos x="87" y="12"/>
                    </a:cxn>
                    <a:cxn ang="0">
                      <a:pos x="78" y="5"/>
                    </a:cxn>
                    <a:cxn ang="0">
                      <a:pos x="68" y="1"/>
                    </a:cxn>
                    <a:cxn ang="0">
                      <a:pos x="60" y="0"/>
                    </a:cxn>
                    <a:cxn ang="0">
                      <a:pos x="0" y="0"/>
                    </a:cxn>
                  </a:cxnLst>
                  <a:rect l="0" t="0" r="r" b="b"/>
                  <a:pathLst>
                    <a:path w="218" h="240">
                      <a:moveTo>
                        <a:pt x="0" y="0"/>
                      </a:moveTo>
                      <a:lnTo>
                        <a:pt x="10" y="2"/>
                      </a:lnTo>
                      <a:lnTo>
                        <a:pt x="20" y="6"/>
                      </a:lnTo>
                      <a:lnTo>
                        <a:pt x="29" y="14"/>
                      </a:lnTo>
                      <a:lnTo>
                        <a:pt x="38" y="23"/>
                      </a:lnTo>
                      <a:lnTo>
                        <a:pt x="45" y="35"/>
                      </a:lnTo>
                      <a:lnTo>
                        <a:pt x="52" y="49"/>
                      </a:lnTo>
                      <a:lnTo>
                        <a:pt x="59" y="64"/>
                      </a:lnTo>
                      <a:lnTo>
                        <a:pt x="65" y="80"/>
                      </a:lnTo>
                      <a:lnTo>
                        <a:pt x="71" y="96"/>
                      </a:lnTo>
                      <a:lnTo>
                        <a:pt x="82" y="131"/>
                      </a:lnTo>
                      <a:lnTo>
                        <a:pt x="94" y="165"/>
                      </a:lnTo>
                      <a:lnTo>
                        <a:pt x="100" y="180"/>
                      </a:lnTo>
                      <a:lnTo>
                        <a:pt x="107" y="195"/>
                      </a:lnTo>
                      <a:lnTo>
                        <a:pt x="114" y="208"/>
                      </a:lnTo>
                      <a:lnTo>
                        <a:pt x="122" y="219"/>
                      </a:lnTo>
                      <a:lnTo>
                        <a:pt x="130" y="229"/>
                      </a:lnTo>
                      <a:lnTo>
                        <a:pt x="139" y="235"/>
                      </a:lnTo>
                      <a:lnTo>
                        <a:pt x="150" y="239"/>
                      </a:lnTo>
                      <a:lnTo>
                        <a:pt x="158" y="240"/>
                      </a:lnTo>
                      <a:lnTo>
                        <a:pt x="218" y="240"/>
                      </a:lnTo>
                      <a:lnTo>
                        <a:pt x="207" y="239"/>
                      </a:lnTo>
                      <a:lnTo>
                        <a:pt x="197" y="234"/>
                      </a:lnTo>
                      <a:lnTo>
                        <a:pt x="188" y="227"/>
                      </a:lnTo>
                      <a:lnTo>
                        <a:pt x="180" y="217"/>
                      </a:lnTo>
                      <a:lnTo>
                        <a:pt x="172" y="205"/>
                      </a:lnTo>
                      <a:lnTo>
                        <a:pt x="165" y="192"/>
                      </a:lnTo>
                      <a:lnTo>
                        <a:pt x="159" y="177"/>
                      </a:lnTo>
                      <a:lnTo>
                        <a:pt x="147" y="144"/>
                      </a:lnTo>
                      <a:lnTo>
                        <a:pt x="135" y="109"/>
                      </a:lnTo>
                      <a:lnTo>
                        <a:pt x="129" y="92"/>
                      </a:lnTo>
                      <a:lnTo>
                        <a:pt x="123" y="76"/>
                      </a:lnTo>
                      <a:lnTo>
                        <a:pt x="117" y="60"/>
                      </a:lnTo>
                      <a:lnTo>
                        <a:pt x="111" y="45"/>
                      </a:lnTo>
                      <a:lnTo>
                        <a:pt x="103" y="32"/>
                      </a:lnTo>
                      <a:lnTo>
                        <a:pt x="96" y="21"/>
                      </a:lnTo>
                      <a:lnTo>
                        <a:pt x="87" y="12"/>
                      </a:lnTo>
                      <a:lnTo>
                        <a:pt x="78" y="5"/>
                      </a:lnTo>
                      <a:lnTo>
                        <a:pt x="68" y="1"/>
                      </a:lnTo>
                      <a:lnTo>
                        <a:pt x="60" y="0"/>
                      </a:lnTo>
                      <a:lnTo>
                        <a:pt x="0" y="0"/>
                      </a:lnTo>
                      <a:close/>
                    </a:path>
                  </a:pathLst>
                </a:custGeom>
                <a:solidFill>
                  <a:srgbClr val="FFFFFF"/>
                </a:solidFill>
                <a:ln w="9525">
                  <a:solidFill>
                    <a:srgbClr val="0070C0"/>
                  </a:solidFill>
                  <a:round/>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67" name="Freeform 443"/>
                <p:cNvSpPr>
                  <a:spLocks/>
                </p:cNvSpPr>
                <p:nvPr/>
              </p:nvSpPr>
              <p:spPr bwMode="auto">
                <a:xfrm>
                  <a:off x="1461872" y="4362888"/>
                  <a:ext cx="317494" cy="191155"/>
                </a:xfrm>
                <a:custGeom>
                  <a:avLst/>
                  <a:gdLst/>
                  <a:ahLst/>
                  <a:cxnLst>
                    <a:cxn ang="0">
                      <a:pos x="0" y="0"/>
                    </a:cxn>
                    <a:cxn ang="0">
                      <a:pos x="158" y="240"/>
                    </a:cxn>
                    <a:cxn ang="0">
                      <a:pos x="218" y="240"/>
                    </a:cxn>
                    <a:cxn ang="0">
                      <a:pos x="60" y="0"/>
                    </a:cxn>
                    <a:cxn ang="0">
                      <a:pos x="0" y="0"/>
                    </a:cxn>
                    <a:cxn ang="0">
                      <a:pos x="0" y="0"/>
                    </a:cxn>
                    <a:cxn ang="0">
                      <a:pos x="158" y="240"/>
                    </a:cxn>
                  </a:cxnLst>
                  <a:rect l="0" t="0" r="r" b="b"/>
                  <a:pathLst>
                    <a:path w="218" h="240">
                      <a:moveTo>
                        <a:pt x="0" y="0"/>
                      </a:moveTo>
                      <a:cubicBezTo>
                        <a:pt x="79" y="0"/>
                        <a:pt x="79" y="240"/>
                        <a:pt x="158" y="240"/>
                      </a:cubicBezTo>
                      <a:cubicBezTo>
                        <a:pt x="158" y="240"/>
                        <a:pt x="218" y="240"/>
                        <a:pt x="218" y="240"/>
                      </a:cubicBezTo>
                      <a:cubicBezTo>
                        <a:pt x="139" y="240"/>
                        <a:pt x="139" y="0"/>
                        <a:pt x="60" y="0"/>
                      </a:cubicBezTo>
                      <a:cubicBezTo>
                        <a:pt x="60" y="0"/>
                        <a:pt x="0" y="0"/>
                        <a:pt x="0" y="0"/>
                      </a:cubicBezTo>
                      <a:cubicBezTo>
                        <a:pt x="0" y="0"/>
                        <a:pt x="0" y="0"/>
                        <a:pt x="0" y="0"/>
                      </a:cubicBezTo>
                      <a:cubicBezTo>
                        <a:pt x="79" y="0"/>
                        <a:pt x="79" y="240"/>
                        <a:pt x="158" y="240"/>
                      </a:cubicBezTo>
                    </a:path>
                  </a:pathLst>
                </a:custGeom>
                <a:noFill/>
                <a:ln w="11113"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68" name="Freeform 444"/>
                <p:cNvSpPr>
                  <a:spLocks/>
                </p:cNvSpPr>
                <p:nvPr/>
              </p:nvSpPr>
              <p:spPr bwMode="auto">
                <a:xfrm>
                  <a:off x="1604599" y="4362888"/>
                  <a:ext cx="317494" cy="191155"/>
                </a:xfrm>
                <a:custGeom>
                  <a:avLst/>
                  <a:gdLst/>
                  <a:ahLst/>
                  <a:cxnLst>
                    <a:cxn ang="0">
                      <a:pos x="0" y="0"/>
                    </a:cxn>
                    <a:cxn ang="0">
                      <a:pos x="158" y="240"/>
                    </a:cxn>
                    <a:cxn ang="0">
                      <a:pos x="218" y="240"/>
                    </a:cxn>
                    <a:cxn ang="0">
                      <a:pos x="60" y="0"/>
                    </a:cxn>
                    <a:cxn ang="0">
                      <a:pos x="0" y="0"/>
                    </a:cxn>
                    <a:cxn ang="0">
                      <a:pos x="0" y="0"/>
                    </a:cxn>
                    <a:cxn ang="0">
                      <a:pos x="158" y="240"/>
                    </a:cxn>
                  </a:cxnLst>
                  <a:rect l="0" t="0" r="r" b="b"/>
                  <a:pathLst>
                    <a:path w="218" h="240">
                      <a:moveTo>
                        <a:pt x="0" y="0"/>
                      </a:moveTo>
                      <a:cubicBezTo>
                        <a:pt x="79" y="0"/>
                        <a:pt x="79" y="240"/>
                        <a:pt x="158" y="240"/>
                      </a:cubicBezTo>
                      <a:cubicBezTo>
                        <a:pt x="158" y="240"/>
                        <a:pt x="218" y="240"/>
                        <a:pt x="218" y="240"/>
                      </a:cubicBezTo>
                      <a:cubicBezTo>
                        <a:pt x="139" y="240"/>
                        <a:pt x="139" y="0"/>
                        <a:pt x="60" y="0"/>
                      </a:cubicBezTo>
                      <a:cubicBezTo>
                        <a:pt x="60" y="0"/>
                        <a:pt x="0" y="0"/>
                        <a:pt x="0" y="0"/>
                      </a:cubicBezTo>
                      <a:cubicBezTo>
                        <a:pt x="0" y="0"/>
                        <a:pt x="0" y="0"/>
                        <a:pt x="0" y="0"/>
                      </a:cubicBezTo>
                      <a:cubicBezTo>
                        <a:pt x="79" y="0"/>
                        <a:pt x="79" y="240"/>
                        <a:pt x="158" y="240"/>
                      </a:cubicBezTo>
                    </a:path>
                  </a:pathLst>
                </a:custGeom>
                <a:noFill/>
                <a:ln w="1588"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69" name="Freeform 445"/>
                <p:cNvSpPr>
                  <a:spLocks/>
                </p:cNvSpPr>
                <p:nvPr/>
              </p:nvSpPr>
              <p:spPr bwMode="auto">
                <a:xfrm>
                  <a:off x="1604599" y="4362888"/>
                  <a:ext cx="317494" cy="191155"/>
                </a:xfrm>
                <a:custGeom>
                  <a:avLst/>
                  <a:gdLst/>
                  <a:ahLst/>
                  <a:cxnLst>
                    <a:cxn ang="0">
                      <a:pos x="0" y="0"/>
                    </a:cxn>
                    <a:cxn ang="0">
                      <a:pos x="11" y="2"/>
                    </a:cxn>
                    <a:cxn ang="0">
                      <a:pos x="21" y="6"/>
                    </a:cxn>
                    <a:cxn ang="0">
                      <a:pos x="30" y="14"/>
                    </a:cxn>
                    <a:cxn ang="0">
                      <a:pos x="38" y="23"/>
                    </a:cxn>
                    <a:cxn ang="0">
                      <a:pos x="46" y="35"/>
                    </a:cxn>
                    <a:cxn ang="0">
                      <a:pos x="52" y="49"/>
                    </a:cxn>
                    <a:cxn ang="0">
                      <a:pos x="59" y="64"/>
                    </a:cxn>
                    <a:cxn ang="0">
                      <a:pos x="71" y="96"/>
                    </a:cxn>
                    <a:cxn ang="0">
                      <a:pos x="83" y="131"/>
                    </a:cxn>
                    <a:cxn ang="0">
                      <a:pos x="94" y="165"/>
                    </a:cxn>
                    <a:cxn ang="0">
                      <a:pos x="101" y="180"/>
                    </a:cxn>
                    <a:cxn ang="0">
                      <a:pos x="107" y="195"/>
                    </a:cxn>
                    <a:cxn ang="0">
                      <a:pos x="115" y="208"/>
                    </a:cxn>
                    <a:cxn ang="0">
                      <a:pos x="122" y="219"/>
                    </a:cxn>
                    <a:cxn ang="0">
                      <a:pos x="130" y="229"/>
                    </a:cxn>
                    <a:cxn ang="0">
                      <a:pos x="140" y="235"/>
                    </a:cxn>
                    <a:cxn ang="0">
                      <a:pos x="150" y="239"/>
                    </a:cxn>
                    <a:cxn ang="0">
                      <a:pos x="158" y="240"/>
                    </a:cxn>
                    <a:cxn ang="0">
                      <a:pos x="218" y="240"/>
                    </a:cxn>
                    <a:cxn ang="0">
                      <a:pos x="207" y="239"/>
                    </a:cxn>
                    <a:cxn ang="0">
                      <a:pos x="197" y="234"/>
                    </a:cxn>
                    <a:cxn ang="0">
                      <a:pos x="188" y="227"/>
                    </a:cxn>
                    <a:cxn ang="0">
                      <a:pos x="180" y="217"/>
                    </a:cxn>
                    <a:cxn ang="0">
                      <a:pos x="172" y="205"/>
                    </a:cxn>
                    <a:cxn ang="0">
                      <a:pos x="166" y="192"/>
                    </a:cxn>
                    <a:cxn ang="0">
                      <a:pos x="159" y="177"/>
                    </a:cxn>
                    <a:cxn ang="0">
                      <a:pos x="153" y="161"/>
                    </a:cxn>
                    <a:cxn ang="0">
                      <a:pos x="147" y="144"/>
                    </a:cxn>
                    <a:cxn ang="0">
                      <a:pos x="136" y="109"/>
                    </a:cxn>
                    <a:cxn ang="0">
                      <a:pos x="130" y="92"/>
                    </a:cxn>
                    <a:cxn ang="0">
                      <a:pos x="124" y="76"/>
                    </a:cxn>
                    <a:cxn ang="0">
                      <a:pos x="118" y="60"/>
                    </a:cxn>
                    <a:cxn ang="0">
                      <a:pos x="111" y="45"/>
                    </a:cxn>
                    <a:cxn ang="0">
                      <a:pos x="104" y="32"/>
                    </a:cxn>
                    <a:cxn ang="0">
                      <a:pos x="96" y="21"/>
                    </a:cxn>
                    <a:cxn ang="0">
                      <a:pos x="88" y="12"/>
                    </a:cxn>
                    <a:cxn ang="0">
                      <a:pos x="78" y="5"/>
                    </a:cxn>
                    <a:cxn ang="0">
                      <a:pos x="68" y="1"/>
                    </a:cxn>
                    <a:cxn ang="0">
                      <a:pos x="60" y="0"/>
                    </a:cxn>
                    <a:cxn ang="0">
                      <a:pos x="0" y="0"/>
                    </a:cxn>
                  </a:cxnLst>
                  <a:rect l="0" t="0" r="r" b="b"/>
                  <a:pathLst>
                    <a:path w="218" h="240">
                      <a:moveTo>
                        <a:pt x="0" y="0"/>
                      </a:moveTo>
                      <a:lnTo>
                        <a:pt x="11" y="2"/>
                      </a:lnTo>
                      <a:lnTo>
                        <a:pt x="21" y="6"/>
                      </a:lnTo>
                      <a:lnTo>
                        <a:pt x="30" y="14"/>
                      </a:lnTo>
                      <a:lnTo>
                        <a:pt x="38" y="23"/>
                      </a:lnTo>
                      <a:lnTo>
                        <a:pt x="46" y="35"/>
                      </a:lnTo>
                      <a:lnTo>
                        <a:pt x="52" y="49"/>
                      </a:lnTo>
                      <a:lnTo>
                        <a:pt x="59" y="64"/>
                      </a:lnTo>
                      <a:lnTo>
                        <a:pt x="71" y="96"/>
                      </a:lnTo>
                      <a:lnTo>
                        <a:pt x="83" y="131"/>
                      </a:lnTo>
                      <a:lnTo>
                        <a:pt x="94" y="165"/>
                      </a:lnTo>
                      <a:lnTo>
                        <a:pt x="101" y="180"/>
                      </a:lnTo>
                      <a:lnTo>
                        <a:pt x="107" y="195"/>
                      </a:lnTo>
                      <a:lnTo>
                        <a:pt x="115" y="208"/>
                      </a:lnTo>
                      <a:lnTo>
                        <a:pt x="122" y="219"/>
                      </a:lnTo>
                      <a:lnTo>
                        <a:pt x="130" y="229"/>
                      </a:lnTo>
                      <a:lnTo>
                        <a:pt x="140" y="235"/>
                      </a:lnTo>
                      <a:lnTo>
                        <a:pt x="150" y="239"/>
                      </a:lnTo>
                      <a:lnTo>
                        <a:pt x="158" y="240"/>
                      </a:lnTo>
                      <a:lnTo>
                        <a:pt x="218" y="240"/>
                      </a:lnTo>
                      <a:lnTo>
                        <a:pt x="207" y="239"/>
                      </a:lnTo>
                      <a:lnTo>
                        <a:pt x="197" y="234"/>
                      </a:lnTo>
                      <a:lnTo>
                        <a:pt x="188" y="227"/>
                      </a:lnTo>
                      <a:lnTo>
                        <a:pt x="180" y="217"/>
                      </a:lnTo>
                      <a:lnTo>
                        <a:pt x="172" y="205"/>
                      </a:lnTo>
                      <a:lnTo>
                        <a:pt x="166" y="192"/>
                      </a:lnTo>
                      <a:lnTo>
                        <a:pt x="159" y="177"/>
                      </a:lnTo>
                      <a:lnTo>
                        <a:pt x="153" y="161"/>
                      </a:lnTo>
                      <a:lnTo>
                        <a:pt x="147" y="144"/>
                      </a:lnTo>
                      <a:lnTo>
                        <a:pt x="136" y="109"/>
                      </a:lnTo>
                      <a:lnTo>
                        <a:pt x="130" y="92"/>
                      </a:lnTo>
                      <a:lnTo>
                        <a:pt x="124" y="76"/>
                      </a:lnTo>
                      <a:lnTo>
                        <a:pt x="118" y="60"/>
                      </a:lnTo>
                      <a:lnTo>
                        <a:pt x="111" y="45"/>
                      </a:lnTo>
                      <a:lnTo>
                        <a:pt x="104" y="32"/>
                      </a:lnTo>
                      <a:lnTo>
                        <a:pt x="96" y="21"/>
                      </a:lnTo>
                      <a:lnTo>
                        <a:pt x="88" y="12"/>
                      </a:lnTo>
                      <a:lnTo>
                        <a:pt x="78" y="5"/>
                      </a:lnTo>
                      <a:lnTo>
                        <a:pt x="68" y="1"/>
                      </a:lnTo>
                      <a:lnTo>
                        <a:pt x="60" y="0"/>
                      </a:lnTo>
                      <a:lnTo>
                        <a:pt x="0" y="0"/>
                      </a:lnTo>
                      <a:close/>
                    </a:path>
                  </a:pathLst>
                </a:custGeom>
                <a:solidFill>
                  <a:srgbClr val="FFFFFF"/>
                </a:solidFill>
                <a:ln w="9525">
                  <a:solidFill>
                    <a:srgbClr val="0070C0"/>
                  </a:solidFill>
                  <a:round/>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70" name="Freeform 446"/>
                <p:cNvSpPr>
                  <a:spLocks/>
                </p:cNvSpPr>
                <p:nvPr/>
              </p:nvSpPr>
              <p:spPr bwMode="auto">
                <a:xfrm>
                  <a:off x="1604599" y="4362888"/>
                  <a:ext cx="317494" cy="191155"/>
                </a:xfrm>
                <a:custGeom>
                  <a:avLst/>
                  <a:gdLst/>
                  <a:ahLst/>
                  <a:cxnLst>
                    <a:cxn ang="0">
                      <a:pos x="0" y="0"/>
                    </a:cxn>
                    <a:cxn ang="0">
                      <a:pos x="158" y="240"/>
                    </a:cxn>
                    <a:cxn ang="0">
                      <a:pos x="218" y="240"/>
                    </a:cxn>
                    <a:cxn ang="0">
                      <a:pos x="60" y="0"/>
                    </a:cxn>
                    <a:cxn ang="0">
                      <a:pos x="0" y="0"/>
                    </a:cxn>
                    <a:cxn ang="0">
                      <a:pos x="0" y="0"/>
                    </a:cxn>
                    <a:cxn ang="0">
                      <a:pos x="158" y="240"/>
                    </a:cxn>
                  </a:cxnLst>
                  <a:rect l="0" t="0" r="r" b="b"/>
                  <a:pathLst>
                    <a:path w="218" h="240">
                      <a:moveTo>
                        <a:pt x="0" y="0"/>
                      </a:moveTo>
                      <a:cubicBezTo>
                        <a:pt x="79" y="0"/>
                        <a:pt x="79" y="240"/>
                        <a:pt x="158" y="240"/>
                      </a:cubicBezTo>
                      <a:cubicBezTo>
                        <a:pt x="158" y="240"/>
                        <a:pt x="218" y="240"/>
                        <a:pt x="218" y="240"/>
                      </a:cubicBezTo>
                      <a:cubicBezTo>
                        <a:pt x="139" y="240"/>
                        <a:pt x="139" y="0"/>
                        <a:pt x="60" y="0"/>
                      </a:cubicBezTo>
                      <a:cubicBezTo>
                        <a:pt x="60" y="0"/>
                        <a:pt x="0" y="0"/>
                        <a:pt x="0" y="0"/>
                      </a:cubicBezTo>
                      <a:cubicBezTo>
                        <a:pt x="0" y="0"/>
                        <a:pt x="0" y="0"/>
                        <a:pt x="0" y="0"/>
                      </a:cubicBezTo>
                      <a:cubicBezTo>
                        <a:pt x="79" y="0"/>
                        <a:pt x="79" y="240"/>
                        <a:pt x="158" y="240"/>
                      </a:cubicBezTo>
                    </a:path>
                  </a:pathLst>
                </a:custGeom>
                <a:noFill/>
                <a:ln w="11113"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71" name="Freeform 447"/>
                <p:cNvSpPr>
                  <a:spLocks/>
                </p:cNvSpPr>
                <p:nvPr/>
              </p:nvSpPr>
              <p:spPr bwMode="auto">
                <a:xfrm>
                  <a:off x="1922092" y="4362888"/>
                  <a:ext cx="318950" cy="191155"/>
                </a:xfrm>
                <a:custGeom>
                  <a:avLst/>
                  <a:gdLst/>
                  <a:ahLst/>
                  <a:cxnLst>
                    <a:cxn ang="0">
                      <a:pos x="0" y="0"/>
                    </a:cxn>
                    <a:cxn ang="0">
                      <a:pos x="159" y="240"/>
                    </a:cxn>
                    <a:cxn ang="0">
                      <a:pos x="219" y="240"/>
                    </a:cxn>
                    <a:cxn ang="0">
                      <a:pos x="60" y="0"/>
                    </a:cxn>
                    <a:cxn ang="0">
                      <a:pos x="0" y="0"/>
                    </a:cxn>
                    <a:cxn ang="0">
                      <a:pos x="0" y="0"/>
                    </a:cxn>
                    <a:cxn ang="0">
                      <a:pos x="159" y="240"/>
                    </a:cxn>
                  </a:cxnLst>
                  <a:rect l="0" t="0" r="r" b="b"/>
                  <a:pathLst>
                    <a:path w="219" h="240">
                      <a:moveTo>
                        <a:pt x="0" y="0"/>
                      </a:moveTo>
                      <a:cubicBezTo>
                        <a:pt x="80" y="0"/>
                        <a:pt x="80" y="240"/>
                        <a:pt x="159" y="240"/>
                      </a:cubicBezTo>
                      <a:cubicBezTo>
                        <a:pt x="159" y="240"/>
                        <a:pt x="219" y="240"/>
                        <a:pt x="219" y="240"/>
                      </a:cubicBezTo>
                      <a:cubicBezTo>
                        <a:pt x="140" y="240"/>
                        <a:pt x="140" y="0"/>
                        <a:pt x="60" y="0"/>
                      </a:cubicBezTo>
                      <a:cubicBezTo>
                        <a:pt x="60" y="0"/>
                        <a:pt x="0" y="0"/>
                        <a:pt x="0" y="0"/>
                      </a:cubicBezTo>
                      <a:cubicBezTo>
                        <a:pt x="0" y="0"/>
                        <a:pt x="0" y="0"/>
                        <a:pt x="0" y="0"/>
                      </a:cubicBezTo>
                      <a:cubicBezTo>
                        <a:pt x="80" y="0"/>
                        <a:pt x="80" y="240"/>
                        <a:pt x="159" y="240"/>
                      </a:cubicBezTo>
                    </a:path>
                  </a:pathLst>
                </a:custGeom>
                <a:noFill/>
                <a:ln w="1588"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72" name="Freeform 448"/>
                <p:cNvSpPr>
                  <a:spLocks/>
                </p:cNvSpPr>
                <p:nvPr/>
              </p:nvSpPr>
              <p:spPr bwMode="auto">
                <a:xfrm>
                  <a:off x="1922092" y="4362888"/>
                  <a:ext cx="318950" cy="191155"/>
                </a:xfrm>
                <a:custGeom>
                  <a:avLst/>
                  <a:gdLst/>
                  <a:ahLst/>
                  <a:cxnLst>
                    <a:cxn ang="0">
                      <a:pos x="0" y="0"/>
                    </a:cxn>
                    <a:cxn ang="0">
                      <a:pos x="11" y="2"/>
                    </a:cxn>
                    <a:cxn ang="0">
                      <a:pos x="21" y="6"/>
                    </a:cxn>
                    <a:cxn ang="0">
                      <a:pos x="30" y="14"/>
                    </a:cxn>
                    <a:cxn ang="0">
                      <a:pos x="38" y="23"/>
                    </a:cxn>
                    <a:cxn ang="0">
                      <a:pos x="46" y="35"/>
                    </a:cxn>
                    <a:cxn ang="0">
                      <a:pos x="53" y="49"/>
                    </a:cxn>
                    <a:cxn ang="0">
                      <a:pos x="59" y="64"/>
                    </a:cxn>
                    <a:cxn ang="0">
                      <a:pos x="66" y="80"/>
                    </a:cxn>
                    <a:cxn ang="0">
                      <a:pos x="71" y="96"/>
                    </a:cxn>
                    <a:cxn ang="0">
                      <a:pos x="83" y="131"/>
                    </a:cxn>
                    <a:cxn ang="0">
                      <a:pos x="95" y="165"/>
                    </a:cxn>
                    <a:cxn ang="0">
                      <a:pos x="101" y="180"/>
                    </a:cxn>
                    <a:cxn ang="0">
                      <a:pos x="108" y="195"/>
                    </a:cxn>
                    <a:cxn ang="0">
                      <a:pos x="115" y="208"/>
                    </a:cxn>
                    <a:cxn ang="0">
                      <a:pos x="122" y="219"/>
                    </a:cxn>
                    <a:cxn ang="0">
                      <a:pos x="131" y="229"/>
                    </a:cxn>
                    <a:cxn ang="0">
                      <a:pos x="140" y="235"/>
                    </a:cxn>
                    <a:cxn ang="0">
                      <a:pos x="150" y="239"/>
                    </a:cxn>
                    <a:cxn ang="0">
                      <a:pos x="159" y="240"/>
                    </a:cxn>
                    <a:cxn ang="0">
                      <a:pos x="219" y="240"/>
                    </a:cxn>
                    <a:cxn ang="0">
                      <a:pos x="208" y="239"/>
                    </a:cxn>
                    <a:cxn ang="0">
                      <a:pos x="198" y="234"/>
                    </a:cxn>
                    <a:cxn ang="0">
                      <a:pos x="189" y="227"/>
                    </a:cxn>
                    <a:cxn ang="0">
                      <a:pos x="181" y="217"/>
                    </a:cxn>
                    <a:cxn ang="0">
                      <a:pos x="173" y="205"/>
                    </a:cxn>
                    <a:cxn ang="0">
                      <a:pos x="166" y="192"/>
                    </a:cxn>
                    <a:cxn ang="0">
                      <a:pos x="159" y="177"/>
                    </a:cxn>
                    <a:cxn ang="0">
                      <a:pos x="147" y="144"/>
                    </a:cxn>
                    <a:cxn ang="0">
                      <a:pos x="136" y="109"/>
                    </a:cxn>
                    <a:cxn ang="0">
                      <a:pos x="130" y="92"/>
                    </a:cxn>
                    <a:cxn ang="0">
                      <a:pos x="124" y="76"/>
                    </a:cxn>
                    <a:cxn ang="0">
                      <a:pos x="118" y="60"/>
                    </a:cxn>
                    <a:cxn ang="0">
                      <a:pos x="111" y="45"/>
                    </a:cxn>
                    <a:cxn ang="0">
                      <a:pos x="104" y="32"/>
                    </a:cxn>
                    <a:cxn ang="0">
                      <a:pos x="96" y="21"/>
                    </a:cxn>
                    <a:cxn ang="0">
                      <a:pos x="88" y="12"/>
                    </a:cxn>
                    <a:cxn ang="0">
                      <a:pos x="79" y="5"/>
                    </a:cxn>
                    <a:cxn ang="0">
                      <a:pos x="68" y="1"/>
                    </a:cxn>
                    <a:cxn ang="0">
                      <a:pos x="60" y="0"/>
                    </a:cxn>
                    <a:cxn ang="0">
                      <a:pos x="0" y="0"/>
                    </a:cxn>
                  </a:cxnLst>
                  <a:rect l="0" t="0" r="r" b="b"/>
                  <a:pathLst>
                    <a:path w="219" h="240">
                      <a:moveTo>
                        <a:pt x="0" y="0"/>
                      </a:moveTo>
                      <a:lnTo>
                        <a:pt x="11" y="2"/>
                      </a:lnTo>
                      <a:lnTo>
                        <a:pt x="21" y="6"/>
                      </a:lnTo>
                      <a:lnTo>
                        <a:pt x="30" y="14"/>
                      </a:lnTo>
                      <a:lnTo>
                        <a:pt x="38" y="23"/>
                      </a:lnTo>
                      <a:lnTo>
                        <a:pt x="46" y="35"/>
                      </a:lnTo>
                      <a:lnTo>
                        <a:pt x="53" y="49"/>
                      </a:lnTo>
                      <a:lnTo>
                        <a:pt x="59" y="64"/>
                      </a:lnTo>
                      <a:lnTo>
                        <a:pt x="66" y="80"/>
                      </a:lnTo>
                      <a:lnTo>
                        <a:pt x="71" y="96"/>
                      </a:lnTo>
                      <a:lnTo>
                        <a:pt x="83" y="131"/>
                      </a:lnTo>
                      <a:lnTo>
                        <a:pt x="95" y="165"/>
                      </a:lnTo>
                      <a:lnTo>
                        <a:pt x="101" y="180"/>
                      </a:lnTo>
                      <a:lnTo>
                        <a:pt x="108" y="195"/>
                      </a:lnTo>
                      <a:lnTo>
                        <a:pt x="115" y="208"/>
                      </a:lnTo>
                      <a:lnTo>
                        <a:pt x="122" y="219"/>
                      </a:lnTo>
                      <a:lnTo>
                        <a:pt x="131" y="229"/>
                      </a:lnTo>
                      <a:lnTo>
                        <a:pt x="140" y="235"/>
                      </a:lnTo>
                      <a:lnTo>
                        <a:pt x="150" y="239"/>
                      </a:lnTo>
                      <a:lnTo>
                        <a:pt x="159" y="240"/>
                      </a:lnTo>
                      <a:lnTo>
                        <a:pt x="219" y="240"/>
                      </a:lnTo>
                      <a:lnTo>
                        <a:pt x="208" y="239"/>
                      </a:lnTo>
                      <a:lnTo>
                        <a:pt x="198" y="234"/>
                      </a:lnTo>
                      <a:lnTo>
                        <a:pt x="189" y="227"/>
                      </a:lnTo>
                      <a:lnTo>
                        <a:pt x="181" y="217"/>
                      </a:lnTo>
                      <a:lnTo>
                        <a:pt x="173" y="205"/>
                      </a:lnTo>
                      <a:lnTo>
                        <a:pt x="166" y="192"/>
                      </a:lnTo>
                      <a:lnTo>
                        <a:pt x="159" y="177"/>
                      </a:lnTo>
                      <a:lnTo>
                        <a:pt x="147" y="144"/>
                      </a:lnTo>
                      <a:lnTo>
                        <a:pt x="136" y="109"/>
                      </a:lnTo>
                      <a:lnTo>
                        <a:pt x="130" y="92"/>
                      </a:lnTo>
                      <a:lnTo>
                        <a:pt x="124" y="76"/>
                      </a:lnTo>
                      <a:lnTo>
                        <a:pt x="118" y="60"/>
                      </a:lnTo>
                      <a:lnTo>
                        <a:pt x="111" y="45"/>
                      </a:lnTo>
                      <a:lnTo>
                        <a:pt x="104" y="32"/>
                      </a:lnTo>
                      <a:lnTo>
                        <a:pt x="96" y="21"/>
                      </a:lnTo>
                      <a:lnTo>
                        <a:pt x="88" y="12"/>
                      </a:lnTo>
                      <a:lnTo>
                        <a:pt x="79" y="5"/>
                      </a:lnTo>
                      <a:lnTo>
                        <a:pt x="68" y="1"/>
                      </a:lnTo>
                      <a:lnTo>
                        <a:pt x="60" y="0"/>
                      </a:lnTo>
                      <a:lnTo>
                        <a:pt x="0" y="0"/>
                      </a:lnTo>
                      <a:close/>
                    </a:path>
                  </a:pathLst>
                </a:custGeom>
                <a:solidFill>
                  <a:srgbClr val="FFFFFF"/>
                </a:solidFill>
                <a:ln w="9525">
                  <a:solidFill>
                    <a:srgbClr val="0070C0"/>
                  </a:solidFill>
                  <a:round/>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73" name="Freeform 449"/>
                <p:cNvSpPr>
                  <a:spLocks/>
                </p:cNvSpPr>
                <p:nvPr/>
              </p:nvSpPr>
              <p:spPr bwMode="auto">
                <a:xfrm>
                  <a:off x="1922092" y="4362888"/>
                  <a:ext cx="318950" cy="191155"/>
                </a:xfrm>
                <a:custGeom>
                  <a:avLst/>
                  <a:gdLst/>
                  <a:ahLst/>
                  <a:cxnLst>
                    <a:cxn ang="0">
                      <a:pos x="0" y="0"/>
                    </a:cxn>
                    <a:cxn ang="0">
                      <a:pos x="159" y="240"/>
                    </a:cxn>
                    <a:cxn ang="0">
                      <a:pos x="219" y="240"/>
                    </a:cxn>
                    <a:cxn ang="0">
                      <a:pos x="60" y="0"/>
                    </a:cxn>
                    <a:cxn ang="0">
                      <a:pos x="0" y="0"/>
                    </a:cxn>
                    <a:cxn ang="0">
                      <a:pos x="0" y="0"/>
                    </a:cxn>
                    <a:cxn ang="0">
                      <a:pos x="159" y="240"/>
                    </a:cxn>
                  </a:cxnLst>
                  <a:rect l="0" t="0" r="r" b="b"/>
                  <a:pathLst>
                    <a:path w="219" h="240">
                      <a:moveTo>
                        <a:pt x="0" y="0"/>
                      </a:moveTo>
                      <a:cubicBezTo>
                        <a:pt x="80" y="0"/>
                        <a:pt x="80" y="240"/>
                        <a:pt x="159" y="240"/>
                      </a:cubicBezTo>
                      <a:cubicBezTo>
                        <a:pt x="159" y="240"/>
                        <a:pt x="219" y="240"/>
                        <a:pt x="219" y="240"/>
                      </a:cubicBezTo>
                      <a:cubicBezTo>
                        <a:pt x="140" y="240"/>
                        <a:pt x="140" y="0"/>
                        <a:pt x="60" y="0"/>
                      </a:cubicBezTo>
                      <a:cubicBezTo>
                        <a:pt x="60" y="0"/>
                        <a:pt x="0" y="0"/>
                        <a:pt x="0" y="0"/>
                      </a:cubicBezTo>
                      <a:cubicBezTo>
                        <a:pt x="0" y="0"/>
                        <a:pt x="0" y="0"/>
                        <a:pt x="0" y="0"/>
                      </a:cubicBezTo>
                      <a:cubicBezTo>
                        <a:pt x="80" y="0"/>
                        <a:pt x="80" y="240"/>
                        <a:pt x="159" y="240"/>
                      </a:cubicBezTo>
                    </a:path>
                  </a:pathLst>
                </a:custGeom>
                <a:noFill/>
                <a:ln w="11113"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74" name="Freeform 450"/>
                <p:cNvSpPr>
                  <a:spLocks/>
                </p:cNvSpPr>
                <p:nvPr/>
              </p:nvSpPr>
              <p:spPr bwMode="auto">
                <a:xfrm>
                  <a:off x="2066275" y="4362888"/>
                  <a:ext cx="317494" cy="191155"/>
                </a:xfrm>
                <a:custGeom>
                  <a:avLst/>
                  <a:gdLst/>
                  <a:ahLst/>
                  <a:cxnLst>
                    <a:cxn ang="0">
                      <a:pos x="0" y="0"/>
                    </a:cxn>
                    <a:cxn ang="0">
                      <a:pos x="158" y="240"/>
                    </a:cxn>
                    <a:cxn ang="0">
                      <a:pos x="218" y="240"/>
                    </a:cxn>
                    <a:cxn ang="0">
                      <a:pos x="60" y="0"/>
                    </a:cxn>
                    <a:cxn ang="0">
                      <a:pos x="0" y="0"/>
                    </a:cxn>
                    <a:cxn ang="0">
                      <a:pos x="0" y="0"/>
                    </a:cxn>
                    <a:cxn ang="0">
                      <a:pos x="158" y="240"/>
                    </a:cxn>
                  </a:cxnLst>
                  <a:rect l="0" t="0" r="r" b="b"/>
                  <a:pathLst>
                    <a:path w="218" h="240">
                      <a:moveTo>
                        <a:pt x="0" y="0"/>
                      </a:moveTo>
                      <a:cubicBezTo>
                        <a:pt x="79" y="0"/>
                        <a:pt x="79" y="240"/>
                        <a:pt x="158" y="240"/>
                      </a:cubicBezTo>
                      <a:cubicBezTo>
                        <a:pt x="158" y="240"/>
                        <a:pt x="218" y="240"/>
                        <a:pt x="218" y="240"/>
                      </a:cubicBezTo>
                      <a:cubicBezTo>
                        <a:pt x="139" y="240"/>
                        <a:pt x="139" y="0"/>
                        <a:pt x="60" y="0"/>
                      </a:cubicBezTo>
                      <a:cubicBezTo>
                        <a:pt x="60" y="0"/>
                        <a:pt x="0" y="0"/>
                        <a:pt x="0" y="0"/>
                      </a:cubicBezTo>
                      <a:cubicBezTo>
                        <a:pt x="0" y="0"/>
                        <a:pt x="0" y="0"/>
                        <a:pt x="0" y="0"/>
                      </a:cubicBezTo>
                      <a:cubicBezTo>
                        <a:pt x="79" y="0"/>
                        <a:pt x="79" y="240"/>
                        <a:pt x="158" y="240"/>
                      </a:cubicBezTo>
                    </a:path>
                  </a:pathLst>
                </a:custGeom>
                <a:noFill/>
                <a:ln w="1588"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75" name="Freeform 451"/>
                <p:cNvSpPr>
                  <a:spLocks/>
                </p:cNvSpPr>
                <p:nvPr/>
              </p:nvSpPr>
              <p:spPr bwMode="auto">
                <a:xfrm>
                  <a:off x="2066275" y="4362888"/>
                  <a:ext cx="317494" cy="191155"/>
                </a:xfrm>
                <a:custGeom>
                  <a:avLst/>
                  <a:gdLst/>
                  <a:ahLst/>
                  <a:cxnLst>
                    <a:cxn ang="0">
                      <a:pos x="0" y="0"/>
                    </a:cxn>
                    <a:cxn ang="0">
                      <a:pos x="11" y="2"/>
                    </a:cxn>
                    <a:cxn ang="0">
                      <a:pos x="20" y="6"/>
                    </a:cxn>
                    <a:cxn ang="0">
                      <a:pos x="29" y="14"/>
                    </a:cxn>
                    <a:cxn ang="0">
                      <a:pos x="38" y="23"/>
                    </a:cxn>
                    <a:cxn ang="0">
                      <a:pos x="45" y="35"/>
                    </a:cxn>
                    <a:cxn ang="0">
                      <a:pos x="52" y="49"/>
                    </a:cxn>
                    <a:cxn ang="0">
                      <a:pos x="59" y="64"/>
                    </a:cxn>
                    <a:cxn ang="0">
                      <a:pos x="71" y="96"/>
                    </a:cxn>
                    <a:cxn ang="0">
                      <a:pos x="83" y="131"/>
                    </a:cxn>
                    <a:cxn ang="0">
                      <a:pos x="94" y="165"/>
                    </a:cxn>
                    <a:cxn ang="0">
                      <a:pos x="101" y="180"/>
                    </a:cxn>
                    <a:cxn ang="0">
                      <a:pos x="107" y="195"/>
                    </a:cxn>
                    <a:cxn ang="0">
                      <a:pos x="114" y="208"/>
                    </a:cxn>
                    <a:cxn ang="0">
                      <a:pos x="122" y="219"/>
                    </a:cxn>
                    <a:cxn ang="0">
                      <a:pos x="130" y="229"/>
                    </a:cxn>
                    <a:cxn ang="0">
                      <a:pos x="140" y="235"/>
                    </a:cxn>
                    <a:cxn ang="0">
                      <a:pos x="150" y="239"/>
                    </a:cxn>
                    <a:cxn ang="0">
                      <a:pos x="158" y="240"/>
                    </a:cxn>
                    <a:cxn ang="0">
                      <a:pos x="218" y="240"/>
                    </a:cxn>
                    <a:cxn ang="0">
                      <a:pos x="207" y="239"/>
                    </a:cxn>
                    <a:cxn ang="0">
                      <a:pos x="197" y="234"/>
                    </a:cxn>
                    <a:cxn ang="0">
                      <a:pos x="188" y="227"/>
                    </a:cxn>
                    <a:cxn ang="0">
                      <a:pos x="180" y="217"/>
                    </a:cxn>
                    <a:cxn ang="0">
                      <a:pos x="172" y="205"/>
                    </a:cxn>
                    <a:cxn ang="0">
                      <a:pos x="165" y="192"/>
                    </a:cxn>
                    <a:cxn ang="0">
                      <a:pos x="159" y="177"/>
                    </a:cxn>
                    <a:cxn ang="0">
                      <a:pos x="153" y="161"/>
                    </a:cxn>
                    <a:cxn ang="0">
                      <a:pos x="147" y="144"/>
                    </a:cxn>
                    <a:cxn ang="0">
                      <a:pos x="135" y="109"/>
                    </a:cxn>
                    <a:cxn ang="0">
                      <a:pos x="129" y="92"/>
                    </a:cxn>
                    <a:cxn ang="0">
                      <a:pos x="124" y="76"/>
                    </a:cxn>
                    <a:cxn ang="0">
                      <a:pos x="117" y="60"/>
                    </a:cxn>
                    <a:cxn ang="0">
                      <a:pos x="111" y="45"/>
                    </a:cxn>
                    <a:cxn ang="0">
                      <a:pos x="104" y="32"/>
                    </a:cxn>
                    <a:cxn ang="0">
                      <a:pos x="96" y="21"/>
                    </a:cxn>
                    <a:cxn ang="0">
                      <a:pos x="87" y="12"/>
                    </a:cxn>
                    <a:cxn ang="0">
                      <a:pos x="78" y="5"/>
                    </a:cxn>
                    <a:cxn ang="0">
                      <a:pos x="68" y="1"/>
                    </a:cxn>
                    <a:cxn ang="0">
                      <a:pos x="60" y="0"/>
                    </a:cxn>
                    <a:cxn ang="0">
                      <a:pos x="0" y="0"/>
                    </a:cxn>
                  </a:cxnLst>
                  <a:rect l="0" t="0" r="r" b="b"/>
                  <a:pathLst>
                    <a:path w="218" h="240">
                      <a:moveTo>
                        <a:pt x="0" y="0"/>
                      </a:moveTo>
                      <a:lnTo>
                        <a:pt x="11" y="2"/>
                      </a:lnTo>
                      <a:lnTo>
                        <a:pt x="20" y="6"/>
                      </a:lnTo>
                      <a:lnTo>
                        <a:pt x="29" y="14"/>
                      </a:lnTo>
                      <a:lnTo>
                        <a:pt x="38" y="23"/>
                      </a:lnTo>
                      <a:lnTo>
                        <a:pt x="45" y="35"/>
                      </a:lnTo>
                      <a:lnTo>
                        <a:pt x="52" y="49"/>
                      </a:lnTo>
                      <a:lnTo>
                        <a:pt x="59" y="64"/>
                      </a:lnTo>
                      <a:lnTo>
                        <a:pt x="71" y="96"/>
                      </a:lnTo>
                      <a:lnTo>
                        <a:pt x="83" y="131"/>
                      </a:lnTo>
                      <a:lnTo>
                        <a:pt x="94" y="165"/>
                      </a:lnTo>
                      <a:lnTo>
                        <a:pt x="101" y="180"/>
                      </a:lnTo>
                      <a:lnTo>
                        <a:pt x="107" y="195"/>
                      </a:lnTo>
                      <a:lnTo>
                        <a:pt x="114" y="208"/>
                      </a:lnTo>
                      <a:lnTo>
                        <a:pt x="122" y="219"/>
                      </a:lnTo>
                      <a:lnTo>
                        <a:pt x="130" y="229"/>
                      </a:lnTo>
                      <a:lnTo>
                        <a:pt x="140" y="235"/>
                      </a:lnTo>
                      <a:lnTo>
                        <a:pt x="150" y="239"/>
                      </a:lnTo>
                      <a:lnTo>
                        <a:pt x="158" y="240"/>
                      </a:lnTo>
                      <a:lnTo>
                        <a:pt x="218" y="240"/>
                      </a:lnTo>
                      <a:lnTo>
                        <a:pt x="207" y="239"/>
                      </a:lnTo>
                      <a:lnTo>
                        <a:pt x="197" y="234"/>
                      </a:lnTo>
                      <a:lnTo>
                        <a:pt x="188" y="227"/>
                      </a:lnTo>
                      <a:lnTo>
                        <a:pt x="180" y="217"/>
                      </a:lnTo>
                      <a:lnTo>
                        <a:pt x="172" y="205"/>
                      </a:lnTo>
                      <a:lnTo>
                        <a:pt x="165" y="192"/>
                      </a:lnTo>
                      <a:lnTo>
                        <a:pt x="159" y="177"/>
                      </a:lnTo>
                      <a:lnTo>
                        <a:pt x="153" y="161"/>
                      </a:lnTo>
                      <a:lnTo>
                        <a:pt x="147" y="144"/>
                      </a:lnTo>
                      <a:lnTo>
                        <a:pt x="135" y="109"/>
                      </a:lnTo>
                      <a:lnTo>
                        <a:pt x="129" y="92"/>
                      </a:lnTo>
                      <a:lnTo>
                        <a:pt x="124" y="76"/>
                      </a:lnTo>
                      <a:lnTo>
                        <a:pt x="117" y="60"/>
                      </a:lnTo>
                      <a:lnTo>
                        <a:pt x="111" y="45"/>
                      </a:lnTo>
                      <a:lnTo>
                        <a:pt x="104" y="32"/>
                      </a:lnTo>
                      <a:lnTo>
                        <a:pt x="96" y="21"/>
                      </a:lnTo>
                      <a:lnTo>
                        <a:pt x="87" y="12"/>
                      </a:lnTo>
                      <a:lnTo>
                        <a:pt x="78" y="5"/>
                      </a:lnTo>
                      <a:lnTo>
                        <a:pt x="68" y="1"/>
                      </a:lnTo>
                      <a:lnTo>
                        <a:pt x="60" y="0"/>
                      </a:lnTo>
                      <a:lnTo>
                        <a:pt x="0" y="0"/>
                      </a:lnTo>
                      <a:close/>
                    </a:path>
                  </a:pathLst>
                </a:custGeom>
                <a:solidFill>
                  <a:srgbClr val="FFFFFF"/>
                </a:solidFill>
                <a:ln w="9525">
                  <a:solidFill>
                    <a:srgbClr val="0070C0"/>
                  </a:solidFill>
                  <a:round/>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76" name="Freeform 452"/>
                <p:cNvSpPr>
                  <a:spLocks/>
                </p:cNvSpPr>
                <p:nvPr/>
              </p:nvSpPr>
              <p:spPr bwMode="auto">
                <a:xfrm>
                  <a:off x="2066275" y="4362888"/>
                  <a:ext cx="317494" cy="191155"/>
                </a:xfrm>
                <a:custGeom>
                  <a:avLst/>
                  <a:gdLst/>
                  <a:ahLst/>
                  <a:cxnLst>
                    <a:cxn ang="0">
                      <a:pos x="0" y="0"/>
                    </a:cxn>
                    <a:cxn ang="0">
                      <a:pos x="158" y="240"/>
                    </a:cxn>
                    <a:cxn ang="0">
                      <a:pos x="218" y="240"/>
                    </a:cxn>
                    <a:cxn ang="0">
                      <a:pos x="60" y="0"/>
                    </a:cxn>
                    <a:cxn ang="0">
                      <a:pos x="0" y="0"/>
                    </a:cxn>
                    <a:cxn ang="0">
                      <a:pos x="0" y="0"/>
                    </a:cxn>
                    <a:cxn ang="0">
                      <a:pos x="158" y="240"/>
                    </a:cxn>
                  </a:cxnLst>
                  <a:rect l="0" t="0" r="r" b="b"/>
                  <a:pathLst>
                    <a:path w="218" h="240">
                      <a:moveTo>
                        <a:pt x="0" y="0"/>
                      </a:moveTo>
                      <a:cubicBezTo>
                        <a:pt x="79" y="0"/>
                        <a:pt x="79" y="240"/>
                        <a:pt x="158" y="240"/>
                      </a:cubicBezTo>
                      <a:cubicBezTo>
                        <a:pt x="158" y="240"/>
                        <a:pt x="218" y="240"/>
                        <a:pt x="218" y="240"/>
                      </a:cubicBezTo>
                      <a:cubicBezTo>
                        <a:pt x="139" y="240"/>
                        <a:pt x="139" y="0"/>
                        <a:pt x="60" y="0"/>
                      </a:cubicBezTo>
                      <a:cubicBezTo>
                        <a:pt x="60" y="0"/>
                        <a:pt x="0" y="0"/>
                        <a:pt x="0" y="0"/>
                      </a:cubicBezTo>
                      <a:cubicBezTo>
                        <a:pt x="0" y="0"/>
                        <a:pt x="0" y="0"/>
                        <a:pt x="0" y="0"/>
                      </a:cubicBezTo>
                      <a:cubicBezTo>
                        <a:pt x="79" y="0"/>
                        <a:pt x="79" y="240"/>
                        <a:pt x="158" y="240"/>
                      </a:cubicBezTo>
                    </a:path>
                  </a:pathLst>
                </a:custGeom>
                <a:noFill/>
                <a:ln w="11113"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77" name="Freeform 453"/>
                <p:cNvSpPr>
                  <a:spLocks/>
                </p:cNvSpPr>
                <p:nvPr/>
              </p:nvSpPr>
              <p:spPr bwMode="auto">
                <a:xfrm>
                  <a:off x="2383769" y="4362888"/>
                  <a:ext cx="318950" cy="191155"/>
                </a:xfrm>
                <a:custGeom>
                  <a:avLst/>
                  <a:gdLst/>
                  <a:ahLst/>
                  <a:cxnLst>
                    <a:cxn ang="0">
                      <a:pos x="0" y="0"/>
                    </a:cxn>
                    <a:cxn ang="0">
                      <a:pos x="159" y="240"/>
                    </a:cxn>
                    <a:cxn ang="0">
                      <a:pos x="219" y="240"/>
                    </a:cxn>
                    <a:cxn ang="0">
                      <a:pos x="60" y="0"/>
                    </a:cxn>
                    <a:cxn ang="0">
                      <a:pos x="0" y="0"/>
                    </a:cxn>
                    <a:cxn ang="0">
                      <a:pos x="0" y="0"/>
                    </a:cxn>
                    <a:cxn ang="0">
                      <a:pos x="159" y="240"/>
                    </a:cxn>
                  </a:cxnLst>
                  <a:rect l="0" t="0" r="r" b="b"/>
                  <a:pathLst>
                    <a:path w="219" h="240">
                      <a:moveTo>
                        <a:pt x="0" y="0"/>
                      </a:moveTo>
                      <a:cubicBezTo>
                        <a:pt x="79" y="0"/>
                        <a:pt x="79" y="240"/>
                        <a:pt x="159" y="240"/>
                      </a:cubicBezTo>
                      <a:cubicBezTo>
                        <a:pt x="159" y="240"/>
                        <a:pt x="219" y="240"/>
                        <a:pt x="219" y="240"/>
                      </a:cubicBezTo>
                      <a:cubicBezTo>
                        <a:pt x="139" y="240"/>
                        <a:pt x="139" y="0"/>
                        <a:pt x="60" y="0"/>
                      </a:cubicBezTo>
                      <a:cubicBezTo>
                        <a:pt x="60" y="0"/>
                        <a:pt x="0" y="0"/>
                        <a:pt x="0" y="0"/>
                      </a:cubicBezTo>
                      <a:cubicBezTo>
                        <a:pt x="0" y="0"/>
                        <a:pt x="0" y="0"/>
                        <a:pt x="0" y="0"/>
                      </a:cubicBezTo>
                      <a:cubicBezTo>
                        <a:pt x="79" y="0"/>
                        <a:pt x="79" y="240"/>
                        <a:pt x="159" y="240"/>
                      </a:cubicBezTo>
                    </a:path>
                  </a:pathLst>
                </a:custGeom>
                <a:noFill/>
                <a:ln w="1588"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78" name="Freeform 454"/>
                <p:cNvSpPr>
                  <a:spLocks/>
                </p:cNvSpPr>
                <p:nvPr/>
              </p:nvSpPr>
              <p:spPr bwMode="auto">
                <a:xfrm>
                  <a:off x="2383769" y="4362888"/>
                  <a:ext cx="318950" cy="191155"/>
                </a:xfrm>
                <a:custGeom>
                  <a:avLst/>
                  <a:gdLst/>
                  <a:ahLst/>
                  <a:cxnLst>
                    <a:cxn ang="0">
                      <a:pos x="0" y="0"/>
                    </a:cxn>
                    <a:cxn ang="0">
                      <a:pos x="11" y="2"/>
                    </a:cxn>
                    <a:cxn ang="0">
                      <a:pos x="21" y="6"/>
                    </a:cxn>
                    <a:cxn ang="0">
                      <a:pos x="30" y="14"/>
                    </a:cxn>
                    <a:cxn ang="0">
                      <a:pos x="38" y="23"/>
                    </a:cxn>
                    <a:cxn ang="0">
                      <a:pos x="46" y="35"/>
                    </a:cxn>
                    <a:cxn ang="0">
                      <a:pos x="53" y="49"/>
                    </a:cxn>
                    <a:cxn ang="0">
                      <a:pos x="59" y="64"/>
                    </a:cxn>
                    <a:cxn ang="0">
                      <a:pos x="66" y="80"/>
                    </a:cxn>
                    <a:cxn ang="0">
                      <a:pos x="71" y="96"/>
                    </a:cxn>
                    <a:cxn ang="0">
                      <a:pos x="83" y="131"/>
                    </a:cxn>
                    <a:cxn ang="0">
                      <a:pos x="95" y="165"/>
                    </a:cxn>
                    <a:cxn ang="0">
                      <a:pos x="101" y="180"/>
                    </a:cxn>
                    <a:cxn ang="0">
                      <a:pos x="108" y="195"/>
                    </a:cxn>
                    <a:cxn ang="0">
                      <a:pos x="115" y="208"/>
                    </a:cxn>
                    <a:cxn ang="0">
                      <a:pos x="122" y="219"/>
                    </a:cxn>
                    <a:cxn ang="0">
                      <a:pos x="131" y="229"/>
                    </a:cxn>
                    <a:cxn ang="0">
                      <a:pos x="140" y="235"/>
                    </a:cxn>
                    <a:cxn ang="0">
                      <a:pos x="150" y="239"/>
                    </a:cxn>
                    <a:cxn ang="0">
                      <a:pos x="159" y="240"/>
                    </a:cxn>
                    <a:cxn ang="0">
                      <a:pos x="219" y="240"/>
                    </a:cxn>
                    <a:cxn ang="0">
                      <a:pos x="207" y="239"/>
                    </a:cxn>
                    <a:cxn ang="0">
                      <a:pos x="198" y="234"/>
                    </a:cxn>
                    <a:cxn ang="0">
                      <a:pos x="189" y="227"/>
                    </a:cxn>
                    <a:cxn ang="0">
                      <a:pos x="180" y="217"/>
                    </a:cxn>
                    <a:cxn ang="0">
                      <a:pos x="173" y="205"/>
                    </a:cxn>
                    <a:cxn ang="0">
                      <a:pos x="166" y="192"/>
                    </a:cxn>
                    <a:cxn ang="0">
                      <a:pos x="159" y="177"/>
                    </a:cxn>
                    <a:cxn ang="0">
                      <a:pos x="147" y="144"/>
                    </a:cxn>
                    <a:cxn ang="0">
                      <a:pos x="136" y="109"/>
                    </a:cxn>
                    <a:cxn ang="0">
                      <a:pos x="130" y="92"/>
                    </a:cxn>
                    <a:cxn ang="0">
                      <a:pos x="124" y="76"/>
                    </a:cxn>
                    <a:cxn ang="0">
                      <a:pos x="118" y="60"/>
                    </a:cxn>
                    <a:cxn ang="0">
                      <a:pos x="111" y="45"/>
                    </a:cxn>
                    <a:cxn ang="0">
                      <a:pos x="104" y="32"/>
                    </a:cxn>
                    <a:cxn ang="0">
                      <a:pos x="96" y="21"/>
                    </a:cxn>
                    <a:cxn ang="0">
                      <a:pos x="88" y="12"/>
                    </a:cxn>
                    <a:cxn ang="0">
                      <a:pos x="78" y="5"/>
                    </a:cxn>
                    <a:cxn ang="0">
                      <a:pos x="68" y="1"/>
                    </a:cxn>
                    <a:cxn ang="0">
                      <a:pos x="60" y="0"/>
                    </a:cxn>
                    <a:cxn ang="0">
                      <a:pos x="0" y="0"/>
                    </a:cxn>
                  </a:cxnLst>
                  <a:rect l="0" t="0" r="r" b="b"/>
                  <a:pathLst>
                    <a:path w="219" h="240">
                      <a:moveTo>
                        <a:pt x="0" y="0"/>
                      </a:moveTo>
                      <a:lnTo>
                        <a:pt x="11" y="2"/>
                      </a:lnTo>
                      <a:lnTo>
                        <a:pt x="21" y="6"/>
                      </a:lnTo>
                      <a:lnTo>
                        <a:pt x="30" y="14"/>
                      </a:lnTo>
                      <a:lnTo>
                        <a:pt x="38" y="23"/>
                      </a:lnTo>
                      <a:lnTo>
                        <a:pt x="46" y="35"/>
                      </a:lnTo>
                      <a:lnTo>
                        <a:pt x="53" y="49"/>
                      </a:lnTo>
                      <a:lnTo>
                        <a:pt x="59" y="64"/>
                      </a:lnTo>
                      <a:lnTo>
                        <a:pt x="66" y="80"/>
                      </a:lnTo>
                      <a:lnTo>
                        <a:pt x="71" y="96"/>
                      </a:lnTo>
                      <a:lnTo>
                        <a:pt x="83" y="131"/>
                      </a:lnTo>
                      <a:lnTo>
                        <a:pt x="95" y="165"/>
                      </a:lnTo>
                      <a:lnTo>
                        <a:pt x="101" y="180"/>
                      </a:lnTo>
                      <a:lnTo>
                        <a:pt x="108" y="195"/>
                      </a:lnTo>
                      <a:lnTo>
                        <a:pt x="115" y="208"/>
                      </a:lnTo>
                      <a:lnTo>
                        <a:pt x="122" y="219"/>
                      </a:lnTo>
                      <a:lnTo>
                        <a:pt x="131" y="229"/>
                      </a:lnTo>
                      <a:lnTo>
                        <a:pt x="140" y="235"/>
                      </a:lnTo>
                      <a:lnTo>
                        <a:pt x="150" y="239"/>
                      </a:lnTo>
                      <a:lnTo>
                        <a:pt x="159" y="240"/>
                      </a:lnTo>
                      <a:lnTo>
                        <a:pt x="219" y="240"/>
                      </a:lnTo>
                      <a:lnTo>
                        <a:pt x="207" y="239"/>
                      </a:lnTo>
                      <a:lnTo>
                        <a:pt x="198" y="234"/>
                      </a:lnTo>
                      <a:lnTo>
                        <a:pt x="189" y="227"/>
                      </a:lnTo>
                      <a:lnTo>
                        <a:pt x="180" y="217"/>
                      </a:lnTo>
                      <a:lnTo>
                        <a:pt x="173" y="205"/>
                      </a:lnTo>
                      <a:lnTo>
                        <a:pt x="166" y="192"/>
                      </a:lnTo>
                      <a:lnTo>
                        <a:pt x="159" y="177"/>
                      </a:lnTo>
                      <a:lnTo>
                        <a:pt x="147" y="144"/>
                      </a:lnTo>
                      <a:lnTo>
                        <a:pt x="136" y="109"/>
                      </a:lnTo>
                      <a:lnTo>
                        <a:pt x="130" y="92"/>
                      </a:lnTo>
                      <a:lnTo>
                        <a:pt x="124" y="76"/>
                      </a:lnTo>
                      <a:lnTo>
                        <a:pt x="118" y="60"/>
                      </a:lnTo>
                      <a:lnTo>
                        <a:pt x="111" y="45"/>
                      </a:lnTo>
                      <a:lnTo>
                        <a:pt x="104" y="32"/>
                      </a:lnTo>
                      <a:lnTo>
                        <a:pt x="96" y="21"/>
                      </a:lnTo>
                      <a:lnTo>
                        <a:pt x="88" y="12"/>
                      </a:lnTo>
                      <a:lnTo>
                        <a:pt x="78" y="5"/>
                      </a:lnTo>
                      <a:lnTo>
                        <a:pt x="68" y="1"/>
                      </a:lnTo>
                      <a:lnTo>
                        <a:pt x="60" y="0"/>
                      </a:lnTo>
                      <a:lnTo>
                        <a:pt x="0" y="0"/>
                      </a:lnTo>
                      <a:close/>
                    </a:path>
                  </a:pathLst>
                </a:custGeom>
                <a:solidFill>
                  <a:srgbClr val="FFFFFF"/>
                </a:solidFill>
                <a:ln w="9525">
                  <a:solidFill>
                    <a:srgbClr val="0070C0"/>
                  </a:solidFill>
                  <a:round/>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79" name="Freeform 455"/>
                <p:cNvSpPr>
                  <a:spLocks/>
                </p:cNvSpPr>
                <p:nvPr/>
              </p:nvSpPr>
              <p:spPr bwMode="auto">
                <a:xfrm>
                  <a:off x="2383769" y="4362888"/>
                  <a:ext cx="318950" cy="191155"/>
                </a:xfrm>
                <a:custGeom>
                  <a:avLst/>
                  <a:gdLst/>
                  <a:ahLst/>
                  <a:cxnLst>
                    <a:cxn ang="0">
                      <a:pos x="0" y="0"/>
                    </a:cxn>
                    <a:cxn ang="0">
                      <a:pos x="159" y="240"/>
                    </a:cxn>
                    <a:cxn ang="0">
                      <a:pos x="219" y="240"/>
                    </a:cxn>
                    <a:cxn ang="0">
                      <a:pos x="60" y="0"/>
                    </a:cxn>
                    <a:cxn ang="0">
                      <a:pos x="0" y="0"/>
                    </a:cxn>
                    <a:cxn ang="0">
                      <a:pos x="0" y="0"/>
                    </a:cxn>
                    <a:cxn ang="0">
                      <a:pos x="159" y="240"/>
                    </a:cxn>
                  </a:cxnLst>
                  <a:rect l="0" t="0" r="r" b="b"/>
                  <a:pathLst>
                    <a:path w="219" h="240">
                      <a:moveTo>
                        <a:pt x="0" y="0"/>
                      </a:moveTo>
                      <a:cubicBezTo>
                        <a:pt x="79" y="0"/>
                        <a:pt x="79" y="240"/>
                        <a:pt x="159" y="240"/>
                      </a:cubicBezTo>
                      <a:cubicBezTo>
                        <a:pt x="159" y="240"/>
                        <a:pt x="219" y="240"/>
                        <a:pt x="219" y="240"/>
                      </a:cubicBezTo>
                      <a:cubicBezTo>
                        <a:pt x="139" y="240"/>
                        <a:pt x="139" y="0"/>
                        <a:pt x="60" y="0"/>
                      </a:cubicBezTo>
                      <a:cubicBezTo>
                        <a:pt x="60" y="0"/>
                        <a:pt x="0" y="0"/>
                        <a:pt x="0" y="0"/>
                      </a:cubicBezTo>
                      <a:cubicBezTo>
                        <a:pt x="0" y="0"/>
                        <a:pt x="0" y="0"/>
                        <a:pt x="0" y="0"/>
                      </a:cubicBezTo>
                      <a:cubicBezTo>
                        <a:pt x="79" y="0"/>
                        <a:pt x="79" y="240"/>
                        <a:pt x="159" y="240"/>
                      </a:cubicBezTo>
                    </a:path>
                  </a:pathLst>
                </a:custGeom>
                <a:noFill/>
                <a:ln w="11113"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80" name="Freeform 456"/>
                <p:cNvSpPr>
                  <a:spLocks/>
                </p:cNvSpPr>
                <p:nvPr/>
              </p:nvSpPr>
              <p:spPr bwMode="auto">
                <a:xfrm>
                  <a:off x="2527952" y="4362888"/>
                  <a:ext cx="317494" cy="191155"/>
                </a:xfrm>
                <a:custGeom>
                  <a:avLst/>
                  <a:gdLst/>
                  <a:ahLst/>
                  <a:cxnLst>
                    <a:cxn ang="0">
                      <a:pos x="0" y="0"/>
                    </a:cxn>
                    <a:cxn ang="0">
                      <a:pos x="158" y="240"/>
                    </a:cxn>
                    <a:cxn ang="0">
                      <a:pos x="218" y="240"/>
                    </a:cxn>
                    <a:cxn ang="0">
                      <a:pos x="60" y="0"/>
                    </a:cxn>
                    <a:cxn ang="0">
                      <a:pos x="0" y="0"/>
                    </a:cxn>
                    <a:cxn ang="0">
                      <a:pos x="0" y="0"/>
                    </a:cxn>
                    <a:cxn ang="0">
                      <a:pos x="158" y="240"/>
                    </a:cxn>
                  </a:cxnLst>
                  <a:rect l="0" t="0" r="r" b="b"/>
                  <a:pathLst>
                    <a:path w="218" h="240">
                      <a:moveTo>
                        <a:pt x="0" y="0"/>
                      </a:moveTo>
                      <a:cubicBezTo>
                        <a:pt x="79" y="0"/>
                        <a:pt x="79" y="240"/>
                        <a:pt x="158" y="240"/>
                      </a:cubicBezTo>
                      <a:cubicBezTo>
                        <a:pt x="158" y="240"/>
                        <a:pt x="218" y="240"/>
                        <a:pt x="218" y="240"/>
                      </a:cubicBezTo>
                      <a:cubicBezTo>
                        <a:pt x="139" y="240"/>
                        <a:pt x="139" y="0"/>
                        <a:pt x="60" y="0"/>
                      </a:cubicBezTo>
                      <a:cubicBezTo>
                        <a:pt x="60" y="0"/>
                        <a:pt x="0" y="0"/>
                        <a:pt x="0" y="0"/>
                      </a:cubicBezTo>
                      <a:cubicBezTo>
                        <a:pt x="0" y="0"/>
                        <a:pt x="0" y="0"/>
                        <a:pt x="0" y="0"/>
                      </a:cubicBezTo>
                      <a:cubicBezTo>
                        <a:pt x="79" y="0"/>
                        <a:pt x="79" y="240"/>
                        <a:pt x="158" y="240"/>
                      </a:cubicBezTo>
                    </a:path>
                  </a:pathLst>
                </a:custGeom>
                <a:noFill/>
                <a:ln w="1588"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81" name="Freeform 457"/>
                <p:cNvSpPr>
                  <a:spLocks/>
                </p:cNvSpPr>
                <p:nvPr/>
              </p:nvSpPr>
              <p:spPr bwMode="auto">
                <a:xfrm>
                  <a:off x="2527952" y="4362888"/>
                  <a:ext cx="317494" cy="191155"/>
                </a:xfrm>
                <a:custGeom>
                  <a:avLst/>
                  <a:gdLst/>
                  <a:ahLst/>
                  <a:cxnLst>
                    <a:cxn ang="0">
                      <a:pos x="0" y="0"/>
                    </a:cxn>
                    <a:cxn ang="0">
                      <a:pos x="10" y="2"/>
                    </a:cxn>
                    <a:cxn ang="0">
                      <a:pos x="20" y="6"/>
                    </a:cxn>
                    <a:cxn ang="0">
                      <a:pos x="29" y="14"/>
                    </a:cxn>
                    <a:cxn ang="0">
                      <a:pos x="38" y="23"/>
                    </a:cxn>
                    <a:cxn ang="0">
                      <a:pos x="45" y="35"/>
                    </a:cxn>
                    <a:cxn ang="0">
                      <a:pos x="52" y="49"/>
                    </a:cxn>
                    <a:cxn ang="0">
                      <a:pos x="59" y="64"/>
                    </a:cxn>
                    <a:cxn ang="0">
                      <a:pos x="71" y="96"/>
                    </a:cxn>
                    <a:cxn ang="0">
                      <a:pos x="82" y="131"/>
                    </a:cxn>
                    <a:cxn ang="0">
                      <a:pos x="94" y="165"/>
                    </a:cxn>
                    <a:cxn ang="0">
                      <a:pos x="100" y="180"/>
                    </a:cxn>
                    <a:cxn ang="0">
                      <a:pos x="107" y="195"/>
                    </a:cxn>
                    <a:cxn ang="0">
                      <a:pos x="114" y="208"/>
                    </a:cxn>
                    <a:cxn ang="0">
                      <a:pos x="122" y="219"/>
                    </a:cxn>
                    <a:cxn ang="0">
                      <a:pos x="130" y="229"/>
                    </a:cxn>
                    <a:cxn ang="0">
                      <a:pos x="139" y="235"/>
                    </a:cxn>
                    <a:cxn ang="0">
                      <a:pos x="150" y="239"/>
                    </a:cxn>
                    <a:cxn ang="0">
                      <a:pos x="158" y="240"/>
                    </a:cxn>
                    <a:cxn ang="0">
                      <a:pos x="218" y="240"/>
                    </a:cxn>
                    <a:cxn ang="0">
                      <a:pos x="207" y="239"/>
                    </a:cxn>
                    <a:cxn ang="0">
                      <a:pos x="197" y="234"/>
                    </a:cxn>
                    <a:cxn ang="0">
                      <a:pos x="188" y="227"/>
                    </a:cxn>
                    <a:cxn ang="0">
                      <a:pos x="180" y="217"/>
                    </a:cxn>
                    <a:cxn ang="0">
                      <a:pos x="172" y="205"/>
                    </a:cxn>
                    <a:cxn ang="0">
                      <a:pos x="165" y="192"/>
                    </a:cxn>
                    <a:cxn ang="0">
                      <a:pos x="159" y="177"/>
                    </a:cxn>
                    <a:cxn ang="0">
                      <a:pos x="153" y="161"/>
                    </a:cxn>
                    <a:cxn ang="0">
                      <a:pos x="147" y="144"/>
                    </a:cxn>
                    <a:cxn ang="0">
                      <a:pos x="135" y="109"/>
                    </a:cxn>
                    <a:cxn ang="0">
                      <a:pos x="129" y="92"/>
                    </a:cxn>
                    <a:cxn ang="0">
                      <a:pos x="123" y="76"/>
                    </a:cxn>
                    <a:cxn ang="0">
                      <a:pos x="117" y="60"/>
                    </a:cxn>
                    <a:cxn ang="0">
                      <a:pos x="111" y="45"/>
                    </a:cxn>
                    <a:cxn ang="0">
                      <a:pos x="103" y="32"/>
                    </a:cxn>
                    <a:cxn ang="0">
                      <a:pos x="96" y="21"/>
                    </a:cxn>
                    <a:cxn ang="0">
                      <a:pos x="87" y="12"/>
                    </a:cxn>
                    <a:cxn ang="0">
                      <a:pos x="78" y="5"/>
                    </a:cxn>
                    <a:cxn ang="0">
                      <a:pos x="68" y="1"/>
                    </a:cxn>
                    <a:cxn ang="0">
                      <a:pos x="60" y="0"/>
                    </a:cxn>
                    <a:cxn ang="0">
                      <a:pos x="0" y="0"/>
                    </a:cxn>
                  </a:cxnLst>
                  <a:rect l="0" t="0" r="r" b="b"/>
                  <a:pathLst>
                    <a:path w="218" h="240">
                      <a:moveTo>
                        <a:pt x="0" y="0"/>
                      </a:moveTo>
                      <a:lnTo>
                        <a:pt x="10" y="2"/>
                      </a:lnTo>
                      <a:lnTo>
                        <a:pt x="20" y="6"/>
                      </a:lnTo>
                      <a:lnTo>
                        <a:pt x="29" y="14"/>
                      </a:lnTo>
                      <a:lnTo>
                        <a:pt x="38" y="23"/>
                      </a:lnTo>
                      <a:lnTo>
                        <a:pt x="45" y="35"/>
                      </a:lnTo>
                      <a:lnTo>
                        <a:pt x="52" y="49"/>
                      </a:lnTo>
                      <a:lnTo>
                        <a:pt x="59" y="64"/>
                      </a:lnTo>
                      <a:lnTo>
                        <a:pt x="71" y="96"/>
                      </a:lnTo>
                      <a:lnTo>
                        <a:pt x="82" y="131"/>
                      </a:lnTo>
                      <a:lnTo>
                        <a:pt x="94" y="165"/>
                      </a:lnTo>
                      <a:lnTo>
                        <a:pt x="100" y="180"/>
                      </a:lnTo>
                      <a:lnTo>
                        <a:pt x="107" y="195"/>
                      </a:lnTo>
                      <a:lnTo>
                        <a:pt x="114" y="208"/>
                      </a:lnTo>
                      <a:lnTo>
                        <a:pt x="122" y="219"/>
                      </a:lnTo>
                      <a:lnTo>
                        <a:pt x="130" y="229"/>
                      </a:lnTo>
                      <a:lnTo>
                        <a:pt x="139" y="235"/>
                      </a:lnTo>
                      <a:lnTo>
                        <a:pt x="150" y="239"/>
                      </a:lnTo>
                      <a:lnTo>
                        <a:pt x="158" y="240"/>
                      </a:lnTo>
                      <a:lnTo>
                        <a:pt x="218" y="240"/>
                      </a:lnTo>
                      <a:lnTo>
                        <a:pt x="207" y="239"/>
                      </a:lnTo>
                      <a:lnTo>
                        <a:pt x="197" y="234"/>
                      </a:lnTo>
                      <a:lnTo>
                        <a:pt x="188" y="227"/>
                      </a:lnTo>
                      <a:lnTo>
                        <a:pt x="180" y="217"/>
                      </a:lnTo>
                      <a:lnTo>
                        <a:pt x="172" y="205"/>
                      </a:lnTo>
                      <a:lnTo>
                        <a:pt x="165" y="192"/>
                      </a:lnTo>
                      <a:lnTo>
                        <a:pt x="159" y="177"/>
                      </a:lnTo>
                      <a:lnTo>
                        <a:pt x="153" y="161"/>
                      </a:lnTo>
                      <a:lnTo>
                        <a:pt x="147" y="144"/>
                      </a:lnTo>
                      <a:lnTo>
                        <a:pt x="135" y="109"/>
                      </a:lnTo>
                      <a:lnTo>
                        <a:pt x="129" y="92"/>
                      </a:lnTo>
                      <a:lnTo>
                        <a:pt x="123" y="76"/>
                      </a:lnTo>
                      <a:lnTo>
                        <a:pt x="117" y="60"/>
                      </a:lnTo>
                      <a:lnTo>
                        <a:pt x="111" y="45"/>
                      </a:lnTo>
                      <a:lnTo>
                        <a:pt x="103" y="32"/>
                      </a:lnTo>
                      <a:lnTo>
                        <a:pt x="96" y="21"/>
                      </a:lnTo>
                      <a:lnTo>
                        <a:pt x="87" y="12"/>
                      </a:lnTo>
                      <a:lnTo>
                        <a:pt x="78" y="5"/>
                      </a:lnTo>
                      <a:lnTo>
                        <a:pt x="68" y="1"/>
                      </a:lnTo>
                      <a:lnTo>
                        <a:pt x="60" y="0"/>
                      </a:lnTo>
                      <a:lnTo>
                        <a:pt x="0" y="0"/>
                      </a:lnTo>
                      <a:close/>
                    </a:path>
                  </a:pathLst>
                </a:custGeom>
                <a:solidFill>
                  <a:srgbClr val="FFFFFF"/>
                </a:solidFill>
                <a:ln w="9525">
                  <a:solidFill>
                    <a:srgbClr val="0070C0"/>
                  </a:solidFill>
                  <a:round/>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82" name="Freeform 458"/>
                <p:cNvSpPr>
                  <a:spLocks/>
                </p:cNvSpPr>
                <p:nvPr/>
              </p:nvSpPr>
              <p:spPr bwMode="auto">
                <a:xfrm>
                  <a:off x="2527952" y="4362888"/>
                  <a:ext cx="317494" cy="191155"/>
                </a:xfrm>
                <a:custGeom>
                  <a:avLst/>
                  <a:gdLst/>
                  <a:ahLst/>
                  <a:cxnLst>
                    <a:cxn ang="0">
                      <a:pos x="0" y="0"/>
                    </a:cxn>
                    <a:cxn ang="0">
                      <a:pos x="158" y="240"/>
                    </a:cxn>
                    <a:cxn ang="0">
                      <a:pos x="218" y="240"/>
                    </a:cxn>
                    <a:cxn ang="0">
                      <a:pos x="60" y="0"/>
                    </a:cxn>
                    <a:cxn ang="0">
                      <a:pos x="0" y="0"/>
                    </a:cxn>
                    <a:cxn ang="0">
                      <a:pos x="0" y="0"/>
                    </a:cxn>
                    <a:cxn ang="0">
                      <a:pos x="158" y="240"/>
                    </a:cxn>
                  </a:cxnLst>
                  <a:rect l="0" t="0" r="r" b="b"/>
                  <a:pathLst>
                    <a:path w="218" h="240">
                      <a:moveTo>
                        <a:pt x="0" y="0"/>
                      </a:moveTo>
                      <a:cubicBezTo>
                        <a:pt x="79" y="0"/>
                        <a:pt x="79" y="240"/>
                        <a:pt x="158" y="240"/>
                      </a:cubicBezTo>
                      <a:cubicBezTo>
                        <a:pt x="158" y="240"/>
                        <a:pt x="218" y="240"/>
                        <a:pt x="218" y="240"/>
                      </a:cubicBezTo>
                      <a:cubicBezTo>
                        <a:pt x="139" y="240"/>
                        <a:pt x="139" y="0"/>
                        <a:pt x="60" y="0"/>
                      </a:cubicBezTo>
                      <a:cubicBezTo>
                        <a:pt x="60" y="0"/>
                        <a:pt x="0" y="0"/>
                        <a:pt x="0" y="0"/>
                      </a:cubicBezTo>
                      <a:cubicBezTo>
                        <a:pt x="0" y="0"/>
                        <a:pt x="0" y="0"/>
                        <a:pt x="0" y="0"/>
                      </a:cubicBezTo>
                      <a:cubicBezTo>
                        <a:pt x="79" y="0"/>
                        <a:pt x="79" y="240"/>
                        <a:pt x="158" y="240"/>
                      </a:cubicBezTo>
                    </a:path>
                  </a:pathLst>
                </a:custGeom>
                <a:noFill/>
                <a:ln w="11113"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83" name="Freeform 459"/>
                <p:cNvSpPr>
                  <a:spLocks/>
                </p:cNvSpPr>
                <p:nvPr/>
              </p:nvSpPr>
              <p:spPr bwMode="auto">
                <a:xfrm>
                  <a:off x="2845446" y="4362888"/>
                  <a:ext cx="317494" cy="191155"/>
                </a:xfrm>
                <a:custGeom>
                  <a:avLst/>
                  <a:gdLst/>
                  <a:ahLst/>
                  <a:cxnLst>
                    <a:cxn ang="0">
                      <a:pos x="0" y="0"/>
                    </a:cxn>
                    <a:cxn ang="0">
                      <a:pos x="158" y="240"/>
                    </a:cxn>
                    <a:cxn ang="0">
                      <a:pos x="218" y="240"/>
                    </a:cxn>
                    <a:cxn ang="0">
                      <a:pos x="60" y="0"/>
                    </a:cxn>
                    <a:cxn ang="0">
                      <a:pos x="0" y="0"/>
                    </a:cxn>
                    <a:cxn ang="0">
                      <a:pos x="0" y="0"/>
                    </a:cxn>
                    <a:cxn ang="0">
                      <a:pos x="158" y="240"/>
                    </a:cxn>
                  </a:cxnLst>
                  <a:rect l="0" t="0" r="r" b="b"/>
                  <a:pathLst>
                    <a:path w="218" h="240">
                      <a:moveTo>
                        <a:pt x="0" y="0"/>
                      </a:moveTo>
                      <a:cubicBezTo>
                        <a:pt x="79" y="0"/>
                        <a:pt x="79" y="240"/>
                        <a:pt x="158" y="240"/>
                      </a:cubicBezTo>
                      <a:cubicBezTo>
                        <a:pt x="158" y="240"/>
                        <a:pt x="218" y="240"/>
                        <a:pt x="218" y="240"/>
                      </a:cubicBezTo>
                      <a:cubicBezTo>
                        <a:pt x="139" y="240"/>
                        <a:pt x="139" y="0"/>
                        <a:pt x="60" y="0"/>
                      </a:cubicBezTo>
                      <a:cubicBezTo>
                        <a:pt x="60" y="0"/>
                        <a:pt x="0" y="0"/>
                        <a:pt x="0" y="0"/>
                      </a:cubicBezTo>
                      <a:cubicBezTo>
                        <a:pt x="0" y="0"/>
                        <a:pt x="0" y="0"/>
                        <a:pt x="0" y="0"/>
                      </a:cubicBezTo>
                      <a:cubicBezTo>
                        <a:pt x="79" y="0"/>
                        <a:pt x="79" y="240"/>
                        <a:pt x="158" y="240"/>
                      </a:cubicBezTo>
                    </a:path>
                  </a:pathLst>
                </a:custGeom>
                <a:noFill/>
                <a:ln w="1588"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84" name="Freeform 460"/>
                <p:cNvSpPr>
                  <a:spLocks/>
                </p:cNvSpPr>
                <p:nvPr/>
              </p:nvSpPr>
              <p:spPr bwMode="auto">
                <a:xfrm>
                  <a:off x="2845446" y="4362888"/>
                  <a:ext cx="317494" cy="191155"/>
                </a:xfrm>
                <a:custGeom>
                  <a:avLst/>
                  <a:gdLst/>
                  <a:ahLst/>
                  <a:cxnLst>
                    <a:cxn ang="0">
                      <a:pos x="0" y="0"/>
                    </a:cxn>
                    <a:cxn ang="0">
                      <a:pos x="11" y="2"/>
                    </a:cxn>
                    <a:cxn ang="0">
                      <a:pos x="21" y="6"/>
                    </a:cxn>
                    <a:cxn ang="0">
                      <a:pos x="30" y="14"/>
                    </a:cxn>
                    <a:cxn ang="0">
                      <a:pos x="38" y="23"/>
                    </a:cxn>
                    <a:cxn ang="0">
                      <a:pos x="46" y="35"/>
                    </a:cxn>
                    <a:cxn ang="0">
                      <a:pos x="52" y="49"/>
                    </a:cxn>
                    <a:cxn ang="0">
                      <a:pos x="59" y="64"/>
                    </a:cxn>
                    <a:cxn ang="0">
                      <a:pos x="65" y="80"/>
                    </a:cxn>
                    <a:cxn ang="0">
                      <a:pos x="71" y="96"/>
                    </a:cxn>
                    <a:cxn ang="0">
                      <a:pos x="83" y="131"/>
                    </a:cxn>
                    <a:cxn ang="0">
                      <a:pos x="94" y="165"/>
                    </a:cxn>
                    <a:cxn ang="0">
                      <a:pos x="101" y="180"/>
                    </a:cxn>
                    <a:cxn ang="0">
                      <a:pos x="107" y="195"/>
                    </a:cxn>
                    <a:cxn ang="0">
                      <a:pos x="115" y="208"/>
                    </a:cxn>
                    <a:cxn ang="0">
                      <a:pos x="122" y="219"/>
                    </a:cxn>
                    <a:cxn ang="0">
                      <a:pos x="130" y="229"/>
                    </a:cxn>
                    <a:cxn ang="0">
                      <a:pos x="140" y="235"/>
                    </a:cxn>
                    <a:cxn ang="0">
                      <a:pos x="150" y="239"/>
                    </a:cxn>
                    <a:cxn ang="0">
                      <a:pos x="158" y="240"/>
                    </a:cxn>
                    <a:cxn ang="0">
                      <a:pos x="218" y="240"/>
                    </a:cxn>
                    <a:cxn ang="0">
                      <a:pos x="207" y="239"/>
                    </a:cxn>
                    <a:cxn ang="0">
                      <a:pos x="197" y="234"/>
                    </a:cxn>
                    <a:cxn ang="0">
                      <a:pos x="188" y="227"/>
                    </a:cxn>
                    <a:cxn ang="0">
                      <a:pos x="180" y="217"/>
                    </a:cxn>
                    <a:cxn ang="0">
                      <a:pos x="172" y="205"/>
                    </a:cxn>
                    <a:cxn ang="0">
                      <a:pos x="166" y="192"/>
                    </a:cxn>
                    <a:cxn ang="0">
                      <a:pos x="159" y="177"/>
                    </a:cxn>
                    <a:cxn ang="0">
                      <a:pos x="147" y="144"/>
                    </a:cxn>
                    <a:cxn ang="0">
                      <a:pos x="136" y="109"/>
                    </a:cxn>
                    <a:cxn ang="0">
                      <a:pos x="130" y="92"/>
                    </a:cxn>
                    <a:cxn ang="0">
                      <a:pos x="124" y="76"/>
                    </a:cxn>
                    <a:cxn ang="0">
                      <a:pos x="118" y="60"/>
                    </a:cxn>
                    <a:cxn ang="0">
                      <a:pos x="111" y="45"/>
                    </a:cxn>
                    <a:cxn ang="0">
                      <a:pos x="104" y="32"/>
                    </a:cxn>
                    <a:cxn ang="0">
                      <a:pos x="96" y="21"/>
                    </a:cxn>
                    <a:cxn ang="0">
                      <a:pos x="88" y="12"/>
                    </a:cxn>
                    <a:cxn ang="0">
                      <a:pos x="78" y="5"/>
                    </a:cxn>
                    <a:cxn ang="0">
                      <a:pos x="68" y="1"/>
                    </a:cxn>
                    <a:cxn ang="0">
                      <a:pos x="60" y="0"/>
                    </a:cxn>
                    <a:cxn ang="0">
                      <a:pos x="0" y="0"/>
                    </a:cxn>
                  </a:cxnLst>
                  <a:rect l="0" t="0" r="r" b="b"/>
                  <a:pathLst>
                    <a:path w="218" h="240">
                      <a:moveTo>
                        <a:pt x="0" y="0"/>
                      </a:moveTo>
                      <a:lnTo>
                        <a:pt x="11" y="2"/>
                      </a:lnTo>
                      <a:lnTo>
                        <a:pt x="21" y="6"/>
                      </a:lnTo>
                      <a:lnTo>
                        <a:pt x="30" y="14"/>
                      </a:lnTo>
                      <a:lnTo>
                        <a:pt x="38" y="23"/>
                      </a:lnTo>
                      <a:lnTo>
                        <a:pt x="46" y="35"/>
                      </a:lnTo>
                      <a:lnTo>
                        <a:pt x="52" y="49"/>
                      </a:lnTo>
                      <a:lnTo>
                        <a:pt x="59" y="64"/>
                      </a:lnTo>
                      <a:lnTo>
                        <a:pt x="65" y="80"/>
                      </a:lnTo>
                      <a:lnTo>
                        <a:pt x="71" y="96"/>
                      </a:lnTo>
                      <a:lnTo>
                        <a:pt x="83" y="131"/>
                      </a:lnTo>
                      <a:lnTo>
                        <a:pt x="94" y="165"/>
                      </a:lnTo>
                      <a:lnTo>
                        <a:pt x="101" y="180"/>
                      </a:lnTo>
                      <a:lnTo>
                        <a:pt x="107" y="195"/>
                      </a:lnTo>
                      <a:lnTo>
                        <a:pt x="115" y="208"/>
                      </a:lnTo>
                      <a:lnTo>
                        <a:pt x="122" y="219"/>
                      </a:lnTo>
                      <a:lnTo>
                        <a:pt x="130" y="229"/>
                      </a:lnTo>
                      <a:lnTo>
                        <a:pt x="140" y="235"/>
                      </a:lnTo>
                      <a:lnTo>
                        <a:pt x="150" y="239"/>
                      </a:lnTo>
                      <a:lnTo>
                        <a:pt x="158" y="240"/>
                      </a:lnTo>
                      <a:lnTo>
                        <a:pt x="218" y="240"/>
                      </a:lnTo>
                      <a:lnTo>
                        <a:pt x="207" y="239"/>
                      </a:lnTo>
                      <a:lnTo>
                        <a:pt x="197" y="234"/>
                      </a:lnTo>
                      <a:lnTo>
                        <a:pt x="188" y="227"/>
                      </a:lnTo>
                      <a:lnTo>
                        <a:pt x="180" y="217"/>
                      </a:lnTo>
                      <a:lnTo>
                        <a:pt x="172" y="205"/>
                      </a:lnTo>
                      <a:lnTo>
                        <a:pt x="166" y="192"/>
                      </a:lnTo>
                      <a:lnTo>
                        <a:pt x="159" y="177"/>
                      </a:lnTo>
                      <a:lnTo>
                        <a:pt x="147" y="144"/>
                      </a:lnTo>
                      <a:lnTo>
                        <a:pt x="136" y="109"/>
                      </a:lnTo>
                      <a:lnTo>
                        <a:pt x="130" y="92"/>
                      </a:lnTo>
                      <a:lnTo>
                        <a:pt x="124" y="76"/>
                      </a:lnTo>
                      <a:lnTo>
                        <a:pt x="118" y="60"/>
                      </a:lnTo>
                      <a:lnTo>
                        <a:pt x="111" y="45"/>
                      </a:lnTo>
                      <a:lnTo>
                        <a:pt x="104" y="32"/>
                      </a:lnTo>
                      <a:lnTo>
                        <a:pt x="96" y="21"/>
                      </a:lnTo>
                      <a:lnTo>
                        <a:pt x="88" y="12"/>
                      </a:lnTo>
                      <a:lnTo>
                        <a:pt x="78" y="5"/>
                      </a:lnTo>
                      <a:lnTo>
                        <a:pt x="68" y="1"/>
                      </a:lnTo>
                      <a:lnTo>
                        <a:pt x="60" y="0"/>
                      </a:lnTo>
                      <a:lnTo>
                        <a:pt x="0" y="0"/>
                      </a:lnTo>
                      <a:close/>
                    </a:path>
                  </a:pathLst>
                </a:custGeom>
                <a:solidFill>
                  <a:srgbClr val="FFFFFF"/>
                </a:solidFill>
                <a:ln w="9525">
                  <a:solidFill>
                    <a:srgbClr val="0070C0"/>
                  </a:solidFill>
                  <a:round/>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85" name="Freeform 461"/>
                <p:cNvSpPr>
                  <a:spLocks/>
                </p:cNvSpPr>
                <p:nvPr/>
              </p:nvSpPr>
              <p:spPr bwMode="auto">
                <a:xfrm>
                  <a:off x="2845446" y="4362888"/>
                  <a:ext cx="317494" cy="191155"/>
                </a:xfrm>
                <a:custGeom>
                  <a:avLst/>
                  <a:gdLst/>
                  <a:ahLst/>
                  <a:cxnLst>
                    <a:cxn ang="0">
                      <a:pos x="0" y="0"/>
                    </a:cxn>
                    <a:cxn ang="0">
                      <a:pos x="158" y="240"/>
                    </a:cxn>
                    <a:cxn ang="0">
                      <a:pos x="218" y="240"/>
                    </a:cxn>
                    <a:cxn ang="0">
                      <a:pos x="60" y="0"/>
                    </a:cxn>
                    <a:cxn ang="0">
                      <a:pos x="0" y="0"/>
                    </a:cxn>
                    <a:cxn ang="0">
                      <a:pos x="0" y="0"/>
                    </a:cxn>
                    <a:cxn ang="0">
                      <a:pos x="158" y="240"/>
                    </a:cxn>
                  </a:cxnLst>
                  <a:rect l="0" t="0" r="r" b="b"/>
                  <a:pathLst>
                    <a:path w="218" h="240">
                      <a:moveTo>
                        <a:pt x="0" y="0"/>
                      </a:moveTo>
                      <a:cubicBezTo>
                        <a:pt x="79" y="0"/>
                        <a:pt x="79" y="240"/>
                        <a:pt x="158" y="240"/>
                      </a:cubicBezTo>
                      <a:cubicBezTo>
                        <a:pt x="158" y="240"/>
                        <a:pt x="218" y="240"/>
                        <a:pt x="218" y="240"/>
                      </a:cubicBezTo>
                      <a:cubicBezTo>
                        <a:pt x="139" y="240"/>
                        <a:pt x="139" y="0"/>
                        <a:pt x="60" y="0"/>
                      </a:cubicBezTo>
                      <a:cubicBezTo>
                        <a:pt x="60" y="0"/>
                        <a:pt x="0" y="0"/>
                        <a:pt x="0" y="0"/>
                      </a:cubicBezTo>
                      <a:cubicBezTo>
                        <a:pt x="0" y="0"/>
                        <a:pt x="0" y="0"/>
                        <a:pt x="0" y="0"/>
                      </a:cubicBezTo>
                      <a:cubicBezTo>
                        <a:pt x="79" y="0"/>
                        <a:pt x="79" y="240"/>
                        <a:pt x="158" y="240"/>
                      </a:cubicBezTo>
                    </a:path>
                  </a:pathLst>
                </a:custGeom>
                <a:noFill/>
                <a:ln w="11113"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86" name="Freeform 462"/>
                <p:cNvSpPr>
                  <a:spLocks/>
                </p:cNvSpPr>
                <p:nvPr/>
              </p:nvSpPr>
              <p:spPr bwMode="auto">
                <a:xfrm>
                  <a:off x="2988173" y="4362888"/>
                  <a:ext cx="318950" cy="191155"/>
                </a:xfrm>
                <a:custGeom>
                  <a:avLst/>
                  <a:gdLst/>
                  <a:ahLst/>
                  <a:cxnLst>
                    <a:cxn ang="0">
                      <a:pos x="0" y="0"/>
                    </a:cxn>
                    <a:cxn ang="0">
                      <a:pos x="159" y="240"/>
                    </a:cxn>
                    <a:cxn ang="0">
                      <a:pos x="219" y="240"/>
                    </a:cxn>
                    <a:cxn ang="0">
                      <a:pos x="60" y="0"/>
                    </a:cxn>
                    <a:cxn ang="0">
                      <a:pos x="0" y="0"/>
                    </a:cxn>
                    <a:cxn ang="0">
                      <a:pos x="0" y="0"/>
                    </a:cxn>
                    <a:cxn ang="0">
                      <a:pos x="159" y="240"/>
                    </a:cxn>
                  </a:cxnLst>
                  <a:rect l="0" t="0" r="r" b="b"/>
                  <a:pathLst>
                    <a:path w="219" h="240">
                      <a:moveTo>
                        <a:pt x="0" y="0"/>
                      </a:moveTo>
                      <a:cubicBezTo>
                        <a:pt x="80" y="0"/>
                        <a:pt x="80" y="240"/>
                        <a:pt x="159" y="240"/>
                      </a:cubicBezTo>
                      <a:cubicBezTo>
                        <a:pt x="159" y="240"/>
                        <a:pt x="219" y="240"/>
                        <a:pt x="219" y="240"/>
                      </a:cubicBezTo>
                      <a:cubicBezTo>
                        <a:pt x="140" y="240"/>
                        <a:pt x="140" y="0"/>
                        <a:pt x="60" y="0"/>
                      </a:cubicBezTo>
                      <a:cubicBezTo>
                        <a:pt x="60" y="0"/>
                        <a:pt x="0" y="0"/>
                        <a:pt x="0" y="0"/>
                      </a:cubicBezTo>
                      <a:cubicBezTo>
                        <a:pt x="0" y="0"/>
                        <a:pt x="0" y="0"/>
                        <a:pt x="0" y="0"/>
                      </a:cubicBezTo>
                      <a:cubicBezTo>
                        <a:pt x="80" y="0"/>
                        <a:pt x="80" y="240"/>
                        <a:pt x="159" y="240"/>
                      </a:cubicBezTo>
                    </a:path>
                  </a:pathLst>
                </a:custGeom>
                <a:noFill/>
                <a:ln w="1588"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87" name="Freeform 463"/>
                <p:cNvSpPr>
                  <a:spLocks/>
                </p:cNvSpPr>
                <p:nvPr/>
              </p:nvSpPr>
              <p:spPr bwMode="auto">
                <a:xfrm>
                  <a:off x="2988173" y="4362888"/>
                  <a:ext cx="318950" cy="191155"/>
                </a:xfrm>
                <a:custGeom>
                  <a:avLst/>
                  <a:gdLst/>
                  <a:ahLst/>
                  <a:cxnLst>
                    <a:cxn ang="0">
                      <a:pos x="0" y="0"/>
                    </a:cxn>
                    <a:cxn ang="0">
                      <a:pos x="11" y="2"/>
                    </a:cxn>
                    <a:cxn ang="0">
                      <a:pos x="21" y="6"/>
                    </a:cxn>
                    <a:cxn ang="0">
                      <a:pos x="30" y="14"/>
                    </a:cxn>
                    <a:cxn ang="0">
                      <a:pos x="38" y="23"/>
                    </a:cxn>
                    <a:cxn ang="0">
                      <a:pos x="46" y="35"/>
                    </a:cxn>
                    <a:cxn ang="0">
                      <a:pos x="53" y="49"/>
                    </a:cxn>
                    <a:cxn ang="0">
                      <a:pos x="59" y="64"/>
                    </a:cxn>
                    <a:cxn ang="0">
                      <a:pos x="71" y="96"/>
                    </a:cxn>
                    <a:cxn ang="0">
                      <a:pos x="83" y="131"/>
                    </a:cxn>
                    <a:cxn ang="0">
                      <a:pos x="95" y="165"/>
                    </a:cxn>
                    <a:cxn ang="0">
                      <a:pos x="101" y="180"/>
                    </a:cxn>
                    <a:cxn ang="0">
                      <a:pos x="108" y="195"/>
                    </a:cxn>
                    <a:cxn ang="0">
                      <a:pos x="115" y="208"/>
                    </a:cxn>
                    <a:cxn ang="0">
                      <a:pos x="122" y="219"/>
                    </a:cxn>
                    <a:cxn ang="0">
                      <a:pos x="131" y="229"/>
                    </a:cxn>
                    <a:cxn ang="0">
                      <a:pos x="140" y="235"/>
                    </a:cxn>
                    <a:cxn ang="0">
                      <a:pos x="150" y="239"/>
                    </a:cxn>
                    <a:cxn ang="0">
                      <a:pos x="159" y="240"/>
                    </a:cxn>
                    <a:cxn ang="0">
                      <a:pos x="219" y="240"/>
                    </a:cxn>
                    <a:cxn ang="0">
                      <a:pos x="208" y="239"/>
                    </a:cxn>
                    <a:cxn ang="0">
                      <a:pos x="198" y="234"/>
                    </a:cxn>
                    <a:cxn ang="0">
                      <a:pos x="189" y="227"/>
                    </a:cxn>
                    <a:cxn ang="0">
                      <a:pos x="181" y="217"/>
                    </a:cxn>
                    <a:cxn ang="0">
                      <a:pos x="173" y="205"/>
                    </a:cxn>
                    <a:cxn ang="0">
                      <a:pos x="166" y="192"/>
                    </a:cxn>
                    <a:cxn ang="0">
                      <a:pos x="159" y="177"/>
                    </a:cxn>
                    <a:cxn ang="0">
                      <a:pos x="153" y="161"/>
                    </a:cxn>
                    <a:cxn ang="0">
                      <a:pos x="147" y="144"/>
                    </a:cxn>
                    <a:cxn ang="0">
                      <a:pos x="136" y="109"/>
                    </a:cxn>
                    <a:cxn ang="0">
                      <a:pos x="130" y="92"/>
                    </a:cxn>
                    <a:cxn ang="0">
                      <a:pos x="124" y="76"/>
                    </a:cxn>
                    <a:cxn ang="0">
                      <a:pos x="118" y="60"/>
                    </a:cxn>
                    <a:cxn ang="0">
                      <a:pos x="111" y="45"/>
                    </a:cxn>
                    <a:cxn ang="0">
                      <a:pos x="104" y="32"/>
                    </a:cxn>
                    <a:cxn ang="0">
                      <a:pos x="96" y="21"/>
                    </a:cxn>
                    <a:cxn ang="0">
                      <a:pos x="88" y="12"/>
                    </a:cxn>
                    <a:cxn ang="0">
                      <a:pos x="79" y="5"/>
                    </a:cxn>
                    <a:cxn ang="0">
                      <a:pos x="68" y="1"/>
                    </a:cxn>
                    <a:cxn ang="0">
                      <a:pos x="60" y="0"/>
                    </a:cxn>
                    <a:cxn ang="0">
                      <a:pos x="0" y="0"/>
                    </a:cxn>
                  </a:cxnLst>
                  <a:rect l="0" t="0" r="r" b="b"/>
                  <a:pathLst>
                    <a:path w="219" h="240">
                      <a:moveTo>
                        <a:pt x="0" y="0"/>
                      </a:moveTo>
                      <a:lnTo>
                        <a:pt x="11" y="2"/>
                      </a:lnTo>
                      <a:lnTo>
                        <a:pt x="21" y="6"/>
                      </a:lnTo>
                      <a:lnTo>
                        <a:pt x="30" y="14"/>
                      </a:lnTo>
                      <a:lnTo>
                        <a:pt x="38" y="23"/>
                      </a:lnTo>
                      <a:lnTo>
                        <a:pt x="46" y="35"/>
                      </a:lnTo>
                      <a:lnTo>
                        <a:pt x="53" y="49"/>
                      </a:lnTo>
                      <a:lnTo>
                        <a:pt x="59" y="64"/>
                      </a:lnTo>
                      <a:lnTo>
                        <a:pt x="71" y="96"/>
                      </a:lnTo>
                      <a:lnTo>
                        <a:pt x="83" y="131"/>
                      </a:lnTo>
                      <a:lnTo>
                        <a:pt x="95" y="165"/>
                      </a:lnTo>
                      <a:lnTo>
                        <a:pt x="101" y="180"/>
                      </a:lnTo>
                      <a:lnTo>
                        <a:pt x="108" y="195"/>
                      </a:lnTo>
                      <a:lnTo>
                        <a:pt x="115" y="208"/>
                      </a:lnTo>
                      <a:lnTo>
                        <a:pt x="122" y="219"/>
                      </a:lnTo>
                      <a:lnTo>
                        <a:pt x="131" y="229"/>
                      </a:lnTo>
                      <a:lnTo>
                        <a:pt x="140" y="235"/>
                      </a:lnTo>
                      <a:lnTo>
                        <a:pt x="150" y="239"/>
                      </a:lnTo>
                      <a:lnTo>
                        <a:pt x="159" y="240"/>
                      </a:lnTo>
                      <a:lnTo>
                        <a:pt x="219" y="240"/>
                      </a:lnTo>
                      <a:lnTo>
                        <a:pt x="208" y="239"/>
                      </a:lnTo>
                      <a:lnTo>
                        <a:pt x="198" y="234"/>
                      </a:lnTo>
                      <a:lnTo>
                        <a:pt x="189" y="227"/>
                      </a:lnTo>
                      <a:lnTo>
                        <a:pt x="181" y="217"/>
                      </a:lnTo>
                      <a:lnTo>
                        <a:pt x="173" y="205"/>
                      </a:lnTo>
                      <a:lnTo>
                        <a:pt x="166" y="192"/>
                      </a:lnTo>
                      <a:lnTo>
                        <a:pt x="159" y="177"/>
                      </a:lnTo>
                      <a:lnTo>
                        <a:pt x="153" y="161"/>
                      </a:lnTo>
                      <a:lnTo>
                        <a:pt x="147" y="144"/>
                      </a:lnTo>
                      <a:lnTo>
                        <a:pt x="136" y="109"/>
                      </a:lnTo>
                      <a:lnTo>
                        <a:pt x="130" y="92"/>
                      </a:lnTo>
                      <a:lnTo>
                        <a:pt x="124" y="76"/>
                      </a:lnTo>
                      <a:lnTo>
                        <a:pt x="118" y="60"/>
                      </a:lnTo>
                      <a:lnTo>
                        <a:pt x="111" y="45"/>
                      </a:lnTo>
                      <a:lnTo>
                        <a:pt x="104" y="32"/>
                      </a:lnTo>
                      <a:lnTo>
                        <a:pt x="96" y="21"/>
                      </a:lnTo>
                      <a:lnTo>
                        <a:pt x="88" y="12"/>
                      </a:lnTo>
                      <a:lnTo>
                        <a:pt x="79" y="5"/>
                      </a:lnTo>
                      <a:lnTo>
                        <a:pt x="68" y="1"/>
                      </a:lnTo>
                      <a:lnTo>
                        <a:pt x="60" y="0"/>
                      </a:lnTo>
                      <a:lnTo>
                        <a:pt x="0" y="0"/>
                      </a:lnTo>
                      <a:close/>
                    </a:path>
                  </a:pathLst>
                </a:custGeom>
                <a:solidFill>
                  <a:srgbClr val="FFFFFF"/>
                </a:solidFill>
                <a:ln w="9525">
                  <a:solidFill>
                    <a:srgbClr val="0070C0"/>
                  </a:solidFill>
                  <a:round/>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88" name="Freeform 464"/>
                <p:cNvSpPr>
                  <a:spLocks/>
                </p:cNvSpPr>
                <p:nvPr/>
              </p:nvSpPr>
              <p:spPr bwMode="auto">
                <a:xfrm>
                  <a:off x="2988173" y="4362888"/>
                  <a:ext cx="318950" cy="191155"/>
                </a:xfrm>
                <a:custGeom>
                  <a:avLst/>
                  <a:gdLst/>
                  <a:ahLst/>
                  <a:cxnLst>
                    <a:cxn ang="0">
                      <a:pos x="0" y="0"/>
                    </a:cxn>
                    <a:cxn ang="0">
                      <a:pos x="159" y="240"/>
                    </a:cxn>
                    <a:cxn ang="0">
                      <a:pos x="219" y="240"/>
                    </a:cxn>
                    <a:cxn ang="0">
                      <a:pos x="60" y="0"/>
                    </a:cxn>
                    <a:cxn ang="0">
                      <a:pos x="0" y="0"/>
                    </a:cxn>
                    <a:cxn ang="0">
                      <a:pos x="0" y="0"/>
                    </a:cxn>
                    <a:cxn ang="0">
                      <a:pos x="159" y="240"/>
                    </a:cxn>
                  </a:cxnLst>
                  <a:rect l="0" t="0" r="r" b="b"/>
                  <a:pathLst>
                    <a:path w="219" h="240">
                      <a:moveTo>
                        <a:pt x="0" y="0"/>
                      </a:moveTo>
                      <a:cubicBezTo>
                        <a:pt x="80" y="0"/>
                        <a:pt x="80" y="240"/>
                        <a:pt x="159" y="240"/>
                      </a:cubicBezTo>
                      <a:cubicBezTo>
                        <a:pt x="159" y="240"/>
                        <a:pt x="219" y="240"/>
                        <a:pt x="219" y="240"/>
                      </a:cubicBezTo>
                      <a:cubicBezTo>
                        <a:pt x="140" y="240"/>
                        <a:pt x="140" y="0"/>
                        <a:pt x="60" y="0"/>
                      </a:cubicBezTo>
                      <a:cubicBezTo>
                        <a:pt x="60" y="0"/>
                        <a:pt x="0" y="0"/>
                        <a:pt x="0" y="0"/>
                      </a:cubicBezTo>
                      <a:cubicBezTo>
                        <a:pt x="0" y="0"/>
                        <a:pt x="0" y="0"/>
                        <a:pt x="0" y="0"/>
                      </a:cubicBezTo>
                      <a:cubicBezTo>
                        <a:pt x="80" y="0"/>
                        <a:pt x="80" y="240"/>
                        <a:pt x="159" y="240"/>
                      </a:cubicBezTo>
                    </a:path>
                  </a:pathLst>
                </a:custGeom>
                <a:noFill/>
                <a:ln w="11113"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89" name="Freeform 465"/>
                <p:cNvSpPr>
                  <a:spLocks/>
                </p:cNvSpPr>
                <p:nvPr/>
              </p:nvSpPr>
              <p:spPr bwMode="auto">
                <a:xfrm>
                  <a:off x="3307123" y="4362888"/>
                  <a:ext cx="317494" cy="191155"/>
                </a:xfrm>
                <a:custGeom>
                  <a:avLst/>
                  <a:gdLst/>
                  <a:ahLst/>
                  <a:cxnLst>
                    <a:cxn ang="0">
                      <a:pos x="0" y="0"/>
                    </a:cxn>
                    <a:cxn ang="0">
                      <a:pos x="158" y="240"/>
                    </a:cxn>
                    <a:cxn ang="0">
                      <a:pos x="218" y="240"/>
                    </a:cxn>
                    <a:cxn ang="0">
                      <a:pos x="60" y="0"/>
                    </a:cxn>
                    <a:cxn ang="0">
                      <a:pos x="0" y="0"/>
                    </a:cxn>
                    <a:cxn ang="0">
                      <a:pos x="0" y="0"/>
                    </a:cxn>
                    <a:cxn ang="0">
                      <a:pos x="158" y="240"/>
                    </a:cxn>
                  </a:cxnLst>
                  <a:rect l="0" t="0" r="r" b="b"/>
                  <a:pathLst>
                    <a:path w="218" h="240">
                      <a:moveTo>
                        <a:pt x="0" y="0"/>
                      </a:moveTo>
                      <a:cubicBezTo>
                        <a:pt x="79" y="0"/>
                        <a:pt x="79" y="240"/>
                        <a:pt x="158" y="240"/>
                      </a:cubicBezTo>
                      <a:cubicBezTo>
                        <a:pt x="158" y="240"/>
                        <a:pt x="218" y="240"/>
                        <a:pt x="218" y="240"/>
                      </a:cubicBezTo>
                      <a:cubicBezTo>
                        <a:pt x="139" y="240"/>
                        <a:pt x="139" y="0"/>
                        <a:pt x="60" y="0"/>
                      </a:cubicBezTo>
                      <a:cubicBezTo>
                        <a:pt x="60" y="0"/>
                        <a:pt x="0" y="0"/>
                        <a:pt x="0" y="0"/>
                      </a:cubicBezTo>
                      <a:cubicBezTo>
                        <a:pt x="0" y="0"/>
                        <a:pt x="0" y="0"/>
                        <a:pt x="0" y="0"/>
                      </a:cubicBezTo>
                      <a:cubicBezTo>
                        <a:pt x="79" y="0"/>
                        <a:pt x="79" y="240"/>
                        <a:pt x="158" y="240"/>
                      </a:cubicBezTo>
                    </a:path>
                  </a:pathLst>
                </a:custGeom>
                <a:noFill/>
                <a:ln w="1588"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90" name="Freeform 466"/>
                <p:cNvSpPr>
                  <a:spLocks/>
                </p:cNvSpPr>
                <p:nvPr/>
              </p:nvSpPr>
              <p:spPr bwMode="auto">
                <a:xfrm>
                  <a:off x="3307123" y="4362888"/>
                  <a:ext cx="317494" cy="191155"/>
                </a:xfrm>
                <a:custGeom>
                  <a:avLst/>
                  <a:gdLst/>
                  <a:ahLst/>
                  <a:cxnLst>
                    <a:cxn ang="0">
                      <a:pos x="0" y="0"/>
                    </a:cxn>
                    <a:cxn ang="0">
                      <a:pos x="11" y="2"/>
                    </a:cxn>
                    <a:cxn ang="0">
                      <a:pos x="20" y="6"/>
                    </a:cxn>
                    <a:cxn ang="0">
                      <a:pos x="29" y="14"/>
                    </a:cxn>
                    <a:cxn ang="0">
                      <a:pos x="38" y="23"/>
                    </a:cxn>
                    <a:cxn ang="0">
                      <a:pos x="45" y="35"/>
                    </a:cxn>
                    <a:cxn ang="0">
                      <a:pos x="52" y="49"/>
                    </a:cxn>
                    <a:cxn ang="0">
                      <a:pos x="59" y="64"/>
                    </a:cxn>
                    <a:cxn ang="0">
                      <a:pos x="65" y="80"/>
                    </a:cxn>
                    <a:cxn ang="0">
                      <a:pos x="71" y="96"/>
                    </a:cxn>
                    <a:cxn ang="0">
                      <a:pos x="83" y="131"/>
                    </a:cxn>
                    <a:cxn ang="0">
                      <a:pos x="94" y="165"/>
                    </a:cxn>
                    <a:cxn ang="0">
                      <a:pos x="101" y="180"/>
                    </a:cxn>
                    <a:cxn ang="0">
                      <a:pos x="107" y="195"/>
                    </a:cxn>
                    <a:cxn ang="0">
                      <a:pos x="114" y="208"/>
                    </a:cxn>
                    <a:cxn ang="0">
                      <a:pos x="122" y="219"/>
                    </a:cxn>
                    <a:cxn ang="0">
                      <a:pos x="130" y="229"/>
                    </a:cxn>
                    <a:cxn ang="0">
                      <a:pos x="140" y="235"/>
                    </a:cxn>
                    <a:cxn ang="0">
                      <a:pos x="150" y="239"/>
                    </a:cxn>
                    <a:cxn ang="0">
                      <a:pos x="158" y="240"/>
                    </a:cxn>
                    <a:cxn ang="0">
                      <a:pos x="218" y="240"/>
                    </a:cxn>
                    <a:cxn ang="0">
                      <a:pos x="207" y="239"/>
                    </a:cxn>
                    <a:cxn ang="0">
                      <a:pos x="197" y="234"/>
                    </a:cxn>
                    <a:cxn ang="0">
                      <a:pos x="188" y="227"/>
                    </a:cxn>
                    <a:cxn ang="0">
                      <a:pos x="180" y="217"/>
                    </a:cxn>
                    <a:cxn ang="0">
                      <a:pos x="172" y="205"/>
                    </a:cxn>
                    <a:cxn ang="0">
                      <a:pos x="165" y="192"/>
                    </a:cxn>
                    <a:cxn ang="0">
                      <a:pos x="159" y="177"/>
                    </a:cxn>
                    <a:cxn ang="0">
                      <a:pos x="147" y="144"/>
                    </a:cxn>
                    <a:cxn ang="0">
                      <a:pos x="135" y="109"/>
                    </a:cxn>
                    <a:cxn ang="0">
                      <a:pos x="129" y="92"/>
                    </a:cxn>
                    <a:cxn ang="0">
                      <a:pos x="124" y="76"/>
                    </a:cxn>
                    <a:cxn ang="0">
                      <a:pos x="117" y="60"/>
                    </a:cxn>
                    <a:cxn ang="0">
                      <a:pos x="111" y="45"/>
                    </a:cxn>
                    <a:cxn ang="0">
                      <a:pos x="104" y="32"/>
                    </a:cxn>
                    <a:cxn ang="0">
                      <a:pos x="96" y="21"/>
                    </a:cxn>
                    <a:cxn ang="0">
                      <a:pos x="87" y="12"/>
                    </a:cxn>
                    <a:cxn ang="0">
                      <a:pos x="78" y="5"/>
                    </a:cxn>
                    <a:cxn ang="0">
                      <a:pos x="68" y="1"/>
                    </a:cxn>
                    <a:cxn ang="0">
                      <a:pos x="60" y="0"/>
                    </a:cxn>
                    <a:cxn ang="0">
                      <a:pos x="0" y="0"/>
                    </a:cxn>
                  </a:cxnLst>
                  <a:rect l="0" t="0" r="r" b="b"/>
                  <a:pathLst>
                    <a:path w="218" h="240">
                      <a:moveTo>
                        <a:pt x="0" y="0"/>
                      </a:moveTo>
                      <a:lnTo>
                        <a:pt x="11" y="2"/>
                      </a:lnTo>
                      <a:lnTo>
                        <a:pt x="20" y="6"/>
                      </a:lnTo>
                      <a:lnTo>
                        <a:pt x="29" y="14"/>
                      </a:lnTo>
                      <a:lnTo>
                        <a:pt x="38" y="23"/>
                      </a:lnTo>
                      <a:lnTo>
                        <a:pt x="45" y="35"/>
                      </a:lnTo>
                      <a:lnTo>
                        <a:pt x="52" y="49"/>
                      </a:lnTo>
                      <a:lnTo>
                        <a:pt x="59" y="64"/>
                      </a:lnTo>
                      <a:lnTo>
                        <a:pt x="65" y="80"/>
                      </a:lnTo>
                      <a:lnTo>
                        <a:pt x="71" y="96"/>
                      </a:lnTo>
                      <a:lnTo>
                        <a:pt x="83" y="131"/>
                      </a:lnTo>
                      <a:lnTo>
                        <a:pt x="94" y="165"/>
                      </a:lnTo>
                      <a:lnTo>
                        <a:pt x="101" y="180"/>
                      </a:lnTo>
                      <a:lnTo>
                        <a:pt x="107" y="195"/>
                      </a:lnTo>
                      <a:lnTo>
                        <a:pt x="114" y="208"/>
                      </a:lnTo>
                      <a:lnTo>
                        <a:pt x="122" y="219"/>
                      </a:lnTo>
                      <a:lnTo>
                        <a:pt x="130" y="229"/>
                      </a:lnTo>
                      <a:lnTo>
                        <a:pt x="140" y="235"/>
                      </a:lnTo>
                      <a:lnTo>
                        <a:pt x="150" y="239"/>
                      </a:lnTo>
                      <a:lnTo>
                        <a:pt x="158" y="240"/>
                      </a:lnTo>
                      <a:lnTo>
                        <a:pt x="218" y="240"/>
                      </a:lnTo>
                      <a:lnTo>
                        <a:pt x="207" y="239"/>
                      </a:lnTo>
                      <a:lnTo>
                        <a:pt x="197" y="234"/>
                      </a:lnTo>
                      <a:lnTo>
                        <a:pt x="188" y="227"/>
                      </a:lnTo>
                      <a:lnTo>
                        <a:pt x="180" y="217"/>
                      </a:lnTo>
                      <a:lnTo>
                        <a:pt x="172" y="205"/>
                      </a:lnTo>
                      <a:lnTo>
                        <a:pt x="165" y="192"/>
                      </a:lnTo>
                      <a:lnTo>
                        <a:pt x="159" y="177"/>
                      </a:lnTo>
                      <a:lnTo>
                        <a:pt x="147" y="144"/>
                      </a:lnTo>
                      <a:lnTo>
                        <a:pt x="135" y="109"/>
                      </a:lnTo>
                      <a:lnTo>
                        <a:pt x="129" y="92"/>
                      </a:lnTo>
                      <a:lnTo>
                        <a:pt x="124" y="76"/>
                      </a:lnTo>
                      <a:lnTo>
                        <a:pt x="117" y="60"/>
                      </a:lnTo>
                      <a:lnTo>
                        <a:pt x="111" y="45"/>
                      </a:lnTo>
                      <a:lnTo>
                        <a:pt x="104" y="32"/>
                      </a:lnTo>
                      <a:lnTo>
                        <a:pt x="96" y="21"/>
                      </a:lnTo>
                      <a:lnTo>
                        <a:pt x="87" y="12"/>
                      </a:lnTo>
                      <a:lnTo>
                        <a:pt x="78" y="5"/>
                      </a:lnTo>
                      <a:lnTo>
                        <a:pt x="68" y="1"/>
                      </a:lnTo>
                      <a:lnTo>
                        <a:pt x="60" y="0"/>
                      </a:lnTo>
                      <a:lnTo>
                        <a:pt x="0" y="0"/>
                      </a:lnTo>
                      <a:close/>
                    </a:path>
                  </a:pathLst>
                </a:custGeom>
                <a:solidFill>
                  <a:srgbClr val="FFFFFF"/>
                </a:solidFill>
                <a:ln w="9525">
                  <a:solidFill>
                    <a:srgbClr val="0070C0"/>
                  </a:solidFill>
                  <a:round/>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91" name="Freeform 467"/>
                <p:cNvSpPr>
                  <a:spLocks/>
                </p:cNvSpPr>
                <p:nvPr/>
              </p:nvSpPr>
              <p:spPr bwMode="auto">
                <a:xfrm>
                  <a:off x="3307123" y="4362888"/>
                  <a:ext cx="317494" cy="191155"/>
                </a:xfrm>
                <a:custGeom>
                  <a:avLst/>
                  <a:gdLst/>
                  <a:ahLst/>
                  <a:cxnLst>
                    <a:cxn ang="0">
                      <a:pos x="0" y="0"/>
                    </a:cxn>
                    <a:cxn ang="0">
                      <a:pos x="158" y="240"/>
                    </a:cxn>
                    <a:cxn ang="0">
                      <a:pos x="218" y="240"/>
                    </a:cxn>
                    <a:cxn ang="0">
                      <a:pos x="60" y="0"/>
                    </a:cxn>
                    <a:cxn ang="0">
                      <a:pos x="0" y="0"/>
                    </a:cxn>
                    <a:cxn ang="0">
                      <a:pos x="0" y="0"/>
                    </a:cxn>
                    <a:cxn ang="0">
                      <a:pos x="158" y="240"/>
                    </a:cxn>
                  </a:cxnLst>
                  <a:rect l="0" t="0" r="r" b="b"/>
                  <a:pathLst>
                    <a:path w="218" h="240">
                      <a:moveTo>
                        <a:pt x="0" y="0"/>
                      </a:moveTo>
                      <a:cubicBezTo>
                        <a:pt x="79" y="0"/>
                        <a:pt x="79" y="240"/>
                        <a:pt x="158" y="240"/>
                      </a:cubicBezTo>
                      <a:cubicBezTo>
                        <a:pt x="158" y="240"/>
                        <a:pt x="218" y="240"/>
                        <a:pt x="218" y="240"/>
                      </a:cubicBezTo>
                      <a:cubicBezTo>
                        <a:pt x="139" y="240"/>
                        <a:pt x="139" y="0"/>
                        <a:pt x="60" y="0"/>
                      </a:cubicBezTo>
                      <a:cubicBezTo>
                        <a:pt x="60" y="0"/>
                        <a:pt x="0" y="0"/>
                        <a:pt x="0" y="0"/>
                      </a:cubicBezTo>
                      <a:cubicBezTo>
                        <a:pt x="0" y="0"/>
                        <a:pt x="0" y="0"/>
                        <a:pt x="0" y="0"/>
                      </a:cubicBezTo>
                      <a:cubicBezTo>
                        <a:pt x="79" y="0"/>
                        <a:pt x="79" y="240"/>
                        <a:pt x="158" y="240"/>
                      </a:cubicBezTo>
                    </a:path>
                  </a:pathLst>
                </a:custGeom>
                <a:noFill/>
                <a:ln w="11113"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92" name="Freeform 468"/>
                <p:cNvSpPr>
                  <a:spLocks/>
                </p:cNvSpPr>
                <p:nvPr/>
              </p:nvSpPr>
              <p:spPr bwMode="auto">
                <a:xfrm>
                  <a:off x="3449849" y="4362888"/>
                  <a:ext cx="318950" cy="191155"/>
                </a:xfrm>
                <a:custGeom>
                  <a:avLst/>
                  <a:gdLst/>
                  <a:ahLst/>
                  <a:cxnLst>
                    <a:cxn ang="0">
                      <a:pos x="0" y="0"/>
                    </a:cxn>
                    <a:cxn ang="0">
                      <a:pos x="159" y="240"/>
                    </a:cxn>
                    <a:cxn ang="0">
                      <a:pos x="219" y="240"/>
                    </a:cxn>
                    <a:cxn ang="0">
                      <a:pos x="60" y="0"/>
                    </a:cxn>
                    <a:cxn ang="0">
                      <a:pos x="0" y="0"/>
                    </a:cxn>
                    <a:cxn ang="0">
                      <a:pos x="0" y="0"/>
                    </a:cxn>
                    <a:cxn ang="0">
                      <a:pos x="159" y="240"/>
                    </a:cxn>
                  </a:cxnLst>
                  <a:rect l="0" t="0" r="r" b="b"/>
                  <a:pathLst>
                    <a:path w="219" h="240">
                      <a:moveTo>
                        <a:pt x="0" y="0"/>
                      </a:moveTo>
                      <a:cubicBezTo>
                        <a:pt x="79" y="0"/>
                        <a:pt x="79" y="240"/>
                        <a:pt x="159" y="240"/>
                      </a:cubicBezTo>
                      <a:cubicBezTo>
                        <a:pt x="159" y="240"/>
                        <a:pt x="219" y="240"/>
                        <a:pt x="219" y="240"/>
                      </a:cubicBezTo>
                      <a:cubicBezTo>
                        <a:pt x="139" y="240"/>
                        <a:pt x="139" y="0"/>
                        <a:pt x="60" y="0"/>
                      </a:cubicBezTo>
                      <a:cubicBezTo>
                        <a:pt x="60" y="0"/>
                        <a:pt x="0" y="0"/>
                        <a:pt x="0" y="0"/>
                      </a:cubicBezTo>
                      <a:cubicBezTo>
                        <a:pt x="0" y="0"/>
                        <a:pt x="0" y="0"/>
                        <a:pt x="0" y="0"/>
                      </a:cubicBezTo>
                      <a:cubicBezTo>
                        <a:pt x="79" y="0"/>
                        <a:pt x="79" y="240"/>
                        <a:pt x="159" y="240"/>
                      </a:cubicBezTo>
                    </a:path>
                  </a:pathLst>
                </a:custGeom>
                <a:noFill/>
                <a:ln w="1588"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93" name="Freeform 469"/>
                <p:cNvSpPr>
                  <a:spLocks/>
                </p:cNvSpPr>
                <p:nvPr/>
              </p:nvSpPr>
              <p:spPr bwMode="auto">
                <a:xfrm>
                  <a:off x="3449849" y="4362888"/>
                  <a:ext cx="318950" cy="191155"/>
                </a:xfrm>
                <a:custGeom>
                  <a:avLst/>
                  <a:gdLst/>
                  <a:ahLst/>
                  <a:cxnLst>
                    <a:cxn ang="0">
                      <a:pos x="0" y="0"/>
                    </a:cxn>
                    <a:cxn ang="0">
                      <a:pos x="11" y="2"/>
                    </a:cxn>
                    <a:cxn ang="0">
                      <a:pos x="21" y="6"/>
                    </a:cxn>
                    <a:cxn ang="0">
                      <a:pos x="30" y="14"/>
                    </a:cxn>
                    <a:cxn ang="0">
                      <a:pos x="38" y="23"/>
                    </a:cxn>
                    <a:cxn ang="0">
                      <a:pos x="46" y="35"/>
                    </a:cxn>
                    <a:cxn ang="0">
                      <a:pos x="53" y="49"/>
                    </a:cxn>
                    <a:cxn ang="0">
                      <a:pos x="59" y="64"/>
                    </a:cxn>
                    <a:cxn ang="0">
                      <a:pos x="71" y="96"/>
                    </a:cxn>
                    <a:cxn ang="0">
                      <a:pos x="83" y="131"/>
                    </a:cxn>
                    <a:cxn ang="0">
                      <a:pos x="95" y="165"/>
                    </a:cxn>
                    <a:cxn ang="0">
                      <a:pos x="101" y="180"/>
                    </a:cxn>
                    <a:cxn ang="0">
                      <a:pos x="108" y="195"/>
                    </a:cxn>
                    <a:cxn ang="0">
                      <a:pos x="115" y="208"/>
                    </a:cxn>
                    <a:cxn ang="0">
                      <a:pos x="122" y="219"/>
                    </a:cxn>
                    <a:cxn ang="0">
                      <a:pos x="131" y="229"/>
                    </a:cxn>
                    <a:cxn ang="0">
                      <a:pos x="140" y="235"/>
                    </a:cxn>
                    <a:cxn ang="0">
                      <a:pos x="150" y="239"/>
                    </a:cxn>
                    <a:cxn ang="0">
                      <a:pos x="159" y="240"/>
                    </a:cxn>
                    <a:cxn ang="0">
                      <a:pos x="219" y="240"/>
                    </a:cxn>
                    <a:cxn ang="0">
                      <a:pos x="207" y="239"/>
                    </a:cxn>
                    <a:cxn ang="0">
                      <a:pos x="198" y="234"/>
                    </a:cxn>
                    <a:cxn ang="0">
                      <a:pos x="189" y="227"/>
                    </a:cxn>
                    <a:cxn ang="0">
                      <a:pos x="180" y="217"/>
                    </a:cxn>
                    <a:cxn ang="0">
                      <a:pos x="173" y="205"/>
                    </a:cxn>
                    <a:cxn ang="0">
                      <a:pos x="166" y="192"/>
                    </a:cxn>
                    <a:cxn ang="0">
                      <a:pos x="159" y="177"/>
                    </a:cxn>
                    <a:cxn ang="0">
                      <a:pos x="153" y="161"/>
                    </a:cxn>
                    <a:cxn ang="0">
                      <a:pos x="147" y="144"/>
                    </a:cxn>
                    <a:cxn ang="0">
                      <a:pos x="136" y="109"/>
                    </a:cxn>
                    <a:cxn ang="0">
                      <a:pos x="130" y="92"/>
                    </a:cxn>
                    <a:cxn ang="0">
                      <a:pos x="124" y="76"/>
                    </a:cxn>
                    <a:cxn ang="0">
                      <a:pos x="118" y="60"/>
                    </a:cxn>
                    <a:cxn ang="0">
                      <a:pos x="111" y="45"/>
                    </a:cxn>
                    <a:cxn ang="0">
                      <a:pos x="104" y="32"/>
                    </a:cxn>
                    <a:cxn ang="0">
                      <a:pos x="96" y="21"/>
                    </a:cxn>
                    <a:cxn ang="0">
                      <a:pos x="88" y="12"/>
                    </a:cxn>
                    <a:cxn ang="0">
                      <a:pos x="78" y="5"/>
                    </a:cxn>
                    <a:cxn ang="0">
                      <a:pos x="68" y="1"/>
                    </a:cxn>
                    <a:cxn ang="0">
                      <a:pos x="60" y="0"/>
                    </a:cxn>
                    <a:cxn ang="0">
                      <a:pos x="0" y="0"/>
                    </a:cxn>
                  </a:cxnLst>
                  <a:rect l="0" t="0" r="r" b="b"/>
                  <a:pathLst>
                    <a:path w="219" h="240">
                      <a:moveTo>
                        <a:pt x="0" y="0"/>
                      </a:moveTo>
                      <a:lnTo>
                        <a:pt x="11" y="2"/>
                      </a:lnTo>
                      <a:lnTo>
                        <a:pt x="21" y="6"/>
                      </a:lnTo>
                      <a:lnTo>
                        <a:pt x="30" y="14"/>
                      </a:lnTo>
                      <a:lnTo>
                        <a:pt x="38" y="23"/>
                      </a:lnTo>
                      <a:lnTo>
                        <a:pt x="46" y="35"/>
                      </a:lnTo>
                      <a:lnTo>
                        <a:pt x="53" y="49"/>
                      </a:lnTo>
                      <a:lnTo>
                        <a:pt x="59" y="64"/>
                      </a:lnTo>
                      <a:lnTo>
                        <a:pt x="71" y="96"/>
                      </a:lnTo>
                      <a:lnTo>
                        <a:pt x="83" y="131"/>
                      </a:lnTo>
                      <a:lnTo>
                        <a:pt x="95" y="165"/>
                      </a:lnTo>
                      <a:lnTo>
                        <a:pt x="101" y="180"/>
                      </a:lnTo>
                      <a:lnTo>
                        <a:pt x="108" y="195"/>
                      </a:lnTo>
                      <a:lnTo>
                        <a:pt x="115" y="208"/>
                      </a:lnTo>
                      <a:lnTo>
                        <a:pt x="122" y="219"/>
                      </a:lnTo>
                      <a:lnTo>
                        <a:pt x="131" y="229"/>
                      </a:lnTo>
                      <a:lnTo>
                        <a:pt x="140" y="235"/>
                      </a:lnTo>
                      <a:lnTo>
                        <a:pt x="150" y="239"/>
                      </a:lnTo>
                      <a:lnTo>
                        <a:pt x="159" y="240"/>
                      </a:lnTo>
                      <a:lnTo>
                        <a:pt x="219" y="240"/>
                      </a:lnTo>
                      <a:lnTo>
                        <a:pt x="207" y="239"/>
                      </a:lnTo>
                      <a:lnTo>
                        <a:pt x="198" y="234"/>
                      </a:lnTo>
                      <a:lnTo>
                        <a:pt x="189" y="227"/>
                      </a:lnTo>
                      <a:lnTo>
                        <a:pt x="180" y="217"/>
                      </a:lnTo>
                      <a:lnTo>
                        <a:pt x="173" y="205"/>
                      </a:lnTo>
                      <a:lnTo>
                        <a:pt x="166" y="192"/>
                      </a:lnTo>
                      <a:lnTo>
                        <a:pt x="159" y="177"/>
                      </a:lnTo>
                      <a:lnTo>
                        <a:pt x="153" y="161"/>
                      </a:lnTo>
                      <a:lnTo>
                        <a:pt x="147" y="144"/>
                      </a:lnTo>
                      <a:lnTo>
                        <a:pt x="136" y="109"/>
                      </a:lnTo>
                      <a:lnTo>
                        <a:pt x="130" y="92"/>
                      </a:lnTo>
                      <a:lnTo>
                        <a:pt x="124" y="76"/>
                      </a:lnTo>
                      <a:lnTo>
                        <a:pt x="118" y="60"/>
                      </a:lnTo>
                      <a:lnTo>
                        <a:pt x="111" y="45"/>
                      </a:lnTo>
                      <a:lnTo>
                        <a:pt x="104" y="32"/>
                      </a:lnTo>
                      <a:lnTo>
                        <a:pt x="96" y="21"/>
                      </a:lnTo>
                      <a:lnTo>
                        <a:pt x="88" y="12"/>
                      </a:lnTo>
                      <a:lnTo>
                        <a:pt x="78" y="5"/>
                      </a:lnTo>
                      <a:lnTo>
                        <a:pt x="68" y="1"/>
                      </a:lnTo>
                      <a:lnTo>
                        <a:pt x="60" y="0"/>
                      </a:lnTo>
                      <a:lnTo>
                        <a:pt x="0" y="0"/>
                      </a:lnTo>
                      <a:close/>
                    </a:path>
                  </a:pathLst>
                </a:custGeom>
                <a:solidFill>
                  <a:srgbClr val="FFFFFF"/>
                </a:solidFill>
                <a:ln w="9525">
                  <a:solidFill>
                    <a:srgbClr val="0070C0"/>
                  </a:solidFill>
                  <a:round/>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94" name="Freeform 470"/>
                <p:cNvSpPr>
                  <a:spLocks/>
                </p:cNvSpPr>
                <p:nvPr/>
              </p:nvSpPr>
              <p:spPr bwMode="auto">
                <a:xfrm>
                  <a:off x="3449849" y="4362888"/>
                  <a:ext cx="318950" cy="191155"/>
                </a:xfrm>
                <a:custGeom>
                  <a:avLst/>
                  <a:gdLst/>
                  <a:ahLst/>
                  <a:cxnLst>
                    <a:cxn ang="0">
                      <a:pos x="0" y="0"/>
                    </a:cxn>
                    <a:cxn ang="0">
                      <a:pos x="159" y="240"/>
                    </a:cxn>
                    <a:cxn ang="0">
                      <a:pos x="219" y="240"/>
                    </a:cxn>
                    <a:cxn ang="0">
                      <a:pos x="60" y="0"/>
                    </a:cxn>
                    <a:cxn ang="0">
                      <a:pos x="0" y="0"/>
                    </a:cxn>
                    <a:cxn ang="0">
                      <a:pos x="0" y="0"/>
                    </a:cxn>
                    <a:cxn ang="0">
                      <a:pos x="159" y="240"/>
                    </a:cxn>
                  </a:cxnLst>
                  <a:rect l="0" t="0" r="r" b="b"/>
                  <a:pathLst>
                    <a:path w="219" h="240">
                      <a:moveTo>
                        <a:pt x="0" y="0"/>
                      </a:moveTo>
                      <a:cubicBezTo>
                        <a:pt x="79" y="0"/>
                        <a:pt x="79" y="240"/>
                        <a:pt x="159" y="240"/>
                      </a:cubicBezTo>
                      <a:cubicBezTo>
                        <a:pt x="159" y="240"/>
                        <a:pt x="219" y="240"/>
                        <a:pt x="219" y="240"/>
                      </a:cubicBezTo>
                      <a:cubicBezTo>
                        <a:pt x="139" y="240"/>
                        <a:pt x="139" y="0"/>
                        <a:pt x="60" y="0"/>
                      </a:cubicBezTo>
                      <a:cubicBezTo>
                        <a:pt x="60" y="0"/>
                        <a:pt x="0" y="0"/>
                        <a:pt x="0" y="0"/>
                      </a:cubicBezTo>
                      <a:cubicBezTo>
                        <a:pt x="0" y="0"/>
                        <a:pt x="0" y="0"/>
                        <a:pt x="0" y="0"/>
                      </a:cubicBezTo>
                      <a:cubicBezTo>
                        <a:pt x="79" y="0"/>
                        <a:pt x="79" y="240"/>
                        <a:pt x="159" y="240"/>
                      </a:cubicBezTo>
                    </a:path>
                  </a:pathLst>
                </a:custGeom>
                <a:noFill/>
                <a:ln w="11113"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95" name="Freeform 471"/>
                <p:cNvSpPr>
                  <a:spLocks/>
                </p:cNvSpPr>
                <p:nvPr/>
              </p:nvSpPr>
              <p:spPr bwMode="auto">
                <a:xfrm>
                  <a:off x="3768799" y="4362888"/>
                  <a:ext cx="317494" cy="191155"/>
                </a:xfrm>
                <a:custGeom>
                  <a:avLst/>
                  <a:gdLst/>
                  <a:ahLst/>
                  <a:cxnLst>
                    <a:cxn ang="0">
                      <a:pos x="0" y="0"/>
                    </a:cxn>
                    <a:cxn ang="0">
                      <a:pos x="158" y="240"/>
                    </a:cxn>
                    <a:cxn ang="0">
                      <a:pos x="218" y="240"/>
                    </a:cxn>
                    <a:cxn ang="0">
                      <a:pos x="60" y="0"/>
                    </a:cxn>
                    <a:cxn ang="0">
                      <a:pos x="0" y="0"/>
                    </a:cxn>
                    <a:cxn ang="0">
                      <a:pos x="0" y="0"/>
                    </a:cxn>
                    <a:cxn ang="0">
                      <a:pos x="158" y="240"/>
                    </a:cxn>
                  </a:cxnLst>
                  <a:rect l="0" t="0" r="r" b="b"/>
                  <a:pathLst>
                    <a:path w="218" h="240">
                      <a:moveTo>
                        <a:pt x="0" y="0"/>
                      </a:moveTo>
                      <a:cubicBezTo>
                        <a:pt x="79" y="0"/>
                        <a:pt x="79" y="240"/>
                        <a:pt x="158" y="240"/>
                      </a:cubicBezTo>
                      <a:cubicBezTo>
                        <a:pt x="158" y="240"/>
                        <a:pt x="218" y="240"/>
                        <a:pt x="218" y="240"/>
                      </a:cubicBezTo>
                      <a:cubicBezTo>
                        <a:pt x="139" y="240"/>
                        <a:pt x="139" y="0"/>
                        <a:pt x="60" y="0"/>
                      </a:cubicBezTo>
                      <a:cubicBezTo>
                        <a:pt x="60" y="0"/>
                        <a:pt x="0" y="0"/>
                        <a:pt x="0" y="0"/>
                      </a:cubicBezTo>
                      <a:cubicBezTo>
                        <a:pt x="0" y="0"/>
                        <a:pt x="0" y="0"/>
                        <a:pt x="0" y="0"/>
                      </a:cubicBezTo>
                      <a:cubicBezTo>
                        <a:pt x="79" y="0"/>
                        <a:pt x="79" y="240"/>
                        <a:pt x="158" y="240"/>
                      </a:cubicBezTo>
                    </a:path>
                  </a:pathLst>
                </a:custGeom>
                <a:noFill/>
                <a:ln w="1588"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96" name="Freeform 472"/>
                <p:cNvSpPr>
                  <a:spLocks/>
                </p:cNvSpPr>
                <p:nvPr/>
              </p:nvSpPr>
              <p:spPr bwMode="auto">
                <a:xfrm>
                  <a:off x="3768799" y="4362888"/>
                  <a:ext cx="317494" cy="191155"/>
                </a:xfrm>
                <a:custGeom>
                  <a:avLst/>
                  <a:gdLst/>
                  <a:ahLst/>
                  <a:cxnLst>
                    <a:cxn ang="0">
                      <a:pos x="0" y="0"/>
                    </a:cxn>
                    <a:cxn ang="0">
                      <a:pos x="10" y="2"/>
                    </a:cxn>
                    <a:cxn ang="0">
                      <a:pos x="20" y="6"/>
                    </a:cxn>
                    <a:cxn ang="0">
                      <a:pos x="29" y="14"/>
                    </a:cxn>
                    <a:cxn ang="0">
                      <a:pos x="38" y="23"/>
                    </a:cxn>
                    <a:cxn ang="0">
                      <a:pos x="45" y="35"/>
                    </a:cxn>
                    <a:cxn ang="0">
                      <a:pos x="52" y="49"/>
                    </a:cxn>
                    <a:cxn ang="0">
                      <a:pos x="59" y="64"/>
                    </a:cxn>
                    <a:cxn ang="0">
                      <a:pos x="65" y="80"/>
                    </a:cxn>
                    <a:cxn ang="0">
                      <a:pos x="71" y="96"/>
                    </a:cxn>
                    <a:cxn ang="0">
                      <a:pos x="82" y="131"/>
                    </a:cxn>
                    <a:cxn ang="0">
                      <a:pos x="94" y="165"/>
                    </a:cxn>
                    <a:cxn ang="0">
                      <a:pos x="100" y="180"/>
                    </a:cxn>
                    <a:cxn ang="0">
                      <a:pos x="107" y="195"/>
                    </a:cxn>
                    <a:cxn ang="0">
                      <a:pos x="114" y="208"/>
                    </a:cxn>
                    <a:cxn ang="0">
                      <a:pos x="122" y="219"/>
                    </a:cxn>
                    <a:cxn ang="0">
                      <a:pos x="130" y="229"/>
                    </a:cxn>
                    <a:cxn ang="0">
                      <a:pos x="139" y="235"/>
                    </a:cxn>
                    <a:cxn ang="0">
                      <a:pos x="150" y="239"/>
                    </a:cxn>
                    <a:cxn ang="0">
                      <a:pos x="158" y="240"/>
                    </a:cxn>
                    <a:cxn ang="0">
                      <a:pos x="218" y="240"/>
                    </a:cxn>
                    <a:cxn ang="0">
                      <a:pos x="207" y="239"/>
                    </a:cxn>
                    <a:cxn ang="0">
                      <a:pos x="197" y="234"/>
                    </a:cxn>
                    <a:cxn ang="0">
                      <a:pos x="188" y="227"/>
                    </a:cxn>
                    <a:cxn ang="0">
                      <a:pos x="180" y="217"/>
                    </a:cxn>
                    <a:cxn ang="0">
                      <a:pos x="172" y="205"/>
                    </a:cxn>
                    <a:cxn ang="0">
                      <a:pos x="165" y="192"/>
                    </a:cxn>
                    <a:cxn ang="0">
                      <a:pos x="159" y="177"/>
                    </a:cxn>
                    <a:cxn ang="0">
                      <a:pos x="147" y="144"/>
                    </a:cxn>
                    <a:cxn ang="0">
                      <a:pos x="135" y="109"/>
                    </a:cxn>
                    <a:cxn ang="0">
                      <a:pos x="129" y="92"/>
                    </a:cxn>
                    <a:cxn ang="0">
                      <a:pos x="123" y="76"/>
                    </a:cxn>
                    <a:cxn ang="0">
                      <a:pos x="117" y="60"/>
                    </a:cxn>
                    <a:cxn ang="0">
                      <a:pos x="111" y="45"/>
                    </a:cxn>
                    <a:cxn ang="0">
                      <a:pos x="103" y="32"/>
                    </a:cxn>
                    <a:cxn ang="0">
                      <a:pos x="96" y="21"/>
                    </a:cxn>
                    <a:cxn ang="0">
                      <a:pos x="87" y="12"/>
                    </a:cxn>
                    <a:cxn ang="0">
                      <a:pos x="78" y="5"/>
                    </a:cxn>
                    <a:cxn ang="0">
                      <a:pos x="68" y="1"/>
                    </a:cxn>
                    <a:cxn ang="0">
                      <a:pos x="60" y="0"/>
                    </a:cxn>
                    <a:cxn ang="0">
                      <a:pos x="0" y="0"/>
                    </a:cxn>
                  </a:cxnLst>
                  <a:rect l="0" t="0" r="r" b="b"/>
                  <a:pathLst>
                    <a:path w="218" h="240">
                      <a:moveTo>
                        <a:pt x="0" y="0"/>
                      </a:moveTo>
                      <a:lnTo>
                        <a:pt x="10" y="2"/>
                      </a:lnTo>
                      <a:lnTo>
                        <a:pt x="20" y="6"/>
                      </a:lnTo>
                      <a:lnTo>
                        <a:pt x="29" y="14"/>
                      </a:lnTo>
                      <a:lnTo>
                        <a:pt x="38" y="23"/>
                      </a:lnTo>
                      <a:lnTo>
                        <a:pt x="45" y="35"/>
                      </a:lnTo>
                      <a:lnTo>
                        <a:pt x="52" y="49"/>
                      </a:lnTo>
                      <a:lnTo>
                        <a:pt x="59" y="64"/>
                      </a:lnTo>
                      <a:lnTo>
                        <a:pt x="65" y="80"/>
                      </a:lnTo>
                      <a:lnTo>
                        <a:pt x="71" y="96"/>
                      </a:lnTo>
                      <a:lnTo>
                        <a:pt x="82" y="131"/>
                      </a:lnTo>
                      <a:lnTo>
                        <a:pt x="94" y="165"/>
                      </a:lnTo>
                      <a:lnTo>
                        <a:pt x="100" y="180"/>
                      </a:lnTo>
                      <a:lnTo>
                        <a:pt x="107" y="195"/>
                      </a:lnTo>
                      <a:lnTo>
                        <a:pt x="114" y="208"/>
                      </a:lnTo>
                      <a:lnTo>
                        <a:pt x="122" y="219"/>
                      </a:lnTo>
                      <a:lnTo>
                        <a:pt x="130" y="229"/>
                      </a:lnTo>
                      <a:lnTo>
                        <a:pt x="139" y="235"/>
                      </a:lnTo>
                      <a:lnTo>
                        <a:pt x="150" y="239"/>
                      </a:lnTo>
                      <a:lnTo>
                        <a:pt x="158" y="240"/>
                      </a:lnTo>
                      <a:lnTo>
                        <a:pt x="218" y="240"/>
                      </a:lnTo>
                      <a:lnTo>
                        <a:pt x="207" y="239"/>
                      </a:lnTo>
                      <a:lnTo>
                        <a:pt x="197" y="234"/>
                      </a:lnTo>
                      <a:lnTo>
                        <a:pt x="188" y="227"/>
                      </a:lnTo>
                      <a:lnTo>
                        <a:pt x="180" y="217"/>
                      </a:lnTo>
                      <a:lnTo>
                        <a:pt x="172" y="205"/>
                      </a:lnTo>
                      <a:lnTo>
                        <a:pt x="165" y="192"/>
                      </a:lnTo>
                      <a:lnTo>
                        <a:pt x="159" y="177"/>
                      </a:lnTo>
                      <a:lnTo>
                        <a:pt x="147" y="144"/>
                      </a:lnTo>
                      <a:lnTo>
                        <a:pt x="135" y="109"/>
                      </a:lnTo>
                      <a:lnTo>
                        <a:pt x="129" y="92"/>
                      </a:lnTo>
                      <a:lnTo>
                        <a:pt x="123" y="76"/>
                      </a:lnTo>
                      <a:lnTo>
                        <a:pt x="117" y="60"/>
                      </a:lnTo>
                      <a:lnTo>
                        <a:pt x="111" y="45"/>
                      </a:lnTo>
                      <a:lnTo>
                        <a:pt x="103" y="32"/>
                      </a:lnTo>
                      <a:lnTo>
                        <a:pt x="96" y="21"/>
                      </a:lnTo>
                      <a:lnTo>
                        <a:pt x="87" y="12"/>
                      </a:lnTo>
                      <a:lnTo>
                        <a:pt x="78" y="5"/>
                      </a:lnTo>
                      <a:lnTo>
                        <a:pt x="68" y="1"/>
                      </a:lnTo>
                      <a:lnTo>
                        <a:pt x="60" y="0"/>
                      </a:lnTo>
                      <a:lnTo>
                        <a:pt x="0" y="0"/>
                      </a:lnTo>
                      <a:close/>
                    </a:path>
                  </a:pathLst>
                </a:custGeom>
                <a:solidFill>
                  <a:srgbClr val="FFFFFF"/>
                </a:solidFill>
                <a:ln w="9525">
                  <a:solidFill>
                    <a:srgbClr val="0070C0"/>
                  </a:solidFill>
                  <a:round/>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97" name="Freeform 473"/>
                <p:cNvSpPr>
                  <a:spLocks/>
                </p:cNvSpPr>
                <p:nvPr/>
              </p:nvSpPr>
              <p:spPr bwMode="auto">
                <a:xfrm>
                  <a:off x="3768799" y="4362888"/>
                  <a:ext cx="317494" cy="191155"/>
                </a:xfrm>
                <a:custGeom>
                  <a:avLst/>
                  <a:gdLst/>
                  <a:ahLst/>
                  <a:cxnLst>
                    <a:cxn ang="0">
                      <a:pos x="0" y="0"/>
                    </a:cxn>
                    <a:cxn ang="0">
                      <a:pos x="158" y="240"/>
                    </a:cxn>
                    <a:cxn ang="0">
                      <a:pos x="218" y="240"/>
                    </a:cxn>
                    <a:cxn ang="0">
                      <a:pos x="60" y="0"/>
                    </a:cxn>
                    <a:cxn ang="0">
                      <a:pos x="0" y="0"/>
                    </a:cxn>
                    <a:cxn ang="0">
                      <a:pos x="0" y="0"/>
                    </a:cxn>
                    <a:cxn ang="0">
                      <a:pos x="158" y="240"/>
                    </a:cxn>
                  </a:cxnLst>
                  <a:rect l="0" t="0" r="r" b="b"/>
                  <a:pathLst>
                    <a:path w="218" h="240">
                      <a:moveTo>
                        <a:pt x="0" y="0"/>
                      </a:moveTo>
                      <a:cubicBezTo>
                        <a:pt x="79" y="0"/>
                        <a:pt x="79" y="240"/>
                        <a:pt x="158" y="240"/>
                      </a:cubicBezTo>
                      <a:cubicBezTo>
                        <a:pt x="158" y="240"/>
                        <a:pt x="218" y="240"/>
                        <a:pt x="218" y="240"/>
                      </a:cubicBezTo>
                      <a:cubicBezTo>
                        <a:pt x="139" y="240"/>
                        <a:pt x="139" y="0"/>
                        <a:pt x="60" y="0"/>
                      </a:cubicBezTo>
                      <a:cubicBezTo>
                        <a:pt x="60" y="0"/>
                        <a:pt x="0" y="0"/>
                        <a:pt x="0" y="0"/>
                      </a:cubicBezTo>
                      <a:cubicBezTo>
                        <a:pt x="0" y="0"/>
                        <a:pt x="0" y="0"/>
                        <a:pt x="0" y="0"/>
                      </a:cubicBezTo>
                      <a:cubicBezTo>
                        <a:pt x="79" y="0"/>
                        <a:pt x="79" y="240"/>
                        <a:pt x="158" y="240"/>
                      </a:cubicBezTo>
                    </a:path>
                  </a:pathLst>
                </a:custGeom>
                <a:noFill/>
                <a:ln w="11113"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98" name="Freeform 474"/>
                <p:cNvSpPr>
                  <a:spLocks/>
                </p:cNvSpPr>
                <p:nvPr/>
              </p:nvSpPr>
              <p:spPr bwMode="auto">
                <a:xfrm>
                  <a:off x="3911526" y="4362888"/>
                  <a:ext cx="317494" cy="191155"/>
                </a:xfrm>
                <a:custGeom>
                  <a:avLst/>
                  <a:gdLst/>
                  <a:ahLst/>
                  <a:cxnLst>
                    <a:cxn ang="0">
                      <a:pos x="0" y="0"/>
                    </a:cxn>
                    <a:cxn ang="0">
                      <a:pos x="158" y="240"/>
                    </a:cxn>
                    <a:cxn ang="0">
                      <a:pos x="218" y="240"/>
                    </a:cxn>
                    <a:cxn ang="0">
                      <a:pos x="60" y="0"/>
                    </a:cxn>
                    <a:cxn ang="0">
                      <a:pos x="0" y="0"/>
                    </a:cxn>
                    <a:cxn ang="0">
                      <a:pos x="0" y="0"/>
                    </a:cxn>
                    <a:cxn ang="0">
                      <a:pos x="158" y="240"/>
                    </a:cxn>
                  </a:cxnLst>
                  <a:rect l="0" t="0" r="r" b="b"/>
                  <a:pathLst>
                    <a:path w="218" h="240">
                      <a:moveTo>
                        <a:pt x="0" y="0"/>
                      </a:moveTo>
                      <a:cubicBezTo>
                        <a:pt x="79" y="0"/>
                        <a:pt x="79" y="240"/>
                        <a:pt x="158" y="240"/>
                      </a:cubicBezTo>
                      <a:cubicBezTo>
                        <a:pt x="158" y="240"/>
                        <a:pt x="218" y="240"/>
                        <a:pt x="218" y="240"/>
                      </a:cubicBezTo>
                      <a:cubicBezTo>
                        <a:pt x="139" y="240"/>
                        <a:pt x="139" y="0"/>
                        <a:pt x="60" y="0"/>
                      </a:cubicBezTo>
                      <a:cubicBezTo>
                        <a:pt x="60" y="0"/>
                        <a:pt x="0" y="0"/>
                        <a:pt x="0" y="0"/>
                      </a:cubicBezTo>
                      <a:cubicBezTo>
                        <a:pt x="0" y="0"/>
                        <a:pt x="0" y="0"/>
                        <a:pt x="0" y="0"/>
                      </a:cubicBezTo>
                      <a:cubicBezTo>
                        <a:pt x="79" y="0"/>
                        <a:pt x="79" y="240"/>
                        <a:pt x="158" y="240"/>
                      </a:cubicBezTo>
                    </a:path>
                  </a:pathLst>
                </a:custGeom>
                <a:noFill/>
                <a:ln w="1588"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499" name="Freeform 475"/>
                <p:cNvSpPr>
                  <a:spLocks/>
                </p:cNvSpPr>
                <p:nvPr/>
              </p:nvSpPr>
              <p:spPr bwMode="auto">
                <a:xfrm>
                  <a:off x="3911526" y="4362888"/>
                  <a:ext cx="317494" cy="191155"/>
                </a:xfrm>
                <a:custGeom>
                  <a:avLst/>
                  <a:gdLst/>
                  <a:ahLst/>
                  <a:cxnLst>
                    <a:cxn ang="0">
                      <a:pos x="0" y="0"/>
                    </a:cxn>
                    <a:cxn ang="0">
                      <a:pos x="11" y="2"/>
                    </a:cxn>
                    <a:cxn ang="0">
                      <a:pos x="21" y="6"/>
                    </a:cxn>
                    <a:cxn ang="0">
                      <a:pos x="30" y="14"/>
                    </a:cxn>
                    <a:cxn ang="0">
                      <a:pos x="38" y="23"/>
                    </a:cxn>
                    <a:cxn ang="0">
                      <a:pos x="46" y="35"/>
                    </a:cxn>
                    <a:cxn ang="0">
                      <a:pos x="52" y="49"/>
                    </a:cxn>
                    <a:cxn ang="0">
                      <a:pos x="59" y="64"/>
                    </a:cxn>
                    <a:cxn ang="0">
                      <a:pos x="71" y="96"/>
                    </a:cxn>
                    <a:cxn ang="0">
                      <a:pos x="83" y="131"/>
                    </a:cxn>
                    <a:cxn ang="0">
                      <a:pos x="94" y="165"/>
                    </a:cxn>
                    <a:cxn ang="0">
                      <a:pos x="101" y="180"/>
                    </a:cxn>
                    <a:cxn ang="0">
                      <a:pos x="107" y="195"/>
                    </a:cxn>
                    <a:cxn ang="0">
                      <a:pos x="115" y="208"/>
                    </a:cxn>
                    <a:cxn ang="0">
                      <a:pos x="122" y="219"/>
                    </a:cxn>
                    <a:cxn ang="0">
                      <a:pos x="130" y="229"/>
                    </a:cxn>
                    <a:cxn ang="0">
                      <a:pos x="140" y="235"/>
                    </a:cxn>
                    <a:cxn ang="0">
                      <a:pos x="150" y="239"/>
                    </a:cxn>
                    <a:cxn ang="0">
                      <a:pos x="158" y="240"/>
                    </a:cxn>
                    <a:cxn ang="0">
                      <a:pos x="218" y="240"/>
                    </a:cxn>
                    <a:cxn ang="0">
                      <a:pos x="207" y="239"/>
                    </a:cxn>
                    <a:cxn ang="0">
                      <a:pos x="197" y="234"/>
                    </a:cxn>
                    <a:cxn ang="0">
                      <a:pos x="188" y="227"/>
                    </a:cxn>
                    <a:cxn ang="0">
                      <a:pos x="180" y="217"/>
                    </a:cxn>
                    <a:cxn ang="0">
                      <a:pos x="172" y="205"/>
                    </a:cxn>
                    <a:cxn ang="0">
                      <a:pos x="166" y="192"/>
                    </a:cxn>
                    <a:cxn ang="0">
                      <a:pos x="159" y="177"/>
                    </a:cxn>
                    <a:cxn ang="0">
                      <a:pos x="153" y="161"/>
                    </a:cxn>
                    <a:cxn ang="0">
                      <a:pos x="147" y="144"/>
                    </a:cxn>
                    <a:cxn ang="0">
                      <a:pos x="136" y="109"/>
                    </a:cxn>
                    <a:cxn ang="0">
                      <a:pos x="130" y="92"/>
                    </a:cxn>
                    <a:cxn ang="0">
                      <a:pos x="124" y="76"/>
                    </a:cxn>
                    <a:cxn ang="0">
                      <a:pos x="118" y="60"/>
                    </a:cxn>
                    <a:cxn ang="0">
                      <a:pos x="111" y="45"/>
                    </a:cxn>
                    <a:cxn ang="0">
                      <a:pos x="104" y="32"/>
                    </a:cxn>
                    <a:cxn ang="0">
                      <a:pos x="96" y="21"/>
                    </a:cxn>
                    <a:cxn ang="0">
                      <a:pos x="88" y="12"/>
                    </a:cxn>
                    <a:cxn ang="0">
                      <a:pos x="78" y="5"/>
                    </a:cxn>
                    <a:cxn ang="0">
                      <a:pos x="68" y="1"/>
                    </a:cxn>
                    <a:cxn ang="0">
                      <a:pos x="60" y="0"/>
                    </a:cxn>
                    <a:cxn ang="0">
                      <a:pos x="0" y="0"/>
                    </a:cxn>
                  </a:cxnLst>
                  <a:rect l="0" t="0" r="r" b="b"/>
                  <a:pathLst>
                    <a:path w="218" h="240">
                      <a:moveTo>
                        <a:pt x="0" y="0"/>
                      </a:moveTo>
                      <a:lnTo>
                        <a:pt x="11" y="2"/>
                      </a:lnTo>
                      <a:lnTo>
                        <a:pt x="21" y="6"/>
                      </a:lnTo>
                      <a:lnTo>
                        <a:pt x="30" y="14"/>
                      </a:lnTo>
                      <a:lnTo>
                        <a:pt x="38" y="23"/>
                      </a:lnTo>
                      <a:lnTo>
                        <a:pt x="46" y="35"/>
                      </a:lnTo>
                      <a:lnTo>
                        <a:pt x="52" y="49"/>
                      </a:lnTo>
                      <a:lnTo>
                        <a:pt x="59" y="64"/>
                      </a:lnTo>
                      <a:lnTo>
                        <a:pt x="71" y="96"/>
                      </a:lnTo>
                      <a:lnTo>
                        <a:pt x="83" y="131"/>
                      </a:lnTo>
                      <a:lnTo>
                        <a:pt x="94" y="165"/>
                      </a:lnTo>
                      <a:lnTo>
                        <a:pt x="101" y="180"/>
                      </a:lnTo>
                      <a:lnTo>
                        <a:pt x="107" y="195"/>
                      </a:lnTo>
                      <a:lnTo>
                        <a:pt x="115" y="208"/>
                      </a:lnTo>
                      <a:lnTo>
                        <a:pt x="122" y="219"/>
                      </a:lnTo>
                      <a:lnTo>
                        <a:pt x="130" y="229"/>
                      </a:lnTo>
                      <a:lnTo>
                        <a:pt x="140" y="235"/>
                      </a:lnTo>
                      <a:lnTo>
                        <a:pt x="150" y="239"/>
                      </a:lnTo>
                      <a:lnTo>
                        <a:pt x="158" y="240"/>
                      </a:lnTo>
                      <a:lnTo>
                        <a:pt x="218" y="240"/>
                      </a:lnTo>
                      <a:lnTo>
                        <a:pt x="207" y="239"/>
                      </a:lnTo>
                      <a:lnTo>
                        <a:pt x="197" y="234"/>
                      </a:lnTo>
                      <a:lnTo>
                        <a:pt x="188" y="227"/>
                      </a:lnTo>
                      <a:lnTo>
                        <a:pt x="180" y="217"/>
                      </a:lnTo>
                      <a:lnTo>
                        <a:pt x="172" y="205"/>
                      </a:lnTo>
                      <a:lnTo>
                        <a:pt x="166" y="192"/>
                      </a:lnTo>
                      <a:lnTo>
                        <a:pt x="159" y="177"/>
                      </a:lnTo>
                      <a:lnTo>
                        <a:pt x="153" y="161"/>
                      </a:lnTo>
                      <a:lnTo>
                        <a:pt x="147" y="144"/>
                      </a:lnTo>
                      <a:lnTo>
                        <a:pt x="136" y="109"/>
                      </a:lnTo>
                      <a:lnTo>
                        <a:pt x="130" y="92"/>
                      </a:lnTo>
                      <a:lnTo>
                        <a:pt x="124" y="76"/>
                      </a:lnTo>
                      <a:lnTo>
                        <a:pt x="118" y="60"/>
                      </a:lnTo>
                      <a:lnTo>
                        <a:pt x="111" y="45"/>
                      </a:lnTo>
                      <a:lnTo>
                        <a:pt x="104" y="32"/>
                      </a:lnTo>
                      <a:lnTo>
                        <a:pt x="96" y="21"/>
                      </a:lnTo>
                      <a:lnTo>
                        <a:pt x="88" y="12"/>
                      </a:lnTo>
                      <a:lnTo>
                        <a:pt x="78" y="5"/>
                      </a:lnTo>
                      <a:lnTo>
                        <a:pt x="68" y="1"/>
                      </a:lnTo>
                      <a:lnTo>
                        <a:pt x="60" y="0"/>
                      </a:lnTo>
                      <a:lnTo>
                        <a:pt x="0" y="0"/>
                      </a:lnTo>
                      <a:close/>
                    </a:path>
                  </a:pathLst>
                </a:custGeom>
                <a:solidFill>
                  <a:srgbClr val="FFFFFF"/>
                </a:solidFill>
                <a:ln w="9525">
                  <a:solidFill>
                    <a:srgbClr val="0070C0"/>
                  </a:solidFill>
                  <a:round/>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500" name="Freeform 476"/>
                <p:cNvSpPr>
                  <a:spLocks/>
                </p:cNvSpPr>
                <p:nvPr/>
              </p:nvSpPr>
              <p:spPr bwMode="auto">
                <a:xfrm>
                  <a:off x="3911526" y="4362888"/>
                  <a:ext cx="317494" cy="191155"/>
                </a:xfrm>
                <a:custGeom>
                  <a:avLst/>
                  <a:gdLst/>
                  <a:ahLst/>
                  <a:cxnLst>
                    <a:cxn ang="0">
                      <a:pos x="0" y="0"/>
                    </a:cxn>
                    <a:cxn ang="0">
                      <a:pos x="158" y="240"/>
                    </a:cxn>
                    <a:cxn ang="0">
                      <a:pos x="218" y="240"/>
                    </a:cxn>
                    <a:cxn ang="0">
                      <a:pos x="60" y="0"/>
                    </a:cxn>
                    <a:cxn ang="0">
                      <a:pos x="0" y="0"/>
                    </a:cxn>
                    <a:cxn ang="0">
                      <a:pos x="0" y="0"/>
                    </a:cxn>
                    <a:cxn ang="0">
                      <a:pos x="158" y="240"/>
                    </a:cxn>
                  </a:cxnLst>
                  <a:rect l="0" t="0" r="r" b="b"/>
                  <a:pathLst>
                    <a:path w="218" h="240">
                      <a:moveTo>
                        <a:pt x="0" y="0"/>
                      </a:moveTo>
                      <a:cubicBezTo>
                        <a:pt x="79" y="0"/>
                        <a:pt x="79" y="240"/>
                        <a:pt x="158" y="240"/>
                      </a:cubicBezTo>
                      <a:cubicBezTo>
                        <a:pt x="158" y="240"/>
                        <a:pt x="218" y="240"/>
                        <a:pt x="218" y="240"/>
                      </a:cubicBezTo>
                      <a:cubicBezTo>
                        <a:pt x="139" y="240"/>
                        <a:pt x="139" y="0"/>
                        <a:pt x="60" y="0"/>
                      </a:cubicBezTo>
                      <a:cubicBezTo>
                        <a:pt x="60" y="0"/>
                        <a:pt x="0" y="0"/>
                        <a:pt x="0" y="0"/>
                      </a:cubicBezTo>
                      <a:cubicBezTo>
                        <a:pt x="0" y="0"/>
                        <a:pt x="0" y="0"/>
                        <a:pt x="0" y="0"/>
                      </a:cubicBezTo>
                      <a:cubicBezTo>
                        <a:pt x="79" y="0"/>
                        <a:pt x="79" y="240"/>
                        <a:pt x="158" y="240"/>
                      </a:cubicBezTo>
                    </a:path>
                  </a:pathLst>
                </a:custGeom>
                <a:noFill/>
                <a:ln w="11113"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501" name="Freeform 477"/>
                <p:cNvSpPr>
                  <a:spLocks/>
                </p:cNvSpPr>
                <p:nvPr/>
              </p:nvSpPr>
              <p:spPr bwMode="auto">
                <a:xfrm>
                  <a:off x="4229020" y="4362888"/>
                  <a:ext cx="318950" cy="191155"/>
                </a:xfrm>
                <a:custGeom>
                  <a:avLst/>
                  <a:gdLst/>
                  <a:ahLst/>
                  <a:cxnLst>
                    <a:cxn ang="0">
                      <a:pos x="0" y="0"/>
                    </a:cxn>
                    <a:cxn ang="0">
                      <a:pos x="159" y="240"/>
                    </a:cxn>
                    <a:cxn ang="0">
                      <a:pos x="219" y="240"/>
                    </a:cxn>
                    <a:cxn ang="0">
                      <a:pos x="60" y="0"/>
                    </a:cxn>
                    <a:cxn ang="0">
                      <a:pos x="0" y="0"/>
                    </a:cxn>
                    <a:cxn ang="0">
                      <a:pos x="0" y="0"/>
                    </a:cxn>
                    <a:cxn ang="0">
                      <a:pos x="159" y="240"/>
                    </a:cxn>
                  </a:cxnLst>
                  <a:rect l="0" t="0" r="r" b="b"/>
                  <a:pathLst>
                    <a:path w="219" h="240">
                      <a:moveTo>
                        <a:pt x="0" y="0"/>
                      </a:moveTo>
                      <a:cubicBezTo>
                        <a:pt x="80" y="0"/>
                        <a:pt x="80" y="240"/>
                        <a:pt x="159" y="240"/>
                      </a:cubicBezTo>
                      <a:cubicBezTo>
                        <a:pt x="159" y="240"/>
                        <a:pt x="219" y="240"/>
                        <a:pt x="219" y="240"/>
                      </a:cubicBezTo>
                      <a:cubicBezTo>
                        <a:pt x="140" y="240"/>
                        <a:pt x="140" y="0"/>
                        <a:pt x="60" y="0"/>
                      </a:cubicBezTo>
                      <a:cubicBezTo>
                        <a:pt x="60" y="0"/>
                        <a:pt x="0" y="0"/>
                        <a:pt x="0" y="0"/>
                      </a:cubicBezTo>
                      <a:cubicBezTo>
                        <a:pt x="0" y="0"/>
                        <a:pt x="0" y="0"/>
                        <a:pt x="0" y="0"/>
                      </a:cubicBezTo>
                      <a:cubicBezTo>
                        <a:pt x="80" y="0"/>
                        <a:pt x="80" y="240"/>
                        <a:pt x="159" y="240"/>
                      </a:cubicBezTo>
                    </a:path>
                  </a:pathLst>
                </a:custGeom>
                <a:noFill/>
                <a:ln w="1588"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502" name="Freeform 478"/>
                <p:cNvSpPr>
                  <a:spLocks/>
                </p:cNvSpPr>
                <p:nvPr/>
              </p:nvSpPr>
              <p:spPr bwMode="auto">
                <a:xfrm>
                  <a:off x="4229020" y="4362888"/>
                  <a:ext cx="318950" cy="191155"/>
                </a:xfrm>
                <a:custGeom>
                  <a:avLst/>
                  <a:gdLst/>
                  <a:ahLst/>
                  <a:cxnLst>
                    <a:cxn ang="0">
                      <a:pos x="0" y="0"/>
                    </a:cxn>
                    <a:cxn ang="0">
                      <a:pos x="11" y="2"/>
                    </a:cxn>
                    <a:cxn ang="0">
                      <a:pos x="21" y="6"/>
                    </a:cxn>
                    <a:cxn ang="0">
                      <a:pos x="30" y="14"/>
                    </a:cxn>
                    <a:cxn ang="0">
                      <a:pos x="38" y="23"/>
                    </a:cxn>
                    <a:cxn ang="0">
                      <a:pos x="46" y="35"/>
                    </a:cxn>
                    <a:cxn ang="0">
                      <a:pos x="53" y="49"/>
                    </a:cxn>
                    <a:cxn ang="0">
                      <a:pos x="59" y="64"/>
                    </a:cxn>
                    <a:cxn ang="0">
                      <a:pos x="66" y="80"/>
                    </a:cxn>
                    <a:cxn ang="0">
                      <a:pos x="71" y="96"/>
                    </a:cxn>
                    <a:cxn ang="0">
                      <a:pos x="83" y="131"/>
                    </a:cxn>
                    <a:cxn ang="0">
                      <a:pos x="95" y="165"/>
                    </a:cxn>
                    <a:cxn ang="0">
                      <a:pos x="101" y="180"/>
                    </a:cxn>
                    <a:cxn ang="0">
                      <a:pos x="108" y="195"/>
                    </a:cxn>
                    <a:cxn ang="0">
                      <a:pos x="115" y="208"/>
                    </a:cxn>
                    <a:cxn ang="0">
                      <a:pos x="122" y="219"/>
                    </a:cxn>
                    <a:cxn ang="0">
                      <a:pos x="131" y="229"/>
                    </a:cxn>
                    <a:cxn ang="0">
                      <a:pos x="140" y="235"/>
                    </a:cxn>
                    <a:cxn ang="0">
                      <a:pos x="150" y="239"/>
                    </a:cxn>
                    <a:cxn ang="0">
                      <a:pos x="159" y="240"/>
                    </a:cxn>
                    <a:cxn ang="0">
                      <a:pos x="219" y="240"/>
                    </a:cxn>
                    <a:cxn ang="0">
                      <a:pos x="208" y="239"/>
                    </a:cxn>
                    <a:cxn ang="0">
                      <a:pos x="198" y="234"/>
                    </a:cxn>
                    <a:cxn ang="0">
                      <a:pos x="189" y="227"/>
                    </a:cxn>
                    <a:cxn ang="0">
                      <a:pos x="181" y="217"/>
                    </a:cxn>
                    <a:cxn ang="0">
                      <a:pos x="173" y="205"/>
                    </a:cxn>
                    <a:cxn ang="0">
                      <a:pos x="166" y="192"/>
                    </a:cxn>
                    <a:cxn ang="0">
                      <a:pos x="159" y="177"/>
                    </a:cxn>
                    <a:cxn ang="0">
                      <a:pos x="147" y="144"/>
                    </a:cxn>
                    <a:cxn ang="0">
                      <a:pos x="136" y="109"/>
                    </a:cxn>
                    <a:cxn ang="0">
                      <a:pos x="130" y="92"/>
                    </a:cxn>
                    <a:cxn ang="0">
                      <a:pos x="124" y="76"/>
                    </a:cxn>
                    <a:cxn ang="0">
                      <a:pos x="118" y="60"/>
                    </a:cxn>
                    <a:cxn ang="0">
                      <a:pos x="111" y="45"/>
                    </a:cxn>
                    <a:cxn ang="0">
                      <a:pos x="104" y="32"/>
                    </a:cxn>
                    <a:cxn ang="0">
                      <a:pos x="96" y="21"/>
                    </a:cxn>
                    <a:cxn ang="0">
                      <a:pos x="88" y="12"/>
                    </a:cxn>
                    <a:cxn ang="0">
                      <a:pos x="79" y="5"/>
                    </a:cxn>
                    <a:cxn ang="0">
                      <a:pos x="68" y="1"/>
                    </a:cxn>
                    <a:cxn ang="0">
                      <a:pos x="60" y="0"/>
                    </a:cxn>
                    <a:cxn ang="0">
                      <a:pos x="0" y="0"/>
                    </a:cxn>
                  </a:cxnLst>
                  <a:rect l="0" t="0" r="r" b="b"/>
                  <a:pathLst>
                    <a:path w="219" h="240">
                      <a:moveTo>
                        <a:pt x="0" y="0"/>
                      </a:moveTo>
                      <a:lnTo>
                        <a:pt x="11" y="2"/>
                      </a:lnTo>
                      <a:lnTo>
                        <a:pt x="21" y="6"/>
                      </a:lnTo>
                      <a:lnTo>
                        <a:pt x="30" y="14"/>
                      </a:lnTo>
                      <a:lnTo>
                        <a:pt x="38" y="23"/>
                      </a:lnTo>
                      <a:lnTo>
                        <a:pt x="46" y="35"/>
                      </a:lnTo>
                      <a:lnTo>
                        <a:pt x="53" y="49"/>
                      </a:lnTo>
                      <a:lnTo>
                        <a:pt x="59" y="64"/>
                      </a:lnTo>
                      <a:lnTo>
                        <a:pt x="66" y="80"/>
                      </a:lnTo>
                      <a:lnTo>
                        <a:pt x="71" y="96"/>
                      </a:lnTo>
                      <a:lnTo>
                        <a:pt x="83" y="131"/>
                      </a:lnTo>
                      <a:lnTo>
                        <a:pt x="95" y="165"/>
                      </a:lnTo>
                      <a:lnTo>
                        <a:pt x="101" y="180"/>
                      </a:lnTo>
                      <a:lnTo>
                        <a:pt x="108" y="195"/>
                      </a:lnTo>
                      <a:lnTo>
                        <a:pt x="115" y="208"/>
                      </a:lnTo>
                      <a:lnTo>
                        <a:pt x="122" y="219"/>
                      </a:lnTo>
                      <a:lnTo>
                        <a:pt x="131" y="229"/>
                      </a:lnTo>
                      <a:lnTo>
                        <a:pt x="140" y="235"/>
                      </a:lnTo>
                      <a:lnTo>
                        <a:pt x="150" y="239"/>
                      </a:lnTo>
                      <a:lnTo>
                        <a:pt x="159" y="240"/>
                      </a:lnTo>
                      <a:lnTo>
                        <a:pt x="219" y="240"/>
                      </a:lnTo>
                      <a:lnTo>
                        <a:pt x="208" y="239"/>
                      </a:lnTo>
                      <a:lnTo>
                        <a:pt x="198" y="234"/>
                      </a:lnTo>
                      <a:lnTo>
                        <a:pt x="189" y="227"/>
                      </a:lnTo>
                      <a:lnTo>
                        <a:pt x="181" y="217"/>
                      </a:lnTo>
                      <a:lnTo>
                        <a:pt x="173" y="205"/>
                      </a:lnTo>
                      <a:lnTo>
                        <a:pt x="166" y="192"/>
                      </a:lnTo>
                      <a:lnTo>
                        <a:pt x="159" y="177"/>
                      </a:lnTo>
                      <a:lnTo>
                        <a:pt x="147" y="144"/>
                      </a:lnTo>
                      <a:lnTo>
                        <a:pt x="136" y="109"/>
                      </a:lnTo>
                      <a:lnTo>
                        <a:pt x="130" y="92"/>
                      </a:lnTo>
                      <a:lnTo>
                        <a:pt x="124" y="76"/>
                      </a:lnTo>
                      <a:lnTo>
                        <a:pt x="118" y="60"/>
                      </a:lnTo>
                      <a:lnTo>
                        <a:pt x="111" y="45"/>
                      </a:lnTo>
                      <a:lnTo>
                        <a:pt x="104" y="32"/>
                      </a:lnTo>
                      <a:lnTo>
                        <a:pt x="96" y="21"/>
                      </a:lnTo>
                      <a:lnTo>
                        <a:pt x="88" y="12"/>
                      </a:lnTo>
                      <a:lnTo>
                        <a:pt x="79" y="5"/>
                      </a:lnTo>
                      <a:lnTo>
                        <a:pt x="68" y="1"/>
                      </a:lnTo>
                      <a:lnTo>
                        <a:pt x="60" y="0"/>
                      </a:lnTo>
                      <a:lnTo>
                        <a:pt x="0" y="0"/>
                      </a:lnTo>
                      <a:close/>
                    </a:path>
                  </a:pathLst>
                </a:custGeom>
                <a:solidFill>
                  <a:srgbClr val="FFFFFF"/>
                </a:solidFill>
                <a:ln w="9525">
                  <a:solidFill>
                    <a:srgbClr val="0070C0"/>
                  </a:solidFill>
                  <a:round/>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503" name="Freeform 479"/>
                <p:cNvSpPr>
                  <a:spLocks/>
                </p:cNvSpPr>
                <p:nvPr/>
              </p:nvSpPr>
              <p:spPr bwMode="auto">
                <a:xfrm>
                  <a:off x="4229020" y="4362888"/>
                  <a:ext cx="318950" cy="191155"/>
                </a:xfrm>
                <a:custGeom>
                  <a:avLst/>
                  <a:gdLst/>
                  <a:ahLst/>
                  <a:cxnLst>
                    <a:cxn ang="0">
                      <a:pos x="0" y="0"/>
                    </a:cxn>
                    <a:cxn ang="0">
                      <a:pos x="159" y="240"/>
                    </a:cxn>
                    <a:cxn ang="0">
                      <a:pos x="219" y="240"/>
                    </a:cxn>
                    <a:cxn ang="0">
                      <a:pos x="60" y="0"/>
                    </a:cxn>
                    <a:cxn ang="0">
                      <a:pos x="0" y="0"/>
                    </a:cxn>
                    <a:cxn ang="0">
                      <a:pos x="0" y="0"/>
                    </a:cxn>
                    <a:cxn ang="0">
                      <a:pos x="159" y="240"/>
                    </a:cxn>
                  </a:cxnLst>
                  <a:rect l="0" t="0" r="r" b="b"/>
                  <a:pathLst>
                    <a:path w="219" h="240">
                      <a:moveTo>
                        <a:pt x="0" y="0"/>
                      </a:moveTo>
                      <a:cubicBezTo>
                        <a:pt x="80" y="0"/>
                        <a:pt x="80" y="240"/>
                        <a:pt x="159" y="240"/>
                      </a:cubicBezTo>
                      <a:cubicBezTo>
                        <a:pt x="159" y="240"/>
                        <a:pt x="219" y="240"/>
                        <a:pt x="219" y="240"/>
                      </a:cubicBezTo>
                      <a:cubicBezTo>
                        <a:pt x="140" y="240"/>
                        <a:pt x="140" y="0"/>
                        <a:pt x="60" y="0"/>
                      </a:cubicBezTo>
                      <a:cubicBezTo>
                        <a:pt x="60" y="0"/>
                        <a:pt x="0" y="0"/>
                        <a:pt x="0" y="0"/>
                      </a:cubicBezTo>
                      <a:cubicBezTo>
                        <a:pt x="0" y="0"/>
                        <a:pt x="0" y="0"/>
                        <a:pt x="0" y="0"/>
                      </a:cubicBezTo>
                      <a:cubicBezTo>
                        <a:pt x="80" y="0"/>
                        <a:pt x="80" y="240"/>
                        <a:pt x="159" y="240"/>
                      </a:cubicBezTo>
                    </a:path>
                  </a:pathLst>
                </a:custGeom>
                <a:noFill/>
                <a:ln w="11113"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504" name="Freeform 480"/>
                <p:cNvSpPr>
                  <a:spLocks/>
                </p:cNvSpPr>
                <p:nvPr/>
              </p:nvSpPr>
              <p:spPr bwMode="auto">
                <a:xfrm>
                  <a:off x="4373203" y="4362888"/>
                  <a:ext cx="317494" cy="191155"/>
                </a:xfrm>
                <a:custGeom>
                  <a:avLst/>
                  <a:gdLst/>
                  <a:ahLst/>
                  <a:cxnLst>
                    <a:cxn ang="0">
                      <a:pos x="0" y="0"/>
                    </a:cxn>
                    <a:cxn ang="0">
                      <a:pos x="158" y="240"/>
                    </a:cxn>
                    <a:cxn ang="0">
                      <a:pos x="218" y="240"/>
                    </a:cxn>
                    <a:cxn ang="0">
                      <a:pos x="60" y="0"/>
                    </a:cxn>
                    <a:cxn ang="0">
                      <a:pos x="0" y="0"/>
                    </a:cxn>
                    <a:cxn ang="0">
                      <a:pos x="0" y="0"/>
                    </a:cxn>
                    <a:cxn ang="0">
                      <a:pos x="158" y="240"/>
                    </a:cxn>
                  </a:cxnLst>
                  <a:rect l="0" t="0" r="r" b="b"/>
                  <a:pathLst>
                    <a:path w="218" h="240">
                      <a:moveTo>
                        <a:pt x="0" y="0"/>
                      </a:moveTo>
                      <a:cubicBezTo>
                        <a:pt x="79" y="0"/>
                        <a:pt x="79" y="240"/>
                        <a:pt x="158" y="240"/>
                      </a:cubicBezTo>
                      <a:cubicBezTo>
                        <a:pt x="158" y="240"/>
                        <a:pt x="218" y="240"/>
                        <a:pt x="218" y="240"/>
                      </a:cubicBezTo>
                      <a:cubicBezTo>
                        <a:pt x="139" y="240"/>
                        <a:pt x="139" y="0"/>
                        <a:pt x="60" y="0"/>
                      </a:cubicBezTo>
                      <a:cubicBezTo>
                        <a:pt x="60" y="0"/>
                        <a:pt x="0" y="0"/>
                        <a:pt x="0" y="0"/>
                      </a:cubicBezTo>
                      <a:cubicBezTo>
                        <a:pt x="0" y="0"/>
                        <a:pt x="0" y="0"/>
                        <a:pt x="0" y="0"/>
                      </a:cubicBezTo>
                      <a:cubicBezTo>
                        <a:pt x="79" y="0"/>
                        <a:pt x="79" y="240"/>
                        <a:pt x="158" y="240"/>
                      </a:cubicBezTo>
                    </a:path>
                  </a:pathLst>
                </a:custGeom>
                <a:noFill/>
                <a:ln w="1588"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505" name="Freeform 481"/>
                <p:cNvSpPr>
                  <a:spLocks/>
                </p:cNvSpPr>
                <p:nvPr/>
              </p:nvSpPr>
              <p:spPr bwMode="auto">
                <a:xfrm>
                  <a:off x="4373203" y="4362888"/>
                  <a:ext cx="317494" cy="191155"/>
                </a:xfrm>
                <a:custGeom>
                  <a:avLst/>
                  <a:gdLst/>
                  <a:ahLst/>
                  <a:cxnLst>
                    <a:cxn ang="0">
                      <a:pos x="0" y="0"/>
                    </a:cxn>
                    <a:cxn ang="0">
                      <a:pos x="11" y="2"/>
                    </a:cxn>
                    <a:cxn ang="0">
                      <a:pos x="20" y="6"/>
                    </a:cxn>
                    <a:cxn ang="0">
                      <a:pos x="29" y="14"/>
                    </a:cxn>
                    <a:cxn ang="0">
                      <a:pos x="38" y="23"/>
                    </a:cxn>
                    <a:cxn ang="0">
                      <a:pos x="45" y="35"/>
                    </a:cxn>
                    <a:cxn ang="0">
                      <a:pos x="52" y="49"/>
                    </a:cxn>
                    <a:cxn ang="0">
                      <a:pos x="59" y="64"/>
                    </a:cxn>
                    <a:cxn ang="0">
                      <a:pos x="71" y="96"/>
                    </a:cxn>
                    <a:cxn ang="0">
                      <a:pos x="83" y="131"/>
                    </a:cxn>
                    <a:cxn ang="0">
                      <a:pos x="94" y="165"/>
                    </a:cxn>
                    <a:cxn ang="0">
                      <a:pos x="101" y="180"/>
                    </a:cxn>
                    <a:cxn ang="0">
                      <a:pos x="107" y="195"/>
                    </a:cxn>
                    <a:cxn ang="0">
                      <a:pos x="114" y="208"/>
                    </a:cxn>
                    <a:cxn ang="0">
                      <a:pos x="122" y="219"/>
                    </a:cxn>
                    <a:cxn ang="0">
                      <a:pos x="130" y="229"/>
                    </a:cxn>
                    <a:cxn ang="0">
                      <a:pos x="140" y="235"/>
                    </a:cxn>
                    <a:cxn ang="0">
                      <a:pos x="150" y="239"/>
                    </a:cxn>
                    <a:cxn ang="0">
                      <a:pos x="158" y="240"/>
                    </a:cxn>
                    <a:cxn ang="0">
                      <a:pos x="218" y="240"/>
                    </a:cxn>
                    <a:cxn ang="0">
                      <a:pos x="207" y="239"/>
                    </a:cxn>
                    <a:cxn ang="0">
                      <a:pos x="197" y="234"/>
                    </a:cxn>
                    <a:cxn ang="0">
                      <a:pos x="188" y="227"/>
                    </a:cxn>
                    <a:cxn ang="0">
                      <a:pos x="180" y="217"/>
                    </a:cxn>
                    <a:cxn ang="0">
                      <a:pos x="172" y="205"/>
                    </a:cxn>
                    <a:cxn ang="0">
                      <a:pos x="165" y="192"/>
                    </a:cxn>
                    <a:cxn ang="0">
                      <a:pos x="159" y="177"/>
                    </a:cxn>
                    <a:cxn ang="0">
                      <a:pos x="153" y="161"/>
                    </a:cxn>
                    <a:cxn ang="0">
                      <a:pos x="147" y="144"/>
                    </a:cxn>
                    <a:cxn ang="0">
                      <a:pos x="135" y="109"/>
                    </a:cxn>
                    <a:cxn ang="0">
                      <a:pos x="129" y="92"/>
                    </a:cxn>
                    <a:cxn ang="0">
                      <a:pos x="124" y="76"/>
                    </a:cxn>
                    <a:cxn ang="0">
                      <a:pos x="117" y="60"/>
                    </a:cxn>
                    <a:cxn ang="0">
                      <a:pos x="111" y="45"/>
                    </a:cxn>
                    <a:cxn ang="0">
                      <a:pos x="104" y="32"/>
                    </a:cxn>
                    <a:cxn ang="0">
                      <a:pos x="96" y="21"/>
                    </a:cxn>
                    <a:cxn ang="0">
                      <a:pos x="87" y="12"/>
                    </a:cxn>
                    <a:cxn ang="0">
                      <a:pos x="78" y="5"/>
                    </a:cxn>
                    <a:cxn ang="0">
                      <a:pos x="68" y="1"/>
                    </a:cxn>
                    <a:cxn ang="0">
                      <a:pos x="60" y="0"/>
                    </a:cxn>
                    <a:cxn ang="0">
                      <a:pos x="0" y="0"/>
                    </a:cxn>
                  </a:cxnLst>
                  <a:rect l="0" t="0" r="r" b="b"/>
                  <a:pathLst>
                    <a:path w="218" h="240">
                      <a:moveTo>
                        <a:pt x="0" y="0"/>
                      </a:moveTo>
                      <a:lnTo>
                        <a:pt x="11" y="2"/>
                      </a:lnTo>
                      <a:lnTo>
                        <a:pt x="20" y="6"/>
                      </a:lnTo>
                      <a:lnTo>
                        <a:pt x="29" y="14"/>
                      </a:lnTo>
                      <a:lnTo>
                        <a:pt x="38" y="23"/>
                      </a:lnTo>
                      <a:lnTo>
                        <a:pt x="45" y="35"/>
                      </a:lnTo>
                      <a:lnTo>
                        <a:pt x="52" y="49"/>
                      </a:lnTo>
                      <a:lnTo>
                        <a:pt x="59" y="64"/>
                      </a:lnTo>
                      <a:lnTo>
                        <a:pt x="71" y="96"/>
                      </a:lnTo>
                      <a:lnTo>
                        <a:pt x="83" y="131"/>
                      </a:lnTo>
                      <a:lnTo>
                        <a:pt x="94" y="165"/>
                      </a:lnTo>
                      <a:lnTo>
                        <a:pt x="101" y="180"/>
                      </a:lnTo>
                      <a:lnTo>
                        <a:pt x="107" y="195"/>
                      </a:lnTo>
                      <a:lnTo>
                        <a:pt x="114" y="208"/>
                      </a:lnTo>
                      <a:lnTo>
                        <a:pt x="122" y="219"/>
                      </a:lnTo>
                      <a:lnTo>
                        <a:pt x="130" y="229"/>
                      </a:lnTo>
                      <a:lnTo>
                        <a:pt x="140" y="235"/>
                      </a:lnTo>
                      <a:lnTo>
                        <a:pt x="150" y="239"/>
                      </a:lnTo>
                      <a:lnTo>
                        <a:pt x="158" y="240"/>
                      </a:lnTo>
                      <a:lnTo>
                        <a:pt x="218" y="240"/>
                      </a:lnTo>
                      <a:lnTo>
                        <a:pt x="207" y="239"/>
                      </a:lnTo>
                      <a:lnTo>
                        <a:pt x="197" y="234"/>
                      </a:lnTo>
                      <a:lnTo>
                        <a:pt x="188" y="227"/>
                      </a:lnTo>
                      <a:lnTo>
                        <a:pt x="180" y="217"/>
                      </a:lnTo>
                      <a:lnTo>
                        <a:pt x="172" y="205"/>
                      </a:lnTo>
                      <a:lnTo>
                        <a:pt x="165" y="192"/>
                      </a:lnTo>
                      <a:lnTo>
                        <a:pt x="159" y="177"/>
                      </a:lnTo>
                      <a:lnTo>
                        <a:pt x="153" y="161"/>
                      </a:lnTo>
                      <a:lnTo>
                        <a:pt x="147" y="144"/>
                      </a:lnTo>
                      <a:lnTo>
                        <a:pt x="135" y="109"/>
                      </a:lnTo>
                      <a:lnTo>
                        <a:pt x="129" y="92"/>
                      </a:lnTo>
                      <a:lnTo>
                        <a:pt x="124" y="76"/>
                      </a:lnTo>
                      <a:lnTo>
                        <a:pt x="117" y="60"/>
                      </a:lnTo>
                      <a:lnTo>
                        <a:pt x="111" y="45"/>
                      </a:lnTo>
                      <a:lnTo>
                        <a:pt x="104" y="32"/>
                      </a:lnTo>
                      <a:lnTo>
                        <a:pt x="96" y="21"/>
                      </a:lnTo>
                      <a:lnTo>
                        <a:pt x="87" y="12"/>
                      </a:lnTo>
                      <a:lnTo>
                        <a:pt x="78" y="5"/>
                      </a:lnTo>
                      <a:lnTo>
                        <a:pt x="68" y="1"/>
                      </a:lnTo>
                      <a:lnTo>
                        <a:pt x="60" y="0"/>
                      </a:lnTo>
                      <a:lnTo>
                        <a:pt x="0" y="0"/>
                      </a:lnTo>
                      <a:close/>
                    </a:path>
                  </a:pathLst>
                </a:custGeom>
                <a:solidFill>
                  <a:srgbClr val="FFFFFF"/>
                </a:solidFill>
                <a:ln w="9525">
                  <a:solidFill>
                    <a:srgbClr val="0070C0"/>
                  </a:solidFill>
                  <a:round/>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506" name="Freeform 482"/>
                <p:cNvSpPr>
                  <a:spLocks/>
                </p:cNvSpPr>
                <p:nvPr/>
              </p:nvSpPr>
              <p:spPr bwMode="auto">
                <a:xfrm>
                  <a:off x="4373203" y="4362888"/>
                  <a:ext cx="317494" cy="191155"/>
                </a:xfrm>
                <a:custGeom>
                  <a:avLst/>
                  <a:gdLst/>
                  <a:ahLst/>
                  <a:cxnLst>
                    <a:cxn ang="0">
                      <a:pos x="0" y="0"/>
                    </a:cxn>
                    <a:cxn ang="0">
                      <a:pos x="158" y="240"/>
                    </a:cxn>
                    <a:cxn ang="0">
                      <a:pos x="218" y="240"/>
                    </a:cxn>
                    <a:cxn ang="0">
                      <a:pos x="60" y="0"/>
                    </a:cxn>
                    <a:cxn ang="0">
                      <a:pos x="0" y="0"/>
                    </a:cxn>
                    <a:cxn ang="0">
                      <a:pos x="0" y="0"/>
                    </a:cxn>
                    <a:cxn ang="0">
                      <a:pos x="158" y="240"/>
                    </a:cxn>
                  </a:cxnLst>
                  <a:rect l="0" t="0" r="r" b="b"/>
                  <a:pathLst>
                    <a:path w="218" h="240">
                      <a:moveTo>
                        <a:pt x="0" y="0"/>
                      </a:moveTo>
                      <a:cubicBezTo>
                        <a:pt x="79" y="0"/>
                        <a:pt x="79" y="240"/>
                        <a:pt x="158" y="240"/>
                      </a:cubicBezTo>
                      <a:cubicBezTo>
                        <a:pt x="158" y="240"/>
                        <a:pt x="218" y="240"/>
                        <a:pt x="218" y="240"/>
                      </a:cubicBezTo>
                      <a:cubicBezTo>
                        <a:pt x="139" y="240"/>
                        <a:pt x="139" y="0"/>
                        <a:pt x="60" y="0"/>
                      </a:cubicBezTo>
                      <a:cubicBezTo>
                        <a:pt x="60" y="0"/>
                        <a:pt x="0" y="0"/>
                        <a:pt x="0" y="0"/>
                      </a:cubicBezTo>
                      <a:cubicBezTo>
                        <a:pt x="0" y="0"/>
                        <a:pt x="0" y="0"/>
                        <a:pt x="0" y="0"/>
                      </a:cubicBezTo>
                      <a:cubicBezTo>
                        <a:pt x="79" y="0"/>
                        <a:pt x="79" y="240"/>
                        <a:pt x="158" y="240"/>
                      </a:cubicBezTo>
                    </a:path>
                  </a:pathLst>
                </a:custGeom>
                <a:noFill/>
                <a:ln w="11113"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507" name="Freeform 483"/>
                <p:cNvSpPr>
                  <a:spLocks/>
                </p:cNvSpPr>
                <p:nvPr/>
              </p:nvSpPr>
              <p:spPr bwMode="auto">
                <a:xfrm>
                  <a:off x="4690697" y="4362888"/>
                  <a:ext cx="318950" cy="191155"/>
                </a:xfrm>
                <a:custGeom>
                  <a:avLst/>
                  <a:gdLst/>
                  <a:ahLst/>
                  <a:cxnLst>
                    <a:cxn ang="0">
                      <a:pos x="0" y="0"/>
                    </a:cxn>
                    <a:cxn ang="0">
                      <a:pos x="159" y="240"/>
                    </a:cxn>
                    <a:cxn ang="0">
                      <a:pos x="219" y="240"/>
                    </a:cxn>
                    <a:cxn ang="0">
                      <a:pos x="60" y="0"/>
                    </a:cxn>
                    <a:cxn ang="0">
                      <a:pos x="0" y="0"/>
                    </a:cxn>
                    <a:cxn ang="0">
                      <a:pos x="0" y="0"/>
                    </a:cxn>
                    <a:cxn ang="0">
                      <a:pos x="159" y="240"/>
                    </a:cxn>
                  </a:cxnLst>
                  <a:rect l="0" t="0" r="r" b="b"/>
                  <a:pathLst>
                    <a:path w="219" h="240">
                      <a:moveTo>
                        <a:pt x="0" y="0"/>
                      </a:moveTo>
                      <a:cubicBezTo>
                        <a:pt x="79" y="0"/>
                        <a:pt x="79" y="240"/>
                        <a:pt x="159" y="240"/>
                      </a:cubicBezTo>
                      <a:cubicBezTo>
                        <a:pt x="159" y="240"/>
                        <a:pt x="219" y="240"/>
                        <a:pt x="219" y="240"/>
                      </a:cubicBezTo>
                      <a:cubicBezTo>
                        <a:pt x="139" y="240"/>
                        <a:pt x="139" y="0"/>
                        <a:pt x="60" y="0"/>
                      </a:cubicBezTo>
                      <a:cubicBezTo>
                        <a:pt x="60" y="0"/>
                        <a:pt x="0" y="0"/>
                        <a:pt x="0" y="0"/>
                      </a:cubicBezTo>
                      <a:cubicBezTo>
                        <a:pt x="0" y="0"/>
                        <a:pt x="0" y="0"/>
                        <a:pt x="0" y="0"/>
                      </a:cubicBezTo>
                      <a:cubicBezTo>
                        <a:pt x="79" y="0"/>
                        <a:pt x="79" y="240"/>
                        <a:pt x="159" y="240"/>
                      </a:cubicBezTo>
                    </a:path>
                  </a:pathLst>
                </a:custGeom>
                <a:noFill/>
                <a:ln w="1588"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508" name="Freeform 484"/>
                <p:cNvSpPr>
                  <a:spLocks/>
                </p:cNvSpPr>
                <p:nvPr/>
              </p:nvSpPr>
              <p:spPr bwMode="auto">
                <a:xfrm>
                  <a:off x="4690697" y="4362888"/>
                  <a:ext cx="318950" cy="191155"/>
                </a:xfrm>
                <a:custGeom>
                  <a:avLst/>
                  <a:gdLst/>
                  <a:ahLst/>
                  <a:cxnLst>
                    <a:cxn ang="0">
                      <a:pos x="0" y="0"/>
                    </a:cxn>
                    <a:cxn ang="0">
                      <a:pos x="11" y="2"/>
                    </a:cxn>
                    <a:cxn ang="0">
                      <a:pos x="21" y="6"/>
                    </a:cxn>
                    <a:cxn ang="0">
                      <a:pos x="30" y="14"/>
                    </a:cxn>
                    <a:cxn ang="0">
                      <a:pos x="38" y="23"/>
                    </a:cxn>
                    <a:cxn ang="0">
                      <a:pos x="46" y="35"/>
                    </a:cxn>
                    <a:cxn ang="0">
                      <a:pos x="53" y="49"/>
                    </a:cxn>
                    <a:cxn ang="0">
                      <a:pos x="59" y="64"/>
                    </a:cxn>
                    <a:cxn ang="0">
                      <a:pos x="66" y="80"/>
                    </a:cxn>
                    <a:cxn ang="0">
                      <a:pos x="71" y="96"/>
                    </a:cxn>
                    <a:cxn ang="0">
                      <a:pos x="83" y="131"/>
                    </a:cxn>
                    <a:cxn ang="0">
                      <a:pos x="95" y="165"/>
                    </a:cxn>
                    <a:cxn ang="0">
                      <a:pos x="101" y="180"/>
                    </a:cxn>
                    <a:cxn ang="0">
                      <a:pos x="108" y="195"/>
                    </a:cxn>
                    <a:cxn ang="0">
                      <a:pos x="115" y="208"/>
                    </a:cxn>
                    <a:cxn ang="0">
                      <a:pos x="122" y="219"/>
                    </a:cxn>
                    <a:cxn ang="0">
                      <a:pos x="131" y="229"/>
                    </a:cxn>
                    <a:cxn ang="0">
                      <a:pos x="140" y="235"/>
                    </a:cxn>
                    <a:cxn ang="0">
                      <a:pos x="150" y="239"/>
                    </a:cxn>
                    <a:cxn ang="0">
                      <a:pos x="159" y="240"/>
                    </a:cxn>
                    <a:cxn ang="0">
                      <a:pos x="219" y="240"/>
                    </a:cxn>
                    <a:cxn ang="0">
                      <a:pos x="208" y="239"/>
                    </a:cxn>
                    <a:cxn ang="0">
                      <a:pos x="198" y="234"/>
                    </a:cxn>
                    <a:cxn ang="0">
                      <a:pos x="189" y="227"/>
                    </a:cxn>
                    <a:cxn ang="0">
                      <a:pos x="181" y="217"/>
                    </a:cxn>
                    <a:cxn ang="0">
                      <a:pos x="173" y="205"/>
                    </a:cxn>
                    <a:cxn ang="0">
                      <a:pos x="166" y="192"/>
                    </a:cxn>
                    <a:cxn ang="0">
                      <a:pos x="159" y="177"/>
                    </a:cxn>
                    <a:cxn ang="0">
                      <a:pos x="147" y="144"/>
                    </a:cxn>
                    <a:cxn ang="0">
                      <a:pos x="136" y="109"/>
                    </a:cxn>
                    <a:cxn ang="0">
                      <a:pos x="130" y="92"/>
                    </a:cxn>
                    <a:cxn ang="0">
                      <a:pos x="124" y="76"/>
                    </a:cxn>
                    <a:cxn ang="0">
                      <a:pos x="118" y="60"/>
                    </a:cxn>
                    <a:cxn ang="0">
                      <a:pos x="111" y="45"/>
                    </a:cxn>
                    <a:cxn ang="0">
                      <a:pos x="104" y="32"/>
                    </a:cxn>
                    <a:cxn ang="0">
                      <a:pos x="96" y="21"/>
                    </a:cxn>
                    <a:cxn ang="0">
                      <a:pos x="88" y="12"/>
                    </a:cxn>
                    <a:cxn ang="0">
                      <a:pos x="78" y="5"/>
                    </a:cxn>
                    <a:cxn ang="0">
                      <a:pos x="68" y="1"/>
                    </a:cxn>
                    <a:cxn ang="0">
                      <a:pos x="60" y="0"/>
                    </a:cxn>
                    <a:cxn ang="0">
                      <a:pos x="0" y="0"/>
                    </a:cxn>
                  </a:cxnLst>
                  <a:rect l="0" t="0" r="r" b="b"/>
                  <a:pathLst>
                    <a:path w="219" h="240">
                      <a:moveTo>
                        <a:pt x="0" y="0"/>
                      </a:moveTo>
                      <a:lnTo>
                        <a:pt x="11" y="2"/>
                      </a:lnTo>
                      <a:lnTo>
                        <a:pt x="21" y="6"/>
                      </a:lnTo>
                      <a:lnTo>
                        <a:pt x="30" y="14"/>
                      </a:lnTo>
                      <a:lnTo>
                        <a:pt x="38" y="23"/>
                      </a:lnTo>
                      <a:lnTo>
                        <a:pt x="46" y="35"/>
                      </a:lnTo>
                      <a:lnTo>
                        <a:pt x="53" y="49"/>
                      </a:lnTo>
                      <a:lnTo>
                        <a:pt x="59" y="64"/>
                      </a:lnTo>
                      <a:lnTo>
                        <a:pt x="66" y="80"/>
                      </a:lnTo>
                      <a:lnTo>
                        <a:pt x="71" y="96"/>
                      </a:lnTo>
                      <a:lnTo>
                        <a:pt x="83" y="131"/>
                      </a:lnTo>
                      <a:lnTo>
                        <a:pt x="95" y="165"/>
                      </a:lnTo>
                      <a:lnTo>
                        <a:pt x="101" y="180"/>
                      </a:lnTo>
                      <a:lnTo>
                        <a:pt x="108" y="195"/>
                      </a:lnTo>
                      <a:lnTo>
                        <a:pt x="115" y="208"/>
                      </a:lnTo>
                      <a:lnTo>
                        <a:pt x="122" y="219"/>
                      </a:lnTo>
                      <a:lnTo>
                        <a:pt x="131" y="229"/>
                      </a:lnTo>
                      <a:lnTo>
                        <a:pt x="140" y="235"/>
                      </a:lnTo>
                      <a:lnTo>
                        <a:pt x="150" y="239"/>
                      </a:lnTo>
                      <a:lnTo>
                        <a:pt x="159" y="240"/>
                      </a:lnTo>
                      <a:lnTo>
                        <a:pt x="219" y="240"/>
                      </a:lnTo>
                      <a:lnTo>
                        <a:pt x="208" y="239"/>
                      </a:lnTo>
                      <a:lnTo>
                        <a:pt x="198" y="234"/>
                      </a:lnTo>
                      <a:lnTo>
                        <a:pt x="189" y="227"/>
                      </a:lnTo>
                      <a:lnTo>
                        <a:pt x="181" y="217"/>
                      </a:lnTo>
                      <a:lnTo>
                        <a:pt x="173" y="205"/>
                      </a:lnTo>
                      <a:lnTo>
                        <a:pt x="166" y="192"/>
                      </a:lnTo>
                      <a:lnTo>
                        <a:pt x="159" y="177"/>
                      </a:lnTo>
                      <a:lnTo>
                        <a:pt x="147" y="144"/>
                      </a:lnTo>
                      <a:lnTo>
                        <a:pt x="136" y="109"/>
                      </a:lnTo>
                      <a:lnTo>
                        <a:pt x="130" y="92"/>
                      </a:lnTo>
                      <a:lnTo>
                        <a:pt x="124" y="76"/>
                      </a:lnTo>
                      <a:lnTo>
                        <a:pt x="118" y="60"/>
                      </a:lnTo>
                      <a:lnTo>
                        <a:pt x="111" y="45"/>
                      </a:lnTo>
                      <a:lnTo>
                        <a:pt x="104" y="32"/>
                      </a:lnTo>
                      <a:lnTo>
                        <a:pt x="96" y="21"/>
                      </a:lnTo>
                      <a:lnTo>
                        <a:pt x="88" y="12"/>
                      </a:lnTo>
                      <a:lnTo>
                        <a:pt x="78" y="5"/>
                      </a:lnTo>
                      <a:lnTo>
                        <a:pt x="68" y="1"/>
                      </a:lnTo>
                      <a:lnTo>
                        <a:pt x="60" y="0"/>
                      </a:lnTo>
                      <a:lnTo>
                        <a:pt x="0" y="0"/>
                      </a:lnTo>
                      <a:close/>
                    </a:path>
                  </a:pathLst>
                </a:custGeom>
                <a:solidFill>
                  <a:srgbClr val="FFFFFF"/>
                </a:solidFill>
                <a:ln w="9525">
                  <a:solidFill>
                    <a:srgbClr val="0070C0"/>
                  </a:solidFill>
                  <a:round/>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509" name="Freeform 485"/>
                <p:cNvSpPr>
                  <a:spLocks/>
                </p:cNvSpPr>
                <p:nvPr/>
              </p:nvSpPr>
              <p:spPr bwMode="auto">
                <a:xfrm>
                  <a:off x="4690697" y="4362888"/>
                  <a:ext cx="318950" cy="191155"/>
                </a:xfrm>
                <a:custGeom>
                  <a:avLst/>
                  <a:gdLst/>
                  <a:ahLst/>
                  <a:cxnLst>
                    <a:cxn ang="0">
                      <a:pos x="0" y="0"/>
                    </a:cxn>
                    <a:cxn ang="0">
                      <a:pos x="159" y="240"/>
                    </a:cxn>
                    <a:cxn ang="0">
                      <a:pos x="219" y="240"/>
                    </a:cxn>
                    <a:cxn ang="0">
                      <a:pos x="60" y="0"/>
                    </a:cxn>
                    <a:cxn ang="0">
                      <a:pos x="0" y="0"/>
                    </a:cxn>
                    <a:cxn ang="0">
                      <a:pos x="0" y="0"/>
                    </a:cxn>
                    <a:cxn ang="0">
                      <a:pos x="159" y="240"/>
                    </a:cxn>
                  </a:cxnLst>
                  <a:rect l="0" t="0" r="r" b="b"/>
                  <a:pathLst>
                    <a:path w="219" h="240">
                      <a:moveTo>
                        <a:pt x="0" y="0"/>
                      </a:moveTo>
                      <a:cubicBezTo>
                        <a:pt x="79" y="0"/>
                        <a:pt x="79" y="240"/>
                        <a:pt x="159" y="240"/>
                      </a:cubicBezTo>
                      <a:cubicBezTo>
                        <a:pt x="159" y="240"/>
                        <a:pt x="219" y="240"/>
                        <a:pt x="219" y="240"/>
                      </a:cubicBezTo>
                      <a:cubicBezTo>
                        <a:pt x="139" y="240"/>
                        <a:pt x="139" y="0"/>
                        <a:pt x="60" y="0"/>
                      </a:cubicBezTo>
                      <a:cubicBezTo>
                        <a:pt x="60" y="0"/>
                        <a:pt x="0" y="0"/>
                        <a:pt x="0" y="0"/>
                      </a:cubicBezTo>
                      <a:cubicBezTo>
                        <a:pt x="0" y="0"/>
                        <a:pt x="0" y="0"/>
                        <a:pt x="0" y="0"/>
                      </a:cubicBezTo>
                      <a:cubicBezTo>
                        <a:pt x="79" y="0"/>
                        <a:pt x="79" y="240"/>
                        <a:pt x="159" y="240"/>
                      </a:cubicBezTo>
                    </a:path>
                  </a:pathLst>
                </a:custGeom>
                <a:noFill/>
                <a:ln w="11113"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510" name="Freeform 486"/>
                <p:cNvSpPr>
                  <a:spLocks/>
                </p:cNvSpPr>
                <p:nvPr/>
              </p:nvSpPr>
              <p:spPr bwMode="auto">
                <a:xfrm>
                  <a:off x="4834880" y="4362888"/>
                  <a:ext cx="317494" cy="191155"/>
                </a:xfrm>
                <a:custGeom>
                  <a:avLst/>
                  <a:gdLst/>
                  <a:ahLst/>
                  <a:cxnLst>
                    <a:cxn ang="0">
                      <a:pos x="0" y="0"/>
                    </a:cxn>
                    <a:cxn ang="0">
                      <a:pos x="158" y="240"/>
                    </a:cxn>
                    <a:cxn ang="0">
                      <a:pos x="218" y="240"/>
                    </a:cxn>
                    <a:cxn ang="0">
                      <a:pos x="60" y="0"/>
                    </a:cxn>
                    <a:cxn ang="0">
                      <a:pos x="0" y="0"/>
                    </a:cxn>
                    <a:cxn ang="0">
                      <a:pos x="0" y="0"/>
                    </a:cxn>
                    <a:cxn ang="0">
                      <a:pos x="158" y="240"/>
                    </a:cxn>
                  </a:cxnLst>
                  <a:rect l="0" t="0" r="r" b="b"/>
                  <a:pathLst>
                    <a:path w="218" h="240">
                      <a:moveTo>
                        <a:pt x="0" y="0"/>
                      </a:moveTo>
                      <a:cubicBezTo>
                        <a:pt x="79" y="0"/>
                        <a:pt x="79" y="240"/>
                        <a:pt x="158" y="240"/>
                      </a:cubicBezTo>
                      <a:cubicBezTo>
                        <a:pt x="158" y="240"/>
                        <a:pt x="218" y="240"/>
                        <a:pt x="218" y="240"/>
                      </a:cubicBezTo>
                      <a:cubicBezTo>
                        <a:pt x="139" y="240"/>
                        <a:pt x="139" y="0"/>
                        <a:pt x="60" y="0"/>
                      </a:cubicBezTo>
                      <a:cubicBezTo>
                        <a:pt x="60" y="0"/>
                        <a:pt x="0" y="0"/>
                        <a:pt x="0" y="0"/>
                      </a:cubicBezTo>
                      <a:cubicBezTo>
                        <a:pt x="0" y="0"/>
                        <a:pt x="0" y="0"/>
                        <a:pt x="0" y="0"/>
                      </a:cubicBezTo>
                      <a:cubicBezTo>
                        <a:pt x="79" y="0"/>
                        <a:pt x="79" y="240"/>
                        <a:pt x="158" y="240"/>
                      </a:cubicBezTo>
                    </a:path>
                  </a:pathLst>
                </a:custGeom>
                <a:noFill/>
                <a:ln w="1588"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511" name="Freeform 487"/>
                <p:cNvSpPr>
                  <a:spLocks/>
                </p:cNvSpPr>
                <p:nvPr/>
              </p:nvSpPr>
              <p:spPr bwMode="auto">
                <a:xfrm>
                  <a:off x="4834880" y="4362888"/>
                  <a:ext cx="317494" cy="191155"/>
                </a:xfrm>
                <a:custGeom>
                  <a:avLst/>
                  <a:gdLst/>
                  <a:ahLst/>
                  <a:cxnLst>
                    <a:cxn ang="0">
                      <a:pos x="0" y="0"/>
                    </a:cxn>
                    <a:cxn ang="0">
                      <a:pos x="10" y="2"/>
                    </a:cxn>
                    <a:cxn ang="0">
                      <a:pos x="20" y="6"/>
                    </a:cxn>
                    <a:cxn ang="0">
                      <a:pos x="29" y="14"/>
                    </a:cxn>
                    <a:cxn ang="0">
                      <a:pos x="38" y="23"/>
                    </a:cxn>
                    <a:cxn ang="0">
                      <a:pos x="45" y="35"/>
                    </a:cxn>
                    <a:cxn ang="0">
                      <a:pos x="52" y="49"/>
                    </a:cxn>
                    <a:cxn ang="0">
                      <a:pos x="59" y="64"/>
                    </a:cxn>
                    <a:cxn ang="0">
                      <a:pos x="71" y="96"/>
                    </a:cxn>
                    <a:cxn ang="0">
                      <a:pos x="82" y="131"/>
                    </a:cxn>
                    <a:cxn ang="0">
                      <a:pos x="94" y="165"/>
                    </a:cxn>
                    <a:cxn ang="0">
                      <a:pos x="100" y="180"/>
                    </a:cxn>
                    <a:cxn ang="0">
                      <a:pos x="107" y="195"/>
                    </a:cxn>
                    <a:cxn ang="0">
                      <a:pos x="114" y="208"/>
                    </a:cxn>
                    <a:cxn ang="0">
                      <a:pos x="122" y="219"/>
                    </a:cxn>
                    <a:cxn ang="0">
                      <a:pos x="130" y="229"/>
                    </a:cxn>
                    <a:cxn ang="0">
                      <a:pos x="139" y="235"/>
                    </a:cxn>
                    <a:cxn ang="0">
                      <a:pos x="150" y="239"/>
                    </a:cxn>
                    <a:cxn ang="0">
                      <a:pos x="158" y="240"/>
                    </a:cxn>
                    <a:cxn ang="0">
                      <a:pos x="218" y="240"/>
                    </a:cxn>
                    <a:cxn ang="0">
                      <a:pos x="207" y="239"/>
                    </a:cxn>
                    <a:cxn ang="0">
                      <a:pos x="197" y="234"/>
                    </a:cxn>
                    <a:cxn ang="0">
                      <a:pos x="188" y="227"/>
                    </a:cxn>
                    <a:cxn ang="0">
                      <a:pos x="180" y="217"/>
                    </a:cxn>
                    <a:cxn ang="0">
                      <a:pos x="172" y="205"/>
                    </a:cxn>
                    <a:cxn ang="0">
                      <a:pos x="165" y="192"/>
                    </a:cxn>
                    <a:cxn ang="0">
                      <a:pos x="159" y="177"/>
                    </a:cxn>
                    <a:cxn ang="0">
                      <a:pos x="153" y="161"/>
                    </a:cxn>
                    <a:cxn ang="0">
                      <a:pos x="147" y="144"/>
                    </a:cxn>
                    <a:cxn ang="0">
                      <a:pos x="135" y="109"/>
                    </a:cxn>
                    <a:cxn ang="0">
                      <a:pos x="129" y="92"/>
                    </a:cxn>
                    <a:cxn ang="0">
                      <a:pos x="124" y="76"/>
                    </a:cxn>
                    <a:cxn ang="0">
                      <a:pos x="117" y="60"/>
                    </a:cxn>
                    <a:cxn ang="0">
                      <a:pos x="111" y="45"/>
                    </a:cxn>
                    <a:cxn ang="0">
                      <a:pos x="103" y="32"/>
                    </a:cxn>
                    <a:cxn ang="0">
                      <a:pos x="96" y="21"/>
                    </a:cxn>
                    <a:cxn ang="0">
                      <a:pos x="87" y="12"/>
                    </a:cxn>
                    <a:cxn ang="0">
                      <a:pos x="78" y="5"/>
                    </a:cxn>
                    <a:cxn ang="0">
                      <a:pos x="68" y="1"/>
                    </a:cxn>
                    <a:cxn ang="0">
                      <a:pos x="60" y="0"/>
                    </a:cxn>
                    <a:cxn ang="0">
                      <a:pos x="0" y="0"/>
                    </a:cxn>
                  </a:cxnLst>
                  <a:rect l="0" t="0" r="r" b="b"/>
                  <a:pathLst>
                    <a:path w="218" h="240">
                      <a:moveTo>
                        <a:pt x="0" y="0"/>
                      </a:moveTo>
                      <a:lnTo>
                        <a:pt x="10" y="2"/>
                      </a:lnTo>
                      <a:lnTo>
                        <a:pt x="20" y="6"/>
                      </a:lnTo>
                      <a:lnTo>
                        <a:pt x="29" y="14"/>
                      </a:lnTo>
                      <a:lnTo>
                        <a:pt x="38" y="23"/>
                      </a:lnTo>
                      <a:lnTo>
                        <a:pt x="45" y="35"/>
                      </a:lnTo>
                      <a:lnTo>
                        <a:pt x="52" y="49"/>
                      </a:lnTo>
                      <a:lnTo>
                        <a:pt x="59" y="64"/>
                      </a:lnTo>
                      <a:lnTo>
                        <a:pt x="71" y="96"/>
                      </a:lnTo>
                      <a:lnTo>
                        <a:pt x="82" y="131"/>
                      </a:lnTo>
                      <a:lnTo>
                        <a:pt x="94" y="165"/>
                      </a:lnTo>
                      <a:lnTo>
                        <a:pt x="100" y="180"/>
                      </a:lnTo>
                      <a:lnTo>
                        <a:pt x="107" y="195"/>
                      </a:lnTo>
                      <a:lnTo>
                        <a:pt x="114" y="208"/>
                      </a:lnTo>
                      <a:lnTo>
                        <a:pt x="122" y="219"/>
                      </a:lnTo>
                      <a:lnTo>
                        <a:pt x="130" y="229"/>
                      </a:lnTo>
                      <a:lnTo>
                        <a:pt x="139" y="235"/>
                      </a:lnTo>
                      <a:lnTo>
                        <a:pt x="150" y="239"/>
                      </a:lnTo>
                      <a:lnTo>
                        <a:pt x="158" y="240"/>
                      </a:lnTo>
                      <a:lnTo>
                        <a:pt x="218" y="240"/>
                      </a:lnTo>
                      <a:lnTo>
                        <a:pt x="207" y="239"/>
                      </a:lnTo>
                      <a:lnTo>
                        <a:pt x="197" y="234"/>
                      </a:lnTo>
                      <a:lnTo>
                        <a:pt x="188" y="227"/>
                      </a:lnTo>
                      <a:lnTo>
                        <a:pt x="180" y="217"/>
                      </a:lnTo>
                      <a:lnTo>
                        <a:pt x="172" y="205"/>
                      </a:lnTo>
                      <a:lnTo>
                        <a:pt x="165" y="192"/>
                      </a:lnTo>
                      <a:lnTo>
                        <a:pt x="159" y="177"/>
                      </a:lnTo>
                      <a:lnTo>
                        <a:pt x="153" y="161"/>
                      </a:lnTo>
                      <a:lnTo>
                        <a:pt x="147" y="144"/>
                      </a:lnTo>
                      <a:lnTo>
                        <a:pt x="135" y="109"/>
                      </a:lnTo>
                      <a:lnTo>
                        <a:pt x="129" y="92"/>
                      </a:lnTo>
                      <a:lnTo>
                        <a:pt x="124" y="76"/>
                      </a:lnTo>
                      <a:lnTo>
                        <a:pt x="117" y="60"/>
                      </a:lnTo>
                      <a:lnTo>
                        <a:pt x="111" y="45"/>
                      </a:lnTo>
                      <a:lnTo>
                        <a:pt x="103" y="32"/>
                      </a:lnTo>
                      <a:lnTo>
                        <a:pt x="96" y="21"/>
                      </a:lnTo>
                      <a:lnTo>
                        <a:pt x="87" y="12"/>
                      </a:lnTo>
                      <a:lnTo>
                        <a:pt x="78" y="5"/>
                      </a:lnTo>
                      <a:lnTo>
                        <a:pt x="68" y="1"/>
                      </a:lnTo>
                      <a:lnTo>
                        <a:pt x="60" y="0"/>
                      </a:lnTo>
                      <a:lnTo>
                        <a:pt x="0" y="0"/>
                      </a:lnTo>
                      <a:close/>
                    </a:path>
                  </a:pathLst>
                </a:custGeom>
                <a:solidFill>
                  <a:srgbClr val="FFFFFF"/>
                </a:solidFill>
                <a:ln w="9525">
                  <a:solidFill>
                    <a:srgbClr val="0070C0"/>
                  </a:solidFill>
                  <a:round/>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512" name="Freeform 488"/>
                <p:cNvSpPr>
                  <a:spLocks/>
                </p:cNvSpPr>
                <p:nvPr/>
              </p:nvSpPr>
              <p:spPr bwMode="auto">
                <a:xfrm>
                  <a:off x="4834880" y="4362888"/>
                  <a:ext cx="317494" cy="191155"/>
                </a:xfrm>
                <a:custGeom>
                  <a:avLst/>
                  <a:gdLst/>
                  <a:ahLst/>
                  <a:cxnLst>
                    <a:cxn ang="0">
                      <a:pos x="0" y="0"/>
                    </a:cxn>
                    <a:cxn ang="0">
                      <a:pos x="158" y="240"/>
                    </a:cxn>
                    <a:cxn ang="0">
                      <a:pos x="218" y="240"/>
                    </a:cxn>
                    <a:cxn ang="0">
                      <a:pos x="60" y="0"/>
                    </a:cxn>
                    <a:cxn ang="0">
                      <a:pos x="0" y="0"/>
                    </a:cxn>
                    <a:cxn ang="0">
                      <a:pos x="0" y="0"/>
                    </a:cxn>
                    <a:cxn ang="0">
                      <a:pos x="158" y="240"/>
                    </a:cxn>
                  </a:cxnLst>
                  <a:rect l="0" t="0" r="r" b="b"/>
                  <a:pathLst>
                    <a:path w="218" h="240">
                      <a:moveTo>
                        <a:pt x="0" y="0"/>
                      </a:moveTo>
                      <a:cubicBezTo>
                        <a:pt x="79" y="0"/>
                        <a:pt x="79" y="240"/>
                        <a:pt x="158" y="240"/>
                      </a:cubicBezTo>
                      <a:cubicBezTo>
                        <a:pt x="158" y="240"/>
                        <a:pt x="218" y="240"/>
                        <a:pt x="218" y="240"/>
                      </a:cubicBezTo>
                      <a:cubicBezTo>
                        <a:pt x="139" y="240"/>
                        <a:pt x="139" y="0"/>
                        <a:pt x="60" y="0"/>
                      </a:cubicBezTo>
                      <a:cubicBezTo>
                        <a:pt x="60" y="0"/>
                        <a:pt x="0" y="0"/>
                        <a:pt x="0" y="0"/>
                      </a:cubicBezTo>
                      <a:cubicBezTo>
                        <a:pt x="0" y="0"/>
                        <a:pt x="0" y="0"/>
                        <a:pt x="0" y="0"/>
                      </a:cubicBezTo>
                      <a:cubicBezTo>
                        <a:pt x="79" y="0"/>
                        <a:pt x="79" y="240"/>
                        <a:pt x="158" y="240"/>
                      </a:cubicBezTo>
                    </a:path>
                  </a:pathLst>
                </a:custGeom>
                <a:noFill/>
                <a:ln w="11113"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513" name="Freeform 489"/>
                <p:cNvSpPr>
                  <a:spLocks/>
                </p:cNvSpPr>
                <p:nvPr/>
              </p:nvSpPr>
              <p:spPr bwMode="auto">
                <a:xfrm>
                  <a:off x="5152373" y="4362888"/>
                  <a:ext cx="317494" cy="191155"/>
                </a:xfrm>
                <a:custGeom>
                  <a:avLst/>
                  <a:gdLst/>
                  <a:ahLst/>
                  <a:cxnLst>
                    <a:cxn ang="0">
                      <a:pos x="0" y="0"/>
                    </a:cxn>
                    <a:cxn ang="0">
                      <a:pos x="158" y="240"/>
                    </a:cxn>
                    <a:cxn ang="0">
                      <a:pos x="218" y="240"/>
                    </a:cxn>
                    <a:cxn ang="0">
                      <a:pos x="60" y="0"/>
                    </a:cxn>
                    <a:cxn ang="0">
                      <a:pos x="0" y="0"/>
                    </a:cxn>
                    <a:cxn ang="0">
                      <a:pos x="0" y="0"/>
                    </a:cxn>
                    <a:cxn ang="0">
                      <a:pos x="158" y="240"/>
                    </a:cxn>
                  </a:cxnLst>
                  <a:rect l="0" t="0" r="r" b="b"/>
                  <a:pathLst>
                    <a:path w="218" h="240">
                      <a:moveTo>
                        <a:pt x="0" y="0"/>
                      </a:moveTo>
                      <a:cubicBezTo>
                        <a:pt x="79" y="0"/>
                        <a:pt x="79" y="240"/>
                        <a:pt x="158" y="240"/>
                      </a:cubicBezTo>
                      <a:cubicBezTo>
                        <a:pt x="158" y="240"/>
                        <a:pt x="218" y="240"/>
                        <a:pt x="218" y="240"/>
                      </a:cubicBezTo>
                      <a:cubicBezTo>
                        <a:pt x="139" y="240"/>
                        <a:pt x="139" y="0"/>
                        <a:pt x="60" y="0"/>
                      </a:cubicBezTo>
                      <a:cubicBezTo>
                        <a:pt x="60" y="0"/>
                        <a:pt x="0" y="0"/>
                        <a:pt x="0" y="0"/>
                      </a:cubicBezTo>
                      <a:cubicBezTo>
                        <a:pt x="0" y="0"/>
                        <a:pt x="0" y="0"/>
                        <a:pt x="0" y="0"/>
                      </a:cubicBezTo>
                      <a:cubicBezTo>
                        <a:pt x="79" y="0"/>
                        <a:pt x="79" y="240"/>
                        <a:pt x="158" y="240"/>
                      </a:cubicBezTo>
                    </a:path>
                  </a:pathLst>
                </a:custGeom>
                <a:noFill/>
                <a:ln w="1588"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514" name="Freeform 490"/>
                <p:cNvSpPr>
                  <a:spLocks/>
                </p:cNvSpPr>
                <p:nvPr/>
              </p:nvSpPr>
              <p:spPr bwMode="auto">
                <a:xfrm>
                  <a:off x="5152373" y="4362888"/>
                  <a:ext cx="317494" cy="191155"/>
                </a:xfrm>
                <a:custGeom>
                  <a:avLst/>
                  <a:gdLst/>
                  <a:ahLst/>
                  <a:cxnLst>
                    <a:cxn ang="0">
                      <a:pos x="0" y="0"/>
                    </a:cxn>
                    <a:cxn ang="0">
                      <a:pos x="11" y="2"/>
                    </a:cxn>
                    <a:cxn ang="0">
                      <a:pos x="21" y="6"/>
                    </a:cxn>
                    <a:cxn ang="0">
                      <a:pos x="30" y="14"/>
                    </a:cxn>
                    <a:cxn ang="0">
                      <a:pos x="38" y="23"/>
                    </a:cxn>
                    <a:cxn ang="0">
                      <a:pos x="46" y="35"/>
                    </a:cxn>
                    <a:cxn ang="0">
                      <a:pos x="53" y="49"/>
                    </a:cxn>
                    <a:cxn ang="0">
                      <a:pos x="59" y="64"/>
                    </a:cxn>
                    <a:cxn ang="0">
                      <a:pos x="65" y="80"/>
                    </a:cxn>
                    <a:cxn ang="0">
                      <a:pos x="71" y="96"/>
                    </a:cxn>
                    <a:cxn ang="0">
                      <a:pos x="83" y="131"/>
                    </a:cxn>
                    <a:cxn ang="0">
                      <a:pos x="95" y="165"/>
                    </a:cxn>
                    <a:cxn ang="0">
                      <a:pos x="101" y="180"/>
                    </a:cxn>
                    <a:cxn ang="0">
                      <a:pos x="107" y="195"/>
                    </a:cxn>
                    <a:cxn ang="0">
                      <a:pos x="115" y="208"/>
                    </a:cxn>
                    <a:cxn ang="0">
                      <a:pos x="122" y="219"/>
                    </a:cxn>
                    <a:cxn ang="0">
                      <a:pos x="131" y="229"/>
                    </a:cxn>
                    <a:cxn ang="0">
                      <a:pos x="140" y="235"/>
                    </a:cxn>
                    <a:cxn ang="0">
                      <a:pos x="150" y="239"/>
                    </a:cxn>
                    <a:cxn ang="0">
                      <a:pos x="158" y="240"/>
                    </a:cxn>
                    <a:cxn ang="0">
                      <a:pos x="218" y="240"/>
                    </a:cxn>
                    <a:cxn ang="0">
                      <a:pos x="207" y="239"/>
                    </a:cxn>
                    <a:cxn ang="0">
                      <a:pos x="197" y="234"/>
                    </a:cxn>
                    <a:cxn ang="0">
                      <a:pos x="188" y="227"/>
                    </a:cxn>
                    <a:cxn ang="0">
                      <a:pos x="180" y="217"/>
                    </a:cxn>
                    <a:cxn ang="0">
                      <a:pos x="173" y="205"/>
                    </a:cxn>
                    <a:cxn ang="0">
                      <a:pos x="166" y="192"/>
                    </a:cxn>
                    <a:cxn ang="0">
                      <a:pos x="159" y="177"/>
                    </a:cxn>
                    <a:cxn ang="0">
                      <a:pos x="147" y="144"/>
                    </a:cxn>
                    <a:cxn ang="0">
                      <a:pos x="136" y="109"/>
                    </a:cxn>
                    <a:cxn ang="0">
                      <a:pos x="130" y="92"/>
                    </a:cxn>
                    <a:cxn ang="0">
                      <a:pos x="124" y="76"/>
                    </a:cxn>
                    <a:cxn ang="0">
                      <a:pos x="118" y="60"/>
                    </a:cxn>
                    <a:cxn ang="0">
                      <a:pos x="111" y="45"/>
                    </a:cxn>
                    <a:cxn ang="0">
                      <a:pos x="104" y="32"/>
                    </a:cxn>
                    <a:cxn ang="0">
                      <a:pos x="96" y="21"/>
                    </a:cxn>
                    <a:cxn ang="0">
                      <a:pos x="88" y="12"/>
                    </a:cxn>
                    <a:cxn ang="0">
                      <a:pos x="78" y="5"/>
                    </a:cxn>
                    <a:cxn ang="0">
                      <a:pos x="68" y="1"/>
                    </a:cxn>
                    <a:cxn ang="0">
                      <a:pos x="60" y="0"/>
                    </a:cxn>
                    <a:cxn ang="0">
                      <a:pos x="0" y="0"/>
                    </a:cxn>
                  </a:cxnLst>
                  <a:rect l="0" t="0" r="r" b="b"/>
                  <a:pathLst>
                    <a:path w="218" h="240">
                      <a:moveTo>
                        <a:pt x="0" y="0"/>
                      </a:moveTo>
                      <a:lnTo>
                        <a:pt x="11" y="2"/>
                      </a:lnTo>
                      <a:lnTo>
                        <a:pt x="21" y="6"/>
                      </a:lnTo>
                      <a:lnTo>
                        <a:pt x="30" y="14"/>
                      </a:lnTo>
                      <a:lnTo>
                        <a:pt x="38" y="23"/>
                      </a:lnTo>
                      <a:lnTo>
                        <a:pt x="46" y="35"/>
                      </a:lnTo>
                      <a:lnTo>
                        <a:pt x="53" y="49"/>
                      </a:lnTo>
                      <a:lnTo>
                        <a:pt x="59" y="64"/>
                      </a:lnTo>
                      <a:lnTo>
                        <a:pt x="65" y="80"/>
                      </a:lnTo>
                      <a:lnTo>
                        <a:pt x="71" y="96"/>
                      </a:lnTo>
                      <a:lnTo>
                        <a:pt x="83" y="131"/>
                      </a:lnTo>
                      <a:lnTo>
                        <a:pt x="95" y="165"/>
                      </a:lnTo>
                      <a:lnTo>
                        <a:pt x="101" y="180"/>
                      </a:lnTo>
                      <a:lnTo>
                        <a:pt x="107" y="195"/>
                      </a:lnTo>
                      <a:lnTo>
                        <a:pt x="115" y="208"/>
                      </a:lnTo>
                      <a:lnTo>
                        <a:pt x="122" y="219"/>
                      </a:lnTo>
                      <a:lnTo>
                        <a:pt x="131" y="229"/>
                      </a:lnTo>
                      <a:lnTo>
                        <a:pt x="140" y="235"/>
                      </a:lnTo>
                      <a:lnTo>
                        <a:pt x="150" y="239"/>
                      </a:lnTo>
                      <a:lnTo>
                        <a:pt x="158" y="240"/>
                      </a:lnTo>
                      <a:lnTo>
                        <a:pt x="218" y="240"/>
                      </a:lnTo>
                      <a:lnTo>
                        <a:pt x="207" y="239"/>
                      </a:lnTo>
                      <a:lnTo>
                        <a:pt x="197" y="234"/>
                      </a:lnTo>
                      <a:lnTo>
                        <a:pt x="188" y="227"/>
                      </a:lnTo>
                      <a:lnTo>
                        <a:pt x="180" y="217"/>
                      </a:lnTo>
                      <a:lnTo>
                        <a:pt x="173" y="205"/>
                      </a:lnTo>
                      <a:lnTo>
                        <a:pt x="166" y="192"/>
                      </a:lnTo>
                      <a:lnTo>
                        <a:pt x="159" y="177"/>
                      </a:lnTo>
                      <a:lnTo>
                        <a:pt x="147" y="144"/>
                      </a:lnTo>
                      <a:lnTo>
                        <a:pt x="136" y="109"/>
                      </a:lnTo>
                      <a:lnTo>
                        <a:pt x="130" y="92"/>
                      </a:lnTo>
                      <a:lnTo>
                        <a:pt x="124" y="76"/>
                      </a:lnTo>
                      <a:lnTo>
                        <a:pt x="118" y="60"/>
                      </a:lnTo>
                      <a:lnTo>
                        <a:pt x="111" y="45"/>
                      </a:lnTo>
                      <a:lnTo>
                        <a:pt x="104" y="32"/>
                      </a:lnTo>
                      <a:lnTo>
                        <a:pt x="96" y="21"/>
                      </a:lnTo>
                      <a:lnTo>
                        <a:pt x="88" y="12"/>
                      </a:lnTo>
                      <a:lnTo>
                        <a:pt x="78" y="5"/>
                      </a:lnTo>
                      <a:lnTo>
                        <a:pt x="68" y="1"/>
                      </a:lnTo>
                      <a:lnTo>
                        <a:pt x="60" y="0"/>
                      </a:lnTo>
                      <a:lnTo>
                        <a:pt x="0" y="0"/>
                      </a:lnTo>
                      <a:close/>
                    </a:path>
                  </a:pathLst>
                </a:custGeom>
                <a:solidFill>
                  <a:srgbClr val="FFFFFF"/>
                </a:solidFill>
                <a:ln w="9525">
                  <a:solidFill>
                    <a:srgbClr val="0070C0"/>
                  </a:solidFill>
                  <a:round/>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515" name="Freeform 491"/>
                <p:cNvSpPr>
                  <a:spLocks/>
                </p:cNvSpPr>
                <p:nvPr/>
              </p:nvSpPr>
              <p:spPr bwMode="auto">
                <a:xfrm>
                  <a:off x="5152373" y="4362888"/>
                  <a:ext cx="317494" cy="191155"/>
                </a:xfrm>
                <a:custGeom>
                  <a:avLst/>
                  <a:gdLst/>
                  <a:ahLst/>
                  <a:cxnLst>
                    <a:cxn ang="0">
                      <a:pos x="0" y="0"/>
                    </a:cxn>
                    <a:cxn ang="0">
                      <a:pos x="158" y="240"/>
                    </a:cxn>
                    <a:cxn ang="0">
                      <a:pos x="218" y="240"/>
                    </a:cxn>
                    <a:cxn ang="0">
                      <a:pos x="60" y="0"/>
                    </a:cxn>
                    <a:cxn ang="0">
                      <a:pos x="0" y="0"/>
                    </a:cxn>
                    <a:cxn ang="0">
                      <a:pos x="0" y="0"/>
                    </a:cxn>
                    <a:cxn ang="0">
                      <a:pos x="158" y="240"/>
                    </a:cxn>
                  </a:cxnLst>
                  <a:rect l="0" t="0" r="r" b="b"/>
                  <a:pathLst>
                    <a:path w="218" h="240">
                      <a:moveTo>
                        <a:pt x="0" y="0"/>
                      </a:moveTo>
                      <a:cubicBezTo>
                        <a:pt x="79" y="0"/>
                        <a:pt x="79" y="240"/>
                        <a:pt x="158" y="240"/>
                      </a:cubicBezTo>
                      <a:cubicBezTo>
                        <a:pt x="158" y="240"/>
                        <a:pt x="218" y="240"/>
                        <a:pt x="218" y="240"/>
                      </a:cubicBezTo>
                      <a:cubicBezTo>
                        <a:pt x="139" y="240"/>
                        <a:pt x="139" y="0"/>
                        <a:pt x="60" y="0"/>
                      </a:cubicBezTo>
                      <a:cubicBezTo>
                        <a:pt x="60" y="0"/>
                        <a:pt x="0" y="0"/>
                        <a:pt x="0" y="0"/>
                      </a:cubicBezTo>
                      <a:cubicBezTo>
                        <a:pt x="0" y="0"/>
                        <a:pt x="0" y="0"/>
                        <a:pt x="0" y="0"/>
                      </a:cubicBezTo>
                      <a:cubicBezTo>
                        <a:pt x="79" y="0"/>
                        <a:pt x="79" y="240"/>
                        <a:pt x="158" y="240"/>
                      </a:cubicBezTo>
                    </a:path>
                  </a:pathLst>
                </a:custGeom>
                <a:noFill/>
                <a:ln w="11113"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516" name="Freeform 492"/>
                <p:cNvSpPr>
                  <a:spLocks/>
                </p:cNvSpPr>
                <p:nvPr/>
              </p:nvSpPr>
              <p:spPr bwMode="auto">
                <a:xfrm>
                  <a:off x="5295100" y="4362888"/>
                  <a:ext cx="318950" cy="191155"/>
                </a:xfrm>
                <a:custGeom>
                  <a:avLst/>
                  <a:gdLst/>
                  <a:ahLst/>
                  <a:cxnLst>
                    <a:cxn ang="0">
                      <a:pos x="0" y="0"/>
                    </a:cxn>
                    <a:cxn ang="0">
                      <a:pos x="159" y="240"/>
                    </a:cxn>
                    <a:cxn ang="0">
                      <a:pos x="219" y="240"/>
                    </a:cxn>
                    <a:cxn ang="0">
                      <a:pos x="60" y="0"/>
                    </a:cxn>
                    <a:cxn ang="0">
                      <a:pos x="0" y="0"/>
                    </a:cxn>
                    <a:cxn ang="0">
                      <a:pos x="0" y="0"/>
                    </a:cxn>
                    <a:cxn ang="0">
                      <a:pos x="159" y="240"/>
                    </a:cxn>
                  </a:cxnLst>
                  <a:rect l="0" t="0" r="r" b="b"/>
                  <a:pathLst>
                    <a:path w="219" h="240">
                      <a:moveTo>
                        <a:pt x="0" y="0"/>
                      </a:moveTo>
                      <a:cubicBezTo>
                        <a:pt x="80" y="0"/>
                        <a:pt x="80" y="240"/>
                        <a:pt x="159" y="240"/>
                      </a:cubicBezTo>
                      <a:cubicBezTo>
                        <a:pt x="159" y="240"/>
                        <a:pt x="219" y="240"/>
                        <a:pt x="219" y="240"/>
                      </a:cubicBezTo>
                      <a:cubicBezTo>
                        <a:pt x="140" y="240"/>
                        <a:pt x="140" y="0"/>
                        <a:pt x="60" y="0"/>
                      </a:cubicBezTo>
                      <a:cubicBezTo>
                        <a:pt x="60" y="0"/>
                        <a:pt x="0" y="0"/>
                        <a:pt x="0" y="0"/>
                      </a:cubicBezTo>
                      <a:cubicBezTo>
                        <a:pt x="0" y="0"/>
                        <a:pt x="0" y="0"/>
                        <a:pt x="0" y="0"/>
                      </a:cubicBezTo>
                      <a:cubicBezTo>
                        <a:pt x="80" y="0"/>
                        <a:pt x="80" y="240"/>
                        <a:pt x="159" y="240"/>
                      </a:cubicBezTo>
                    </a:path>
                  </a:pathLst>
                </a:custGeom>
                <a:noFill/>
                <a:ln w="1588"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517" name="Freeform 493"/>
                <p:cNvSpPr>
                  <a:spLocks/>
                </p:cNvSpPr>
                <p:nvPr/>
              </p:nvSpPr>
              <p:spPr bwMode="auto">
                <a:xfrm>
                  <a:off x="5295100" y="4362888"/>
                  <a:ext cx="318950" cy="191155"/>
                </a:xfrm>
                <a:custGeom>
                  <a:avLst/>
                  <a:gdLst/>
                  <a:ahLst/>
                  <a:cxnLst>
                    <a:cxn ang="0">
                      <a:pos x="0" y="0"/>
                    </a:cxn>
                    <a:cxn ang="0">
                      <a:pos x="11" y="2"/>
                    </a:cxn>
                    <a:cxn ang="0">
                      <a:pos x="21" y="6"/>
                    </a:cxn>
                    <a:cxn ang="0">
                      <a:pos x="30" y="14"/>
                    </a:cxn>
                    <a:cxn ang="0">
                      <a:pos x="39" y="23"/>
                    </a:cxn>
                    <a:cxn ang="0">
                      <a:pos x="46" y="35"/>
                    </a:cxn>
                    <a:cxn ang="0">
                      <a:pos x="53" y="49"/>
                    </a:cxn>
                    <a:cxn ang="0">
                      <a:pos x="60" y="64"/>
                    </a:cxn>
                    <a:cxn ang="0">
                      <a:pos x="72" y="96"/>
                    </a:cxn>
                    <a:cxn ang="0">
                      <a:pos x="83" y="131"/>
                    </a:cxn>
                    <a:cxn ang="0">
                      <a:pos x="95" y="165"/>
                    </a:cxn>
                    <a:cxn ang="0">
                      <a:pos x="101" y="180"/>
                    </a:cxn>
                    <a:cxn ang="0">
                      <a:pos x="108" y="195"/>
                    </a:cxn>
                    <a:cxn ang="0">
                      <a:pos x="115" y="208"/>
                    </a:cxn>
                    <a:cxn ang="0">
                      <a:pos x="123" y="219"/>
                    </a:cxn>
                    <a:cxn ang="0">
                      <a:pos x="131" y="229"/>
                    </a:cxn>
                    <a:cxn ang="0">
                      <a:pos x="140" y="235"/>
                    </a:cxn>
                    <a:cxn ang="0">
                      <a:pos x="150" y="239"/>
                    </a:cxn>
                    <a:cxn ang="0">
                      <a:pos x="159" y="240"/>
                    </a:cxn>
                    <a:cxn ang="0">
                      <a:pos x="219" y="240"/>
                    </a:cxn>
                    <a:cxn ang="0">
                      <a:pos x="208" y="239"/>
                    </a:cxn>
                    <a:cxn ang="0">
                      <a:pos x="198" y="234"/>
                    </a:cxn>
                    <a:cxn ang="0">
                      <a:pos x="189" y="227"/>
                    </a:cxn>
                    <a:cxn ang="0">
                      <a:pos x="181" y="217"/>
                    </a:cxn>
                    <a:cxn ang="0">
                      <a:pos x="173" y="205"/>
                    </a:cxn>
                    <a:cxn ang="0">
                      <a:pos x="166" y="192"/>
                    </a:cxn>
                    <a:cxn ang="0">
                      <a:pos x="159" y="177"/>
                    </a:cxn>
                    <a:cxn ang="0">
                      <a:pos x="153" y="161"/>
                    </a:cxn>
                    <a:cxn ang="0">
                      <a:pos x="147" y="144"/>
                    </a:cxn>
                    <a:cxn ang="0">
                      <a:pos x="136" y="109"/>
                    </a:cxn>
                    <a:cxn ang="0">
                      <a:pos x="130" y="92"/>
                    </a:cxn>
                    <a:cxn ang="0">
                      <a:pos x="124" y="76"/>
                    </a:cxn>
                    <a:cxn ang="0">
                      <a:pos x="118" y="60"/>
                    </a:cxn>
                    <a:cxn ang="0">
                      <a:pos x="111" y="45"/>
                    </a:cxn>
                    <a:cxn ang="0">
                      <a:pos x="104" y="32"/>
                    </a:cxn>
                    <a:cxn ang="0">
                      <a:pos x="96" y="21"/>
                    </a:cxn>
                    <a:cxn ang="0">
                      <a:pos x="88" y="12"/>
                    </a:cxn>
                    <a:cxn ang="0">
                      <a:pos x="79" y="5"/>
                    </a:cxn>
                    <a:cxn ang="0">
                      <a:pos x="69" y="1"/>
                    </a:cxn>
                    <a:cxn ang="0">
                      <a:pos x="60" y="0"/>
                    </a:cxn>
                    <a:cxn ang="0">
                      <a:pos x="0" y="0"/>
                    </a:cxn>
                  </a:cxnLst>
                  <a:rect l="0" t="0" r="r" b="b"/>
                  <a:pathLst>
                    <a:path w="219" h="240">
                      <a:moveTo>
                        <a:pt x="0" y="0"/>
                      </a:moveTo>
                      <a:lnTo>
                        <a:pt x="11" y="2"/>
                      </a:lnTo>
                      <a:lnTo>
                        <a:pt x="21" y="6"/>
                      </a:lnTo>
                      <a:lnTo>
                        <a:pt x="30" y="14"/>
                      </a:lnTo>
                      <a:lnTo>
                        <a:pt x="39" y="23"/>
                      </a:lnTo>
                      <a:lnTo>
                        <a:pt x="46" y="35"/>
                      </a:lnTo>
                      <a:lnTo>
                        <a:pt x="53" y="49"/>
                      </a:lnTo>
                      <a:lnTo>
                        <a:pt x="60" y="64"/>
                      </a:lnTo>
                      <a:lnTo>
                        <a:pt x="72" y="96"/>
                      </a:lnTo>
                      <a:lnTo>
                        <a:pt x="83" y="131"/>
                      </a:lnTo>
                      <a:lnTo>
                        <a:pt x="95" y="165"/>
                      </a:lnTo>
                      <a:lnTo>
                        <a:pt x="101" y="180"/>
                      </a:lnTo>
                      <a:lnTo>
                        <a:pt x="108" y="195"/>
                      </a:lnTo>
                      <a:lnTo>
                        <a:pt x="115" y="208"/>
                      </a:lnTo>
                      <a:lnTo>
                        <a:pt x="123" y="219"/>
                      </a:lnTo>
                      <a:lnTo>
                        <a:pt x="131" y="229"/>
                      </a:lnTo>
                      <a:lnTo>
                        <a:pt x="140" y="235"/>
                      </a:lnTo>
                      <a:lnTo>
                        <a:pt x="150" y="239"/>
                      </a:lnTo>
                      <a:lnTo>
                        <a:pt x="159" y="240"/>
                      </a:lnTo>
                      <a:lnTo>
                        <a:pt x="219" y="240"/>
                      </a:lnTo>
                      <a:lnTo>
                        <a:pt x="208" y="239"/>
                      </a:lnTo>
                      <a:lnTo>
                        <a:pt x="198" y="234"/>
                      </a:lnTo>
                      <a:lnTo>
                        <a:pt x="189" y="227"/>
                      </a:lnTo>
                      <a:lnTo>
                        <a:pt x="181" y="217"/>
                      </a:lnTo>
                      <a:lnTo>
                        <a:pt x="173" y="205"/>
                      </a:lnTo>
                      <a:lnTo>
                        <a:pt x="166" y="192"/>
                      </a:lnTo>
                      <a:lnTo>
                        <a:pt x="159" y="177"/>
                      </a:lnTo>
                      <a:lnTo>
                        <a:pt x="153" y="161"/>
                      </a:lnTo>
                      <a:lnTo>
                        <a:pt x="147" y="144"/>
                      </a:lnTo>
                      <a:lnTo>
                        <a:pt x="136" y="109"/>
                      </a:lnTo>
                      <a:lnTo>
                        <a:pt x="130" y="92"/>
                      </a:lnTo>
                      <a:lnTo>
                        <a:pt x="124" y="76"/>
                      </a:lnTo>
                      <a:lnTo>
                        <a:pt x="118" y="60"/>
                      </a:lnTo>
                      <a:lnTo>
                        <a:pt x="111" y="45"/>
                      </a:lnTo>
                      <a:lnTo>
                        <a:pt x="104" y="32"/>
                      </a:lnTo>
                      <a:lnTo>
                        <a:pt x="96" y="21"/>
                      </a:lnTo>
                      <a:lnTo>
                        <a:pt x="88" y="12"/>
                      </a:lnTo>
                      <a:lnTo>
                        <a:pt x="79" y="5"/>
                      </a:lnTo>
                      <a:lnTo>
                        <a:pt x="69" y="1"/>
                      </a:lnTo>
                      <a:lnTo>
                        <a:pt x="60" y="0"/>
                      </a:lnTo>
                      <a:lnTo>
                        <a:pt x="0" y="0"/>
                      </a:lnTo>
                      <a:close/>
                    </a:path>
                  </a:pathLst>
                </a:custGeom>
                <a:solidFill>
                  <a:srgbClr val="FFFFFF"/>
                </a:solidFill>
                <a:ln w="9525">
                  <a:solidFill>
                    <a:srgbClr val="0070C0"/>
                  </a:solidFill>
                  <a:round/>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518" name="Freeform 494"/>
                <p:cNvSpPr>
                  <a:spLocks/>
                </p:cNvSpPr>
                <p:nvPr/>
              </p:nvSpPr>
              <p:spPr bwMode="auto">
                <a:xfrm>
                  <a:off x="5295100" y="4362888"/>
                  <a:ext cx="318950" cy="191155"/>
                </a:xfrm>
                <a:custGeom>
                  <a:avLst/>
                  <a:gdLst/>
                  <a:ahLst/>
                  <a:cxnLst>
                    <a:cxn ang="0">
                      <a:pos x="0" y="0"/>
                    </a:cxn>
                    <a:cxn ang="0">
                      <a:pos x="159" y="240"/>
                    </a:cxn>
                    <a:cxn ang="0">
                      <a:pos x="219" y="240"/>
                    </a:cxn>
                    <a:cxn ang="0">
                      <a:pos x="60" y="0"/>
                    </a:cxn>
                    <a:cxn ang="0">
                      <a:pos x="0" y="0"/>
                    </a:cxn>
                    <a:cxn ang="0">
                      <a:pos x="0" y="0"/>
                    </a:cxn>
                    <a:cxn ang="0">
                      <a:pos x="159" y="240"/>
                    </a:cxn>
                  </a:cxnLst>
                  <a:rect l="0" t="0" r="r" b="b"/>
                  <a:pathLst>
                    <a:path w="219" h="240">
                      <a:moveTo>
                        <a:pt x="0" y="0"/>
                      </a:moveTo>
                      <a:cubicBezTo>
                        <a:pt x="80" y="0"/>
                        <a:pt x="80" y="240"/>
                        <a:pt x="159" y="240"/>
                      </a:cubicBezTo>
                      <a:cubicBezTo>
                        <a:pt x="159" y="240"/>
                        <a:pt x="219" y="240"/>
                        <a:pt x="219" y="240"/>
                      </a:cubicBezTo>
                      <a:cubicBezTo>
                        <a:pt x="140" y="240"/>
                        <a:pt x="140" y="0"/>
                        <a:pt x="60" y="0"/>
                      </a:cubicBezTo>
                      <a:cubicBezTo>
                        <a:pt x="60" y="0"/>
                        <a:pt x="0" y="0"/>
                        <a:pt x="0" y="0"/>
                      </a:cubicBezTo>
                      <a:cubicBezTo>
                        <a:pt x="0" y="0"/>
                        <a:pt x="0" y="0"/>
                        <a:pt x="0" y="0"/>
                      </a:cubicBezTo>
                      <a:cubicBezTo>
                        <a:pt x="80" y="0"/>
                        <a:pt x="80" y="240"/>
                        <a:pt x="159" y="240"/>
                      </a:cubicBezTo>
                    </a:path>
                  </a:pathLst>
                </a:custGeom>
                <a:noFill/>
                <a:ln w="11113"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519" name="Freeform 495"/>
                <p:cNvSpPr>
                  <a:spLocks/>
                </p:cNvSpPr>
                <p:nvPr/>
              </p:nvSpPr>
              <p:spPr bwMode="auto">
                <a:xfrm>
                  <a:off x="5614050" y="4362888"/>
                  <a:ext cx="317494" cy="191155"/>
                </a:xfrm>
                <a:custGeom>
                  <a:avLst/>
                  <a:gdLst/>
                  <a:ahLst/>
                  <a:cxnLst>
                    <a:cxn ang="0">
                      <a:pos x="0" y="0"/>
                    </a:cxn>
                    <a:cxn ang="0">
                      <a:pos x="158" y="240"/>
                    </a:cxn>
                    <a:cxn ang="0">
                      <a:pos x="218" y="240"/>
                    </a:cxn>
                    <a:cxn ang="0">
                      <a:pos x="60" y="0"/>
                    </a:cxn>
                    <a:cxn ang="0">
                      <a:pos x="0" y="0"/>
                    </a:cxn>
                    <a:cxn ang="0">
                      <a:pos x="0" y="0"/>
                    </a:cxn>
                    <a:cxn ang="0">
                      <a:pos x="158" y="240"/>
                    </a:cxn>
                  </a:cxnLst>
                  <a:rect l="0" t="0" r="r" b="b"/>
                  <a:pathLst>
                    <a:path w="218" h="240">
                      <a:moveTo>
                        <a:pt x="0" y="0"/>
                      </a:moveTo>
                      <a:cubicBezTo>
                        <a:pt x="79" y="0"/>
                        <a:pt x="79" y="240"/>
                        <a:pt x="158" y="240"/>
                      </a:cubicBezTo>
                      <a:cubicBezTo>
                        <a:pt x="158" y="240"/>
                        <a:pt x="218" y="240"/>
                        <a:pt x="218" y="240"/>
                      </a:cubicBezTo>
                      <a:cubicBezTo>
                        <a:pt x="139" y="240"/>
                        <a:pt x="139" y="0"/>
                        <a:pt x="60" y="0"/>
                      </a:cubicBezTo>
                      <a:cubicBezTo>
                        <a:pt x="60" y="0"/>
                        <a:pt x="0" y="0"/>
                        <a:pt x="0" y="0"/>
                      </a:cubicBezTo>
                      <a:cubicBezTo>
                        <a:pt x="0" y="0"/>
                        <a:pt x="0" y="0"/>
                        <a:pt x="0" y="0"/>
                      </a:cubicBezTo>
                      <a:cubicBezTo>
                        <a:pt x="79" y="0"/>
                        <a:pt x="79" y="240"/>
                        <a:pt x="158" y="240"/>
                      </a:cubicBezTo>
                    </a:path>
                  </a:pathLst>
                </a:custGeom>
                <a:noFill/>
                <a:ln w="1588"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520" name="Freeform 496"/>
                <p:cNvSpPr>
                  <a:spLocks/>
                </p:cNvSpPr>
                <p:nvPr/>
              </p:nvSpPr>
              <p:spPr bwMode="auto">
                <a:xfrm>
                  <a:off x="5614050" y="4362888"/>
                  <a:ext cx="317494" cy="191155"/>
                </a:xfrm>
                <a:custGeom>
                  <a:avLst/>
                  <a:gdLst/>
                  <a:ahLst/>
                  <a:cxnLst>
                    <a:cxn ang="0">
                      <a:pos x="0" y="0"/>
                    </a:cxn>
                    <a:cxn ang="0">
                      <a:pos x="11" y="2"/>
                    </a:cxn>
                    <a:cxn ang="0">
                      <a:pos x="21" y="6"/>
                    </a:cxn>
                    <a:cxn ang="0">
                      <a:pos x="30" y="14"/>
                    </a:cxn>
                    <a:cxn ang="0">
                      <a:pos x="38" y="23"/>
                    </a:cxn>
                    <a:cxn ang="0">
                      <a:pos x="45" y="35"/>
                    </a:cxn>
                    <a:cxn ang="0">
                      <a:pos x="52" y="49"/>
                    </a:cxn>
                    <a:cxn ang="0">
                      <a:pos x="59" y="64"/>
                    </a:cxn>
                    <a:cxn ang="0">
                      <a:pos x="65" y="80"/>
                    </a:cxn>
                    <a:cxn ang="0">
                      <a:pos x="71" y="96"/>
                    </a:cxn>
                    <a:cxn ang="0">
                      <a:pos x="83" y="131"/>
                    </a:cxn>
                    <a:cxn ang="0">
                      <a:pos x="94" y="165"/>
                    </a:cxn>
                    <a:cxn ang="0">
                      <a:pos x="101" y="180"/>
                    </a:cxn>
                    <a:cxn ang="0">
                      <a:pos x="107" y="195"/>
                    </a:cxn>
                    <a:cxn ang="0">
                      <a:pos x="114" y="208"/>
                    </a:cxn>
                    <a:cxn ang="0">
                      <a:pos x="122" y="219"/>
                    </a:cxn>
                    <a:cxn ang="0">
                      <a:pos x="130" y="229"/>
                    </a:cxn>
                    <a:cxn ang="0">
                      <a:pos x="140" y="235"/>
                    </a:cxn>
                    <a:cxn ang="0">
                      <a:pos x="150" y="239"/>
                    </a:cxn>
                    <a:cxn ang="0">
                      <a:pos x="158" y="240"/>
                    </a:cxn>
                    <a:cxn ang="0">
                      <a:pos x="218" y="240"/>
                    </a:cxn>
                    <a:cxn ang="0">
                      <a:pos x="207" y="239"/>
                    </a:cxn>
                    <a:cxn ang="0">
                      <a:pos x="197" y="234"/>
                    </a:cxn>
                    <a:cxn ang="0">
                      <a:pos x="188" y="227"/>
                    </a:cxn>
                    <a:cxn ang="0">
                      <a:pos x="180" y="217"/>
                    </a:cxn>
                    <a:cxn ang="0">
                      <a:pos x="172" y="205"/>
                    </a:cxn>
                    <a:cxn ang="0">
                      <a:pos x="165" y="192"/>
                    </a:cxn>
                    <a:cxn ang="0">
                      <a:pos x="159" y="177"/>
                    </a:cxn>
                    <a:cxn ang="0">
                      <a:pos x="147" y="144"/>
                    </a:cxn>
                    <a:cxn ang="0">
                      <a:pos x="135" y="109"/>
                    </a:cxn>
                    <a:cxn ang="0">
                      <a:pos x="129" y="92"/>
                    </a:cxn>
                    <a:cxn ang="0">
                      <a:pos x="124" y="76"/>
                    </a:cxn>
                    <a:cxn ang="0">
                      <a:pos x="117" y="60"/>
                    </a:cxn>
                    <a:cxn ang="0">
                      <a:pos x="111" y="45"/>
                    </a:cxn>
                    <a:cxn ang="0">
                      <a:pos x="104" y="32"/>
                    </a:cxn>
                    <a:cxn ang="0">
                      <a:pos x="96" y="21"/>
                    </a:cxn>
                    <a:cxn ang="0">
                      <a:pos x="87" y="12"/>
                    </a:cxn>
                    <a:cxn ang="0">
                      <a:pos x="78" y="5"/>
                    </a:cxn>
                    <a:cxn ang="0">
                      <a:pos x="68" y="1"/>
                    </a:cxn>
                    <a:cxn ang="0">
                      <a:pos x="60" y="0"/>
                    </a:cxn>
                    <a:cxn ang="0">
                      <a:pos x="0" y="0"/>
                    </a:cxn>
                  </a:cxnLst>
                  <a:rect l="0" t="0" r="r" b="b"/>
                  <a:pathLst>
                    <a:path w="218" h="240">
                      <a:moveTo>
                        <a:pt x="0" y="0"/>
                      </a:moveTo>
                      <a:lnTo>
                        <a:pt x="11" y="2"/>
                      </a:lnTo>
                      <a:lnTo>
                        <a:pt x="21" y="6"/>
                      </a:lnTo>
                      <a:lnTo>
                        <a:pt x="30" y="14"/>
                      </a:lnTo>
                      <a:lnTo>
                        <a:pt x="38" y="23"/>
                      </a:lnTo>
                      <a:lnTo>
                        <a:pt x="45" y="35"/>
                      </a:lnTo>
                      <a:lnTo>
                        <a:pt x="52" y="49"/>
                      </a:lnTo>
                      <a:lnTo>
                        <a:pt x="59" y="64"/>
                      </a:lnTo>
                      <a:lnTo>
                        <a:pt x="65" y="80"/>
                      </a:lnTo>
                      <a:lnTo>
                        <a:pt x="71" y="96"/>
                      </a:lnTo>
                      <a:lnTo>
                        <a:pt x="83" y="131"/>
                      </a:lnTo>
                      <a:lnTo>
                        <a:pt x="94" y="165"/>
                      </a:lnTo>
                      <a:lnTo>
                        <a:pt x="101" y="180"/>
                      </a:lnTo>
                      <a:lnTo>
                        <a:pt x="107" y="195"/>
                      </a:lnTo>
                      <a:lnTo>
                        <a:pt x="114" y="208"/>
                      </a:lnTo>
                      <a:lnTo>
                        <a:pt x="122" y="219"/>
                      </a:lnTo>
                      <a:lnTo>
                        <a:pt x="130" y="229"/>
                      </a:lnTo>
                      <a:lnTo>
                        <a:pt x="140" y="235"/>
                      </a:lnTo>
                      <a:lnTo>
                        <a:pt x="150" y="239"/>
                      </a:lnTo>
                      <a:lnTo>
                        <a:pt x="158" y="240"/>
                      </a:lnTo>
                      <a:lnTo>
                        <a:pt x="218" y="240"/>
                      </a:lnTo>
                      <a:lnTo>
                        <a:pt x="207" y="239"/>
                      </a:lnTo>
                      <a:lnTo>
                        <a:pt x="197" y="234"/>
                      </a:lnTo>
                      <a:lnTo>
                        <a:pt x="188" y="227"/>
                      </a:lnTo>
                      <a:lnTo>
                        <a:pt x="180" y="217"/>
                      </a:lnTo>
                      <a:lnTo>
                        <a:pt x="172" y="205"/>
                      </a:lnTo>
                      <a:lnTo>
                        <a:pt x="165" y="192"/>
                      </a:lnTo>
                      <a:lnTo>
                        <a:pt x="159" y="177"/>
                      </a:lnTo>
                      <a:lnTo>
                        <a:pt x="147" y="144"/>
                      </a:lnTo>
                      <a:lnTo>
                        <a:pt x="135" y="109"/>
                      </a:lnTo>
                      <a:lnTo>
                        <a:pt x="129" y="92"/>
                      </a:lnTo>
                      <a:lnTo>
                        <a:pt x="124" y="76"/>
                      </a:lnTo>
                      <a:lnTo>
                        <a:pt x="117" y="60"/>
                      </a:lnTo>
                      <a:lnTo>
                        <a:pt x="111" y="45"/>
                      </a:lnTo>
                      <a:lnTo>
                        <a:pt x="104" y="32"/>
                      </a:lnTo>
                      <a:lnTo>
                        <a:pt x="96" y="21"/>
                      </a:lnTo>
                      <a:lnTo>
                        <a:pt x="87" y="12"/>
                      </a:lnTo>
                      <a:lnTo>
                        <a:pt x="78" y="5"/>
                      </a:lnTo>
                      <a:lnTo>
                        <a:pt x="68" y="1"/>
                      </a:lnTo>
                      <a:lnTo>
                        <a:pt x="60" y="0"/>
                      </a:lnTo>
                      <a:lnTo>
                        <a:pt x="0" y="0"/>
                      </a:lnTo>
                      <a:close/>
                    </a:path>
                  </a:pathLst>
                </a:custGeom>
                <a:solidFill>
                  <a:srgbClr val="FFFFFF"/>
                </a:solidFill>
                <a:ln w="9525">
                  <a:solidFill>
                    <a:srgbClr val="0070C0"/>
                  </a:solidFill>
                  <a:round/>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521" name="Freeform 497"/>
                <p:cNvSpPr>
                  <a:spLocks/>
                </p:cNvSpPr>
                <p:nvPr/>
              </p:nvSpPr>
              <p:spPr bwMode="auto">
                <a:xfrm>
                  <a:off x="5614050" y="4362888"/>
                  <a:ext cx="317494" cy="191155"/>
                </a:xfrm>
                <a:custGeom>
                  <a:avLst/>
                  <a:gdLst/>
                  <a:ahLst/>
                  <a:cxnLst>
                    <a:cxn ang="0">
                      <a:pos x="0" y="0"/>
                    </a:cxn>
                    <a:cxn ang="0">
                      <a:pos x="158" y="240"/>
                    </a:cxn>
                    <a:cxn ang="0">
                      <a:pos x="218" y="240"/>
                    </a:cxn>
                    <a:cxn ang="0">
                      <a:pos x="60" y="0"/>
                    </a:cxn>
                    <a:cxn ang="0">
                      <a:pos x="0" y="0"/>
                    </a:cxn>
                    <a:cxn ang="0">
                      <a:pos x="0" y="0"/>
                    </a:cxn>
                    <a:cxn ang="0">
                      <a:pos x="158" y="240"/>
                    </a:cxn>
                  </a:cxnLst>
                  <a:rect l="0" t="0" r="r" b="b"/>
                  <a:pathLst>
                    <a:path w="218" h="240">
                      <a:moveTo>
                        <a:pt x="0" y="0"/>
                      </a:moveTo>
                      <a:cubicBezTo>
                        <a:pt x="79" y="0"/>
                        <a:pt x="79" y="240"/>
                        <a:pt x="158" y="240"/>
                      </a:cubicBezTo>
                      <a:cubicBezTo>
                        <a:pt x="158" y="240"/>
                        <a:pt x="218" y="240"/>
                        <a:pt x="218" y="240"/>
                      </a:cubicBezTo>
                      <a:cubicBezTo>
                        <a:pt x="139" y="240"/>
                        <a:pt x="139" y="0"/>
                        <a:pt x="60" y="0"/>
                      </a:cubicBezTo>
                      <a:cubicBezTo>
                        <a:pt x="60" y="0"/>
                        <a:pt x="0" y="0"/>
                        <a:pt x="0" y="0"/>
                      </a:cubicBezTo>
                      <a:cubicBezTo>
                        <a:pt x="0" y="0"/>
                        <a:pt x="0" y="0"/>
                        <a:pt x="0" y="0"/>
                      </a:cubicBezTo>
                      <a:cubicBezTo>
                        <a:pt x="79" y="0"/>
                        <a:pt x="79" y="240"/>
                        <a:pt x="158" y="240"/>
                      </a:cubicBezTo>
                    </a:path>
                  </a:pathLst>
                </a:custGeom>
                <a:noFill/>
                <a:ln w="11113"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522" name="Freeform 498"/>
                <p:cNvSpPr>
                  <a:spLocks/>
                </p:cNvSpPr>
                <p:nvPr/>
              </p:nvSpPr>
              <p:spPr bwMode="auto">
                <a:xfrm>
                  <a:off x="5756777" y="4362888"/>
                  <a:ext cx="318950" cy="191155"/>
                </a:xfrm>
                <a:custGeom>
                  <a:avLst/>
                  <a:gdLst/>
                  <a:ahLst/>
                  <a:cxnLst>
                    <a:cxn ang="0">
                      <a:pos x="0" y="0"/>
                    </a:cxn>
                    <a:cxn ang="0">
                      <a:pos x="159" y="240"/>
                    </a:cxn>
                    <a:cxn ang="0">
                      <a:pos x="219" y="240"/>
                    </a:cxn>
                    <a:cxn ang="0">
                      <a:pos x="60" y="0"/>
                    </a:cxn>
                    <a:cxn ang="0">
                      <a:pos x="0" y="0"/>
                    </a:cxn>
                    <a:cxn ang="0">
                      <a:pos x="0" y="0"/>
                    </a:cxn>
                    <a:cxn ang="0">
                      <a:pos x="159" y="240"/>
                    </a:cxn>
                  </a:cxnLst>
                  <a:rect l="0" t="0" r="r" b="b"/>
                  <a:pathLst>
                    <a:path w="219" h="240">
                      <a:moveTo>
                        <a:pt x="0" y="0"/>
                      </a:moveTo>
                      <a:cubicBezTo>
                        <a:pt x="79" y="0"/>
                        <a:pt x="79" y="240"/>
                        <a:pt x="159" y="240"/>
                      </a:cubicBezTo>
                      <a:cubicBezTo>
                        <a:pt x="159" y="240"/>
                        <a:pt x="219" y="240"/>
                        <a:pt x="219" y="240"/>
                      </a:cubicBezTo>
                      <a:cubicBezTo>
                        <a:pt x="139" y="240"/>
                        <a:pt x="139" y="0"/>
                        <a:pt x="60" y="0"/>
                      </a:cubicBezTo>
                      <a:cubicBezTo>
                        <a:pt x="60" y="0"/>
                        <a:pt x="0" y="0"/>
                        <a:pt x="0" y="0"/>
                      </a:cubicBezTo>
                      <a:cubicBezTo>
                        <a:pt x="0" y="0"/>
                        <a:pt x="0" y="0"/>
                        <a:pt x="0" y="0"/>
                      </a:cubicBezTo>
                      <a:cubicBezTo>
                        <a:pt x="79" y="0"/>
                        <a:pt x="79" y="240"/>
                        <a:pt x="159" y="240"/>
                      </a:cubicBezTo>
                    </a:path>
                  </a:pathLst>
                </a:custGeom>
                <a:noFill/>
                <a:ln w="1588"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523" name="Freeform 499"/>
                <p:cNvSpPr>
                  <a:spLocks/>
                </p:cNvSpPr>
                <p:nvPr/>
              </p:nvSpPr>
              <p:spPr bwMode="auto">
                <a:xfrm>
                  <a:off x="5756777" y="4362888"/>
                  <a:ext cx="318950" cy="191155"/>
                </a:xfrm>
                <a:custGeom>
                  <a:avLst/>
                  <a:gdLst/>
                  <a:ahLst/>
                  <a:cxnLst>
                    <a:cxn ang="0">
                      <a:pos x="0" y="0"/>
                    </a:cxn>
                    <a:cxn ang="0">
                      <a:pos x="11" y="2"/>
                    </a:cxn>
                    <a:cxn ang="0">
                      <a:pos x="21" y="6"/>
                    </a:cxn>
                    <a:cxn ang="0">
                      <a:pos x="30" y="14"/>
                    </a:cxn>
                    <a:cxn ang="0">
                      <a:pos x="38" y="23"/>
                    </a:cxn>
                    <a:cxn ang="0">
                      <a:pos x="46" y="35"/>
                    </a:cxn>
                    <a:cxn ang="0">
                      <a:pos x="53" y="49"/>
                    </a:cxn>
                    <a:cxn ang="0">
                      <a:pos x="59" y="64"/>
                    </a:cxn>
                    <a:cxn ang="0">
                      <a:pos x="71" y="96"/>
                    </a:cxn>
                    <a:cxn ang="0">
                      <a:pos x="83" y="131"/>
                    </a:cxn>
                    <a:cxn ang="0">
                      <a:pos x="95" y="165"/>
                    </a:cxn>
                    <a:cxn ang="0">
                      <a:pos x="101" y="180"/>
                    </a:cxn>
                    <a:cxn ang="0">
                      <a:pos x="108" y="195"/>
                    </a:cxn>
                    <a:cxn ang="0">
                      <a:pos x="115" y="208"/>
                    </a:cxn>
                    <a:cxn ang="0">
                      <a:pos x="122" y="219"/>
                    </a:cxn>
                    <a:cxn ang="0">
                      <a:pos x="131" y="229"/>
                    </a:cxn>
                    <a:cxn ang="0">
                      <a:pos x="140" y="235"/>
                    </a:cxn>
                    <a:cxn ang="0">
                      <a:pos x="150" y="239"/>
                    </a:cxn>
                    <a:cxn ang="0">
                      <a:pos x="159" y="240"/>
                    </a:cxn>
                    <a:cxn ang="0">
                      <a:pos x="219" y="240"/>
                    </a:cxn>
                    <a:cxn ang="0">
                      <a:pos x="208" y="239"/>
                    </a:cxn>
                    <a:cxn ang="0">
                      <a:pos x="198" y="234"/>
                    </a:cxn>
                    <a:cxn ang="0">
                      <a:pos x="189" y="227"/>
                    </a:cxn>
                    <a:cxn ang="0">
                      <a:pos x="181" y="217"/>
                    </a:cxn>
                    <a:cxn ang="0">
                      <a:pos x="173" y="205"/>
                    </a:cxn>
                    <a:cxn ang="0">
                      <a:pos x="166" y="192"/>
                    </a:cxn>
                    <a:cxn ang="0">
                      <a:pos x="159" y="177"/>
                    </a:cxn>
                    <a:cxn ang="0">
                      <a:pos x="153" y="161"/>
                    </a:cxn>
                    <a:cxn ang="0">
                      <a:pos x="147" y="144"/>
                    </a:cxn>
                    <a:cxn ang="0">
                      <a:pos x="136" y="109"/>
                    </a:cxn>
                    <a:cxn ang="0">
                      <a:pos x="130" y="92"/>
                    </a:cxn>
                    <a:cxn ang="0">
                      <a:pos x="124" y="76"/>
                    </a:cxn>
                    <a:cxn ang="0">
                      <a:pos x="118" y="60"/>
                    </a:cxn>
                    <a:cxn ang="0">
                      <a:pos x="111" y="45"/>
                    </a:cxn>
                    <a:cxn ang="0">
                      <a:pos x="104" y="32"/>
                    </a:cxn>
                    <a:cxn ang="0">
                      <a:pos x="96" y="21"/>
                    </a:cxn>
                    <a:cxn ang="0">
                      <a:pos x="88" y="12"/>
                    </a:cxn>
                    <a:cxn ang="0">
                      <a:pos x="79" y="5"/>
                    </a:cxn>
                    <a:cxn ang="0">
                      <a:pos x="68" y="1"/>
                    </a:cxn>
                    <a:cxn ang="0">
                      <a:pos x="60" y="0"/>
                    </a:cxn>
                    <a:cxn ang="0">
                      <a:pos x="0" y="0"/>
                    </a:cxn>
                  </a:cxnLst>
                  <a:rect l="0" t="0" r="r" b="b"/>
                  <a:pathLst>
                    <a:path w="219" h="240">
                      <a:moveTo>
                        <a:pt x="0" y="0"/>
                      </a:moveTo>
                      <a:lnTo>
                        <a:pt x="11" y="2"/>
                      </a:lnTo>
                      <a:lnTo>
                        <a:pt x="21" y="6"/>
                      </a:lnTo>
                      <a:lnTo>
                        <a:pt x="30" y="14"/>
                      </a:lnTo>
                      <a:lnTo>
                        <a:pt x="38" y="23"/>
                      </a:lnTo>
                      <a:lnTo>
                        <a:pt x="46" y="35"/>
                      </a:lnTo>
                      <a:lnTo>
                        <a:pt x="53" y="49"/>
                      </a:lnTo>
                      <a:lnTo>
                        <a:pt x="59" y="64"/>
                      </a:lnTo>
                      <a:lnTo>
                        <a:pt x="71" y="96"/>
                      </a:lnTo>
                      <a:lnTo>
                        <a:pt x="83" y="131"/>
                      </a:lnTo>
                      <a:lnTo>
                        <a:pt x="95" y="165"/>
                      </a:lnTo>
                      <a:lnTo>
                        <a:pt x="101" y="180"/>
                      </a:lnTo>
                      <a:lnTo>
                        <a:pt x="108" y="195"/>
                      </a:lnTo>
                      <a:lnTo>
                        <a:pt x="115" y="208"/>
                      </a:lnTo>
                      <a:lnTo>
                        <a:pt x="122" y="219"/>
                      </a:lnTo>
                      <a:lnTo>
                        <a:pt x="131" y="229"/>
                      </a:lnTo>
                      <a:lnTo>
                        <a:pt x="140" y="235"/>
                      </a:lnTo>
                      <a:lnTo>
                        <a:pt x="150" y="239"/>
                      </a:lnTo>
                      <a:lnTo>
                        <a:pt x="159" y="240"/>
                      </a:lnTo>
                      <a:lnTo>
                        <a:pt x="219" y="240"/>
                      </a:lnTo>
                      <a:lnTo>
                        <a:pt x="208" y="239"/>
                      </a:lnTo>
                      <a:lnTo>
                        <a:pt x="198" y="234"/>
                      </a:lnTo>
                      <a:lnTo>
                        <a:pt x="189" y="227"/>
                      </a:lnTo>
                      <a:lnTo>
                        <a:pt x="181" y="217"/>
                      </a:lnTo>
                      <a:lnTo>
                        <a:pt x="173" y="205"/>
                      </a:lnTo>
                      <a:lnTo>
                        <a:pt x="166" y="192"/>
                      </a:lnTo>
                      <a:lnTo>
                        <a:pt x="159" y="177"/>
                      </a:lnTo>
                      <a:lnTo>
                        <a:pt x="153" y="161"/>
                      </a:lnTo>
                      <a:lnTo>
                        <a:pt x="147" y="144"/>
                      </a:lnTo>
                      <a:lnTo>
                        <a:pt x="136" y="109"/>
                      </a:lnTo>
                      <a:lnTo>
                        <a:pt x="130" y="92"/>
                      </a:lnTo>
                      <a:lnTo>
                        <a:pt x="124" y="76"/>
                      </a:lnTo>
                      <a:lnTo>
                        <a:pt x="118" y="60"/>
                      </a:lnTo>
                      <a:lnTo>
                        <a:pt x="111" y="45"/>
                      </a:lnTo>
                      <a:lnTo>
                        <a:pt x="104" y="32"/>
                      </a:lnTo>
                      <a:lnTo>
                        <a:pt x="96" y="21"/>
                      </a:lnTo>
                      <a:lnTo>
                        <a:pt x="88" y="12"/>
                      </a:lnTo>
                      <a:lnTo>
                        <a:pt x="79" y="5"/>
                      </a:lnTo>
                      <a:lnTo>
                        <a:pt x="68" y="1"/>
                      </a:lnTo>
                      <a:lnTo>
                        <a:pt x="60" y="0"/>
                      </a:lnTo>
                      <a:lnTo>
                        <a:pt x="0" y="0"/>
                      </a:lnTo>
                      <a:close/>
                    </a:path>
                  </a:pathLst>
                </a:custGeom>
                <a:solidFill>
                  <a:srgbClr val="FFFFFF"/>
                </a:solidFill>
                <a:ln w="9525">
                  <a:solidFill>
                    <a:srgbClr val="0070C0"/>
                  </a:solidFill>
                  <a:round/>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524" name="Freeform 500"/>
                <p:cNvSpPr>
                  <a:spLocks/>
                </p:cNvSpPr>
                <p:nvPr/>
              </p:nvSpPr>
              <p:spPr bwMode="auto">
                <a:xfrm>
                  <a:off x="5756777" y="4362888"/>
                  <a:ext cx="318950" cy="191155"/>
                </a:xfrm>
                <a:custGeom>
                  <a:avLst/>
                  <a:gdLst/>
                  <a:ahLst/>
                  <a:cxnLst>
                    <a:cxn ang="0">
                      <a:pos x="0" y="0"/>
                    </a:cxn>
                    <a:cxn ang="0">
                      <a:pos x="159" y="240"/>
                    </a:cxn>
                    <a:cxn ang="0">
                      <a:pos x="219" y="240"/>
                    </a:cxn>
                    <a:cxn ang="0">
                      <a:pos x="60" y="0"/>
                    </a:cxn>
                    <a:cxn ang="0">
                      <a:pos x="0" y="0"/>
                    </a:cxn>
                    <a:cxn ang="0">
                      <a:pos x="0" y="0"/>
                    </a:cxn>
                    <a:cxn ang="0">
                      <a:pos x="159" y="240"/>
                    </a:cxn>
                  </a:cxnLst>
                  <a:rect l="0" t="0" r="r" b="b"/>
                  <a:pathLst>
                    <a:path w="219" h="240">
                      <a:moveTo>
                        <a:pt x="0" y="0"/>
                      </a:moveTo>
                      <a:cubicBezTo>
                        <a:pt x="79" y="0"/>
                        <a:pt x="79" y="240"/>
                        <a:pt x="159" y="240"/>
                      </a:cubicBezTo>
                      <a:cubicBezTo>
                        <a:pt x="159" y="240"/>
                        <a:pt x="219" y="240"/>
                        <a:pt x="219" y="240"/>
                      </a:cubicBezTo>
                      <a:cubicBezTo>
                        <a:pt x="139" y="240"/>
                        <a:pt x="139" y="0"/>
                        <a:pt x="60" y="0"/>
                      </a:cubicBezTo>
                      <a:cubicBezTo>
                        <a:pt x="60" y="0"/>
                        <a:pt x="0" y="0"/>
                        <a:pt x="0" y="0"/>
                      </a:cubicBezTo>
                      <a:cubicBezTo>
                        <a:pt x="0" y="0"/>
                        <a:pt x="0" y="0"/>
                        <a:pt x="0" y="0"/>
                      </a:cubicBezTo>
                      <a:cubicBezTo>
                        <a:pt x="79" y="0"/>
                        <a:pt x="79" y="240"/>
                        <a:pt x="159" y="240"/>
                      </a:cubicBezTo>
                    </a:path>
                  </a:pathLst>
                </a:custGeom>
                <a:noFill/>
                <a:ln w="11113"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525" name="Freeform 501"/>
                <p:cNvSpPr>
                  <a:spLocks/>
                </p:cNvSpPr>
                <p:nvPr/>
              </p:nvSpPr>
              <p:spPr bwMode="auto">
                <a:xfrm>
                  <a:off x="6075727" y="4362888"/>
                  <a:ext cx="317494" cy="191155"/>
                </a:xfrm>
                <a:custGeom>
                  <a:avLst/>
                  <a:gdLst/>
                  <a:ahLst/>
                  <a:cxnLst>
                    <a:cxn ang="0">
                      <a:pos x="0" y="0"/>
                    </a:cxn>
                    <a:cxn ang="0">
                      <a:pos x="158" y="240"/>
                    </a:cxn>
                    <a:cxn ang="0">
                      <a:pos x="218" y="240"/>
                    </a:cxn>
                    <a:cxn ang="0">
                      <a:pos x="60" y="0"/>
                    </a:cxn>
                    <a:cxn ang="0">
                      <a:pos x="0" y="0"/>
                    </a:cxn>
                    <a:cxn ang="0">
                      <a:pos x="0" y="0"/>
                    </a:cxn>
                    <a:cxn ang="0">
                      <a:pos x="158" y="240"/>
                    </a:cxn>
                  </a:cxnLst>
                  <a:rect l="0" t="0" r="r" b="b"/>
                  <a:pathLst>
                    <a:path w="218" h="240">
                      <a:moveTo>
                        <a:pt x="0" y="0"/>
                      </a:moveTo>
                      <a:cubicBezTo>
                        <a:pt x="79" y="0"/>
                        <a:pt x="79" y="240"/>
                        <a:pt x="158" y="240"/>
                      </a:cubicBezTo>
                      <a:cubicBezTo>
                        <a:pt x="158" y="240"/>
                        <a:pt x="218" y="240"/>
                        <a:pt x="218" y="240"/>
                      </a:cubicBezTo>
                      <a:cubicBezTo>
                        <a:pt x="139" y="240"/>
                        <a:pt x="139" y="0"/>
                        <a:pt x="60" y="0"/>
                      </a:cubicBezTo>
                      <a:cubicBezTo>
                        <a:pt x="60" y="0"/>
                        <a:pt x="0" y="0"/>
                        <a:pt x="0" y="0"/>
                      </a:cubicBezTo>
                      <a:cubicBezTo>
                        <a:pt x="0" y="0"/>
                        <a:pt x="0" y="0"/>
                        <a:pt x="0" y="0"/>
                      </a:cubicBezTo>
                      <a:cubicBezTo>
                        <a:pt x="79" y="0"/>
                        <a:pt x="79" y="240"/>
                        <a:pt x="158" y="240"/>
                      </a:cubicBezTo>
                    </a:path>
                  </a:pathLst>
                </a:custGeom>
                <a:noFill/>
                <a:ln w="1588"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526" name="Freeform 502"/>
                <p:cNvSpPr>
                  <a:spLocks/>
                </p:cNvSpPr>
                <p:nvPr/>
              </p:nvSpPr>
              <p:spPr bwMode="auto">
                <a:xfrm>
                  <a:off x="6075727" y="4362888"/>
                  <a:ext cx="317494" cy="191155"/>
                </a:xfrm>
                <a:custGeom>
                  <a:avLst/>
                  <a:gdLst/>
                  <a:ahLst/>
                  <a:cxnLst>
                    <a:cxn ang="0">
                      <a:pos x="0" y="0"/>
                    </a:cxn>
                    <a:cxn ang="0">
                      <a:pos x="10" y="2"/>
                    </a:cxn>
                    <a:cxn ang="0">
                      <a:pos x="20" y="6"/>
                    </a:cxn>
                    <a:cxn ang="0">
                      <a:pos x="29" y="14"/>
                    </a:cxn>
                    <a:cxn ang="0">
                      <a:pos x="38" y="23"/>
                    </a:cxn>
                    <a:cxn ang="0">
                      <a:pos x="45" y="35"/>
                    </a:cxn>
                    <a:cxn ang="0">
                      <a:pos x="52" y="49"/>
                    </a:cxn>
                    <a:cxn ang="0">
                      <a:pos x="59" y="64"/>
                    </a:cxn>
                    <a:cxn ang="0">
                      <a:pos x="65" y="80"/>
                    </a:cxn>
                    <a:cxn ang="0">
                      <a:pos x="71" y="96"/>
                    </a:cxn>
                    <a:cxn ang="0">
                      <a:pos x="82" y="131"/>
                    </a:cxn>
                    <a:cxn ang="0">
                      <a:pos x="94" y="165"/>
                    </a:cxn>
                    <a:cxn ang="0">
                      <a:pos x="100" y="180"/>
                    </a:cxn>
                    <a:cxn ang="0">
                      <a:pos x="107" y="195"/>
                    </a:cxn>
                    <a:cxn ang="0">
                      <a:pos x="114" y="208"/>
                    </a:cxn>
                    <a:cxn ang="0">
                      <a:pos x="122" y="219"/>
                    </a:cxn>
                    <a:cxn ang="0">
                      <a:pos x="130" y="229"/>
                    </a:cxn>
                    <a:cxn ang="0">
                      <a:pos x="139" y="235"/>
                    </a:cxn>
                    <a:cxn ang="0">
                      <a:pos x="150" y="239"/>
                    </a:cxn>
                    <a:cxn ang="0">
                      <a:pos x="158" y="240"/>
                    </a:cxn>
                    <a:cxn ang="0">
                      <a:pos x="218" y="240"/>
                    </a:cxn>
                    <a:cxn ang="0">
                      <a:pos x="207" y="239"/>
                    </a:cxn>
                    <a:cxn ang="0">
                      <a:pos x="197" y="234"/>
                    </a:cxn>
                    <a:cxn ang="0">
                      <a:pos x="188" y="227"/>
                    </a:cxn>
                    <a:cxn ang="0">
                      <a:pos x="180" y="217"/>
                    </a:cxn>
                    <a:cxn ang="0">
                      <a:pos x="172" y="205"/>
                    </a:cxn>
                    <a:cxn ang="0">
                      <a:pos x="165" y="192"/>
                    </a:cxn>
                    <a:cxn ang="0">
                      <a:pos x="159" y="177"/>
                    </a:cxn>
                    <a:cxn ang="0">
                      <a:pos x="147" y="144"/>
                    </a:cxn>
                    <a:cxn ang="0">
                      <a:pos x="135" y="109"/>
                    </a:cxn>
                    <a:cxn ang="0">
                      <a:pos x="129" y="92"/>
                    </a:cxn>
                    <a:cxn ang="0">
                      <a:pos x="124" y="76"/>
                    </a:cxn>
                    <a:cxn ang="0">
                      <a:pos x="117" y="60"/>
                    </a:cxn>
                    <a:cxn ang="0">
                      <a:pos x="111" y="45"/>
                    </a:cxn>
                    <a:cxn ang="0">
                      <a:pos x="103" y="32"/>
                    </a:cxn>
                    <a:cxn ang="0">
                      <a:pos x="96" y="21"/>
                    </a:cxn>
                    <a:cxn ang="0">
                      <a:pos x="87" y="12"/>
                    </a:cxn>
                    <a:cxn ang="0">
                      <a:pos x="78" y="5"/>
                    </a:cxn>
                    <a:cxn ang="0">
                      <a:pos x="68" y="1"/>
                    </a:cxn>
                    <a:cxn ang="0">
                      <a:pos x="60" y="0"/>
                    </a:cxn>
                    <a:cxn ang="0">
                      <a:pos x="0" y="0"/>
                    </a:cxn>
                  </a:cxnLst>
                  <a:rect l="0" t="0" r="r" b="b"/>
                  <a:pathLst>
                    <a:path w="218" h="240">
                      <a:moveTo>
                        <a:pt x="0" y="0"/>
                      </a:moveTo>
                      <a:lnTo>
                        <a:pt x="10" y="2"/>
                      </a:lnTo>
                      <a:lnTo>
                        <a:pt x="20" y="6"/>
                      </a:lnTo>
                      <a:lnTo>
                        <a:pt x="29" y="14"/>
                      </a:lnTo>
                      <a:lnTo>
                        <a:pt x="38" y="23"/>
                      </a:lnTo>
                      <a:lnTo>
                        <a:pt x="45" y="35"/>
                      </a:lnTo>
                      <a:lnTo>
                        <a:pt x="52" y="49"/>
                      </a:lnTo>
                      <a:lnTo>
                        <a:pt x="59" y="64"/>
                      </a:lnTo>
                      <a:lnTo>
                        <a:pt x="65" y="80"/>
                      </a:lnTo>
                      <a:lnTo>
                        <a:pt x="71" y="96"/>
                      </a:lnTo>
                      <a:lnTo>
                        <a:pt x="82" y="131"/>
                      </a:lnTo>
                      <a:lnTo>
                        <a:pt x="94" y="165"/>
                      </a:lnTo>
                      <a:lnTo>
                        <a:pt x="100" y="180"/>
                      </a:lnTo>
                      <a:lnTo>
                        <a:pt x="107" y="195"/>
                      </a:lnTo>
                      <a:lnTo>
                        <a:pt x="114" y="208"/>
                      </a:lnTo>
                      <a:lnTo>
                        <a:pt x="122" y="219"/>
                      </a:lnTo>
                      <a:lnTo>
                        <a:pt x="130" y="229"/>
                      </a:lnTo>
                      <a:lnTo>
                        <a:pt x="139" y="235"/>
                      </a:lnTo>
                      <a:lnTo>
                        <a:pt x="150" y="239"/>
                      </a:lnTo>
                      <a:lnTo>
                        <a:pt x="158" y="240"/>
                      </a:lnTo>
                      <a:lnTo>
                        <a:pt x="218" y="240"/>
                      </a:lnTo>
                      <a:lnTo>
                        <a:pt x="207" y="239"/>
                      </a:lnTo>
                      <a:lnTo>
                        <a:pt x="197" y="234"/>
                      </a:lnTo>
                      <a:lnTo>
                        <a:pt x="188" y="227"/>
                      </a:lnTo>
                      <a:lnTo>
                        <a:pt x="180" y="217"/>
                      </a:lnTo>
                      <a:lnTo>
                        <a:pt x="172" y="205"/>
                      </a:lnTo>
                      <a:lnTo>
                        <a:pt x="165" y="192"/>
                      </a:lnTo>
                      <a:lnTo>
                        <a:pt x="159" y="177"/>
                      </a:lnTo>
                      <a:lnTo>
                        <a:pt x="147" y="144"/>
                      </a:lnTo>
                      <a:lnTo>
                        <a:pt x="135" y="109"/>
                      </a:lnTo>
                      <a:lnTo>
                        <a:pt x="129" y="92"/>
                      </a:lnTo>
                      <a:lnTo>
                        <a:pt x="124" y="76"/>
                      </a:lnTo>
                      <a:lnTo>
                        <a:pt x="117" y="60"/>
                      </a:lnTo>
                      <a:lnTo>
                        <a:pt x="111" y="45"/>
                      </a:lnTo>
                      <a:lnTo>
                        <a:pt x="103" y="32"/>
                      </a:lnTo>
                      <a:lnTo>
                        <a:pt x="96" y="21"/>
                      </a:lnTo>
                      <a:lnTo>
                        <a:pt x="87" y="12"/>
                      </a:lnTo>
                      <a:lnTo>
                        <a:pt x="78" y="5"/>
                      </a:lnTo>
                      <a:lnTo>
                        <a:pt x="68" y="1"/>
                      </a:lnTo>
                      <a:lnTo>
                        <a:pt x="60" y="0"/>
                      </a:lnTo>
                      <a:lnTo>
                        <a:pt x="0" y="0"/>
                      </a:lnTo>
                      <a:close/>
                    </a:path>
                  </a:pathLst>
                </a:custGeom>
                <a:solidFill>
                  <a:srgbClr val="FFFFFF"/>
                </a:solidFill>
                <a:ln w="9525">
                  <a:solidFill>
                    <a:srgbClr val="0070C0"/>
                  </a:solidFill>
                  <a:round/>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527" name="Freeform 503"/>
                <p:cNvSpPr>
                  <a:spLocks/>
                </p:cNvSpPr>
                <p:nvPr/>
              </p:nvSpPr>
              <p:spPr bwMode="auto">
                <a:xfrm>
                  <a:off x="6075727" y="4362888"/>
                  <a:ext cx="317494" cy="191155"/>
                </a:xfrm>
                <a:custGeom>
                  <a:avLst/>
                  <a:gdLst/>
                  <a:ahLst/>
                  <a:cxnLst>
                    <a:cxn ang="0">
                      <a:pos x="0" y="0"/>
                    </a:cxn>
                    <a:cxn ang="0">
                      <a:pos x="158" y="240"/>
                    </a:cxn>
                    <a:cxn ang="0">
                      <a:pos x="218" y="240"/>
                    </a:cxn>
                    <a:cxn ang="0">
                      <a:pos x="60" y="0"/>
                    </a:cxn>
                    <a:cxn ang="0">
                      <a:pos x="0" y="0"/>
                    </a:cxn>
                    <a:cxn ang="0">
                      <a:pos x="0" y="0"/>
                    </a:cxn>
                    <a:cxn ang="0">
                      <a:pos x="158" y="240"/>
                    </a:cxn>
                  </a:cxnLst>
                  <a:rect l="0" t="0" r="r" b="b"/>
                  <a:pathLst>
                    <a:path w="218" h="240">
                      <a:moveTo>
                        <a:pt x="0" y="0"/>
                      </a:moveTo>
                      <a:cubicBezTo>
                        <a:pt x="79" y="0"/>
                        <a:pt x="79" y="240"/>
                        <a:pt x="158" y="240"/>
                      </a:cubicBezTo>
                      <a:cubicBezTo>
                        <a:pt x="158" y="240"/>
                        <a:pt x="218" y="240"/>
                        <a:pt x="218" y="240"/>
                      </a:cubicBezTo>
                      <a:cubicBezTo>
                        <a:pt x="139" y="240"/>
                        <a:pt x="139" y="0"/>
                        <a:pt x="60" y="0"/>
                      </a:cubicBezTo>
                      <a:cubicBezTo>
                        <a:pt x="60" y="0"/>
                        <a:pt x="0" y="0"/>
                        <a:pt x="0" y="0"/>
                      </a:cubicBezTo>
                      <a:cubicBezTo>
                        <a:pt x="0" y="0"/>
                        <a:pt x="0" y="0"/>
                        <a:pt x="0" y="0"/>
                      </a:cubicBezTo>
                      <a:cubicBezTo>
                        <a:pt x="79" y="0"/>
                        <a:pt x="79" y="240"/>
                        <a:pt x="158" y="240"/>
                      </a:cubicBezTo>
                    </a:path>
                  </a:pathLst>
                </a:custGeom>
                <a:noFill/>
                <a:ln w="11113"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528" name="Freeform 504"/>
                <p:cNvSpPr>
                  <a:spLocks/>
                </p:cNvSpPr>
                <p:nvPr/>
              </p:nvSpPr>
              <p:spPr bwMode="auto">
                <a:xfrm>
                  <a:off x="6218453" y="4362888"/>
                  <a:ext cx="317494" cy="191155"/>
                </a:xfrm>
                <a:custGeom>
                  <a:avLst/>
                  <a:gdLst/>
                  <a:ahLst/>
                  <a:cxnLst>
                    <a:cxn ang="0">
                      <a:pos x="0" y="0"/>
                    </a:cxn>
                    <a:cxn ang="0">
                      <a:pos x="158" y="240"/>
                    </a:cxn>
                    <a:cxn ang="0">
                      <a:pos x="218" y="240"/>
                    </a:cxn>
                    <a:cxn ang="0">
                      <a:pos x="60" y="0"/>
                    </a:cxn>
                    <a:cxn ang="0">
                      <a:pos x="0" y="0"/>
                    </a:cxn>
                    <a:cxn ang="0">
                      <a:pos x="0" y="0"/>
                    </a:cxn>
                    <a:cxn ang="0">
                      <a:pos x="158" y="240"/>
                    </a:cxn>
                  </a:cxnLst>
                  <a:rect l="0" t="0" r="r" b="b"/>
                  <a:pathLst>
                    <a:path w="218" h="240">
                      <a:moveTo>
                        <a:pt x="0" y="0"/>
                      </a:moveTo>
                      <a:cubicBezTo>
                        <a:pt x="79" y="0"/>
                        <a:pt x="79" y="240"/>
                        <a:pt x="158" y="240"/>
                      </a:cubicBezTo>
                      <a:cubicBezTo>
                        <a:pt x="158" y="240"/>
                        <a:pt x="218" y="240"/>
                        <a:pt x="218" y="240"/>
                      </a:cubicBezTo>
                      <a:cubicBezTo>
                        <a:pt x="139" y="240"/>
                        <a:pt x="139" y="0"/>
                        <a:pt x="60" y="0"/>
                      </a:cubicBezTo>
                      <a:cubicBezTo>
                        <a:pt x="60" y="0"/>
                        <a:pt x="0" y="0"/>
                        <a:pt x="0" y="0"/>
                      </a:cubicBezTo>
                      <a:cubicBezTo>
                        <a:pt x="0" y="0"/>
                        <a:pt x="0" y="0"/>
                        <a:pt x="0" y="0"/>
                      </a:cubicBezTo>
                      <a:cubicBezTo>
                        <a:pt x="79" y="0"/>
                        <a:pt x="79" y="240"/>
                        <a:pt x="158" y="240"/>
                      </a:cubicBezTo>
                    </a:path>
                  </a:pathLst>
                </a:custGeom>
                <a:noFill/>
                <a:ln w="1588"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529" name="Freeform 505"/>
                <p:cNvSpPr>
                  <a:spLocks/>
                </p:cNvSpPr>
                <p:nvPr/>
              </p:nvSpPr>
              <p:spPr bwMode="auto">
                <a:xfrm>
                  <a:off x="6218453" y="4362888"/>
                  <a:ext cx="317494" cy="191155"/>
                </a:xfrm>
                <a:custGeom>
                  <a:avLst/>
                  <a:gdLst/>
                  <a:ahLst/>
                  <a:cxnLst>
                    <a:cxn ang="0">
                      <a:pos x="0" y="0"/>
                    </a:cxn>
                    <a:cxn ang="0">
                      <a:pos x="11" y="2"/>
                    </a:cxn>
                    <a:cxn ang="0">
                      <a:pos x="21" y="6"/>
                    </a:cxn>
                    <a:cxn ang="0">
                      <a:pos x="30" y="14"/>
                    </a:cxn>
                    <a:cxn ang="0">
                      <a:pos x="38" y="23"/>
                    </a:cxn>
                    <a:cxn ang="0">
                      <a:pos x="46" y="35"/>
                    </a:cxn>
                    <a:cxn ang="0">
                      <a:pos x="53" y="49"/>
                    </a:cxn>
                    <a:cxn ang="0">
                      <a:pos x="59" y="64"/>
                    </a:cxn>
                    <a:cxn ang="0">
                      <a:pos x="71" y="96"/>
                    </a:cxn>
                    <a:cxn ang="0">
                      <a:pos x="83" y="131"/>
                    </a:cxn>
                    <a:cxn ang="0">
                      <a:pos x="95" y="165"/>
                    </a:cxn>
                    <a:cxn ang="0">
                      <a:pos x="101" y="180"/>
                    </a:cxn>
                    <a:cxn ang="0">
                      <a:pos x="107" y="195"/>
                    </a:cxn>
                    <a:cxn ang="0">
                      <a:pos x="115" y="208"/>
                    </a:cxn>
                    <a:cxn ang="0">
                      <a:pos x="122" y="219"/>
                    </a:cxn>
                    <a:cxn ang="0">
                      <a:pos x="131" y="229"/>
                    </a:cxn>
                    <a:cxn ang="0">
                      <a:pos x="140" y="235"/>
                    </a:cxn>
                    <a:cxn ang="0">
                      <a:pos x="150" y="239"/>
                    </a:cxn>
                    <a:cxn ang="0">
                      <a:pos x="158" y="240"/>
                    </a:cxn>
                    <a:cxn ang="0">
                      <a:pos x="218" y="240"/>
                    </a:cxn>
                    <a:cxn ang="0">
                      <a:pos x="207" y="239"/>
                    </a:cxn>
                    <a:cxn ang="0">
                      <a:pos x="197" y="234"/>
                    </a:cxn>
                    <a:cxn ang="0">
                      <a:pos x="188" y="227"/>
                    </a:cxn>
                    <a:cxn ang="0">
                      <a:pos x="180" y="217"/>
                    </a:cxn>
                    <a:cxn ang="0">
                      <a:pos x="173" y="205"/>
                    </a:cxn>
                    <a:cxn ang="0">
                      <a:pos x="166" y="192"/>
                    </a:cxn>
                    <a:cxn ang="0">
                      <a:pos x="159" y="177"/>
                    </a:cxn>
                    <a:cxn ang="0">
                      <a:pos x="153" y="161"/>
                    </a:cxn>
                    <a:cxn ang="0">
                      <a:pos x="147" y="144"/>
                    </a:cxn>
                    <a:cxn ang="0">
                      <a:pos x="136" y="109"/>
                    </a:cxn>
                    <a:cxn ang="0">
                      <a:pos x="130" y="92"/>
                    </a:cxn>
                    <a:cxn ang="0">
                      <a:pos x="124" y="76"/>
                    </a:cxn>
                    <a:cxn ang="0">
                      <a:pos x="118" y="60"/>
                    </a:cxn>
                    <a:cxn ang="0">
                      <a:pos x="111" y="45"/>
                    </a:cxn>
                    <a:cxn ang="0">
                      <a:pos x="104" y="32"/>
                    </a:cxn>
                    <a:cxn ang="0">
                      <a:pos x="96" y="21"/>
                    </a:cxn>
                    <a:cxn ang="0">
                      <a:pos x="88" y="12"/>
                    </a:cxn>
                    <a:cxn ang="0">
                      <a:pos x="78" y="5"/>
                    </a:cxn>
                    <a:cxn ang="0">
                      <a:pos x="68" y="1"/>
                    </a:cxn>
                    <a:cxn ang="0">
                      <a:pos x="60" y="0"/>
                    </a:cxn>
                    <a:cxn ang="0">
                      <a:pos x="0" y="0"/>
                    </a:cxn>
                  </a:cxnLst>
                  <a:rect l="0" t="0" r="r" b="b"/>
                  <a:pathLst>
                    <a:path w="218" h="240">
                      <a:moveTo>
                        <a:pt x="0" y="0"/>
                      </a:moveTo>
                      <a:lnTo>
                        <a:pt x="11" y="2"/>
                      </a:lnTo>
                      <a:lnTo>
                        <a:pt x="21" y="6"/>
                      </a:lnTo>
                      <a:lnTo>
                        <a:pt x="30" y="14"/>
                      </a:lnTo>
                      <a:lnTo>
                        <a:pt x="38" y="23"/>
                      </a:lnTo>
                      <a:lnTo>
                        <a:pt x="46" y="35"/>
                      </a:lnTo>
                      <a:lnTo>
                        <a:pt x="53" y="49"/>
                      </a:lnTo>
                      <a:lnTo>
                        <a:pt x="59" y="64"/>
                      </a:lnTo>
                      <a:lnTo>
                        <a:pt x="71" y="96"/>
                      </a:lnTo>
                      <a:lnTo>
                        <a:pt x="83" y="131"/>
                      </a:lnTo>
                      <a:lnTo>
                        <a:pt x="95" y="165"/>
                      </a:lnTo>
                      <a:lnTo>
                        <a:pt x="101" y="180"/>
                      </a:lnTo>
                      <a:lnTo>
                        <a:pt x="107" y="195"/>
                      </a:lnTo>
                      <a:lnTo>
                        <a:pt x="115" y="208"/>
                      </a:lnTo>
                      <a:lnTo>
                        <a:pt x="122" y="219"/>
                      </a:lnTo>
                      <a:lnTo>
                        <a:pt x="131" y="229"/>
                      </a:lnTo>
                      <a:lnTo>
                        <a:pt x="140" y="235"/>
                      </a:lnTo>
                      <a:lnTo>
                        <a:pt x="150" y="239"/>
                      </a:lnTo>
                      <a:lnTo>
                        <a:pt x="158" y="240"/>
                      </a:lnTo>
                      <a:lnTo>
                        <a:pt x="218" y="240"/>
                      </a:lnTo>
                      <a:lnTo>
                        <a:pt x="207" y="239"/>
                      </a:lnTo>
                      <a:lnTo>
                        <a:pt x="197" y="234"/>
                      </a:lnTo>
                      <a:lnTo>
                        <a:pt x="188" y="227"/>
                      </a:lnTo>
                      <a:lnTo>
                        <a:pt x="180" y="217"/>
                      </a:lnTo>
                      <a:lnTo>
                        <a:pt x="173" y="205"/>
                      </a:lnTo>
                      <a:lnTo>
                        <a:pt x="166" y="192"/>
                      </a:lnTo>
                      <a:lnTo>
                        <a:pt x="159" y="177"/>
                      </a:lnTo>
                      <a:lnTo>
                        <a:pt x="153" y="161"/>
                      </a:lnTo>
                      <a:lnTo>
                        <a:pt x="147" y="144"/>
                      </a:lnTo>
                      <a:lnTo>
                        <a:pt x="136" y="109"/>
                      </a:lnTo>
                      <a:lnTo>
                        <a:pt x="130" y="92"/>
                      </a:lnTo>
                      <a:lnTo>
                        <a:pt x="124" y="76"/>
                      </a:lnTo>
                      <a:lnTo>
                        <a:pt x="118" y="60"/>
                      </a:lnTo>
                      <a:lnTo>
                        <a:pt x="111" y="45"/>
                      </a:lnTo>
                      <a:lnTo>
                        <a:pt x="104" y="32"/>
                      </a:lnTo>
                      <a:lnTo>
                        <a:pt x="96" y="21"/>
                      </a:lnTo>
                      <a:lnTo>
                        <a:pt x="88" y="12"/>
                      </a:lnTo>
                      <a:lnTo>
                        <a:pt x="78" y="5"/>
                      </a:lnTo>
                      <a:lnTo>
                        <a:pt x="68" y="1"/>
                      </a:lnTo>
                      <a:lnTo>
                        <a:pt x="60" y="0"/>
                      </a:lnTo>
                      <a:lnTo>
                        <a:pt x="0" y="0"/>
                      </a:lnTo>
                      <a:close/>
                    </a:path>
                  </a:pathLst>
                </a:custGeom>
                <a:solidFill>
                  <a:srgbClr val="FFFFFF"/>
                </a:solidFill>
                <a:ln w="9525">
                  <a:solidFill>
                    <a:srgbClr val="0070C0"/>
                  </a:solidFill>
                  <a:round/>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530" name="Freeform 506"/>
                <p:cNvSpPr>
                  <a:spLocks/>
                </p:cNvSpPr>
                <p:nvPr/>
              </p:nvSpPr>
              <p:spPr bwMode="auto">
                <a:xfrm>
                  <a:off x="6218453" y="4362888"/>
                  <a:ext cx="317494" cy="191155"/>
                </a:xfrm>
                <a:custGeom>
                  <a:avLst/>
                  <a:gdLst/>
                  <a:ahLst/>
                  <a:cxnLst>
                    <a:cxn ang="0">
                      <a:pos x="0" y="0"/>
                    </a:cxn>
                    <a:cxn ang="0">
                      <a:pos x="158" y="240"/>
                    </a:cxn>
                    <a:cxn ang="0">
                      <a:pos x="218" y="240"/>
                    </a:cxn>
                    <a:cxn ang="0">
                      <a:pos x="60" y="0"/>
                    </a:cxn>
                    <a:cxn ang="0">
                      <a:pos x="0" y="0"/>
                    </a:cxn>
                    <a:cxn ang="0">
                      <a:pos x="0" y="0"/>
                    </a:cxn>
                    <a:cxn ang="0">
                      <a:pos x="158" y="240"/>
                    </a:cxn>
                  </a:cxnLst>
                  <a:rect l="0" t="0" r="r" b="b"/>
                  <a:pathLst>
                    <a:path w="218" h="240">
                      <a:moveTo>
                        <a:pt x="0" y="0"/>
                      </a:moveTo>
                      <a:cubicBezTo>
                        <a:pt x="79" y="0"/>
                        <a:pt x="79" y="240"/>
                        <a:pt x="158" y="240"/>
                      </a:cubicBezTo>
                      <a:cubicBezTo>
                        <a:pt x="158" y="240"/>
                        <a:pt x="218" y="240"/>
                        <a:pt x="218" y="240"/>
                      </a:cubicBezTo>
                      <a:cubicBezTo>
                        <a:pt x="139" y="240"/>
                        <a:pt x="139" y="0"/>
                        <a:pt x="60" y="0"/>
                      </a:cubicBezTo>
                      <a:cubicBezTo>
                        <a:pt x="60" y="0"/>
                        <a:pt x="0" y="0"/>
                        <a:pt x="0" y="0"/>
                      </a:cubicBezTo>
                      <a:cubicBezTo>
                        <a:pt x="0" y="0"/>
                        <a:pt x="0" y="0"/>
                        <a:pt x="0" y="0"/>
                      </a:cubicBezTo>
                      <a:cubicBezTo>
                        <a:pt x="79" y="0"/>
                        <a:pt x="79" y="240"/>
                        <a:pt x="158" y="240"/>
                      </a:cubicBezTo>
                    </a:path>
                  </a:pathLst>
                </a:custGeom>
                <a:noFill/>
                <a:ln w="11113"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531" name="Freeform 507"/>
                <p:cNvSpPr>
                  <a:spLocks/>
                </p:cNvSpPr>
                <p:nvPr/>
              </p:nvSpPr>
              <p:spPr bwMode="auto">
                <a:xfrm>
                  <a:off x="6535947" y="4362888"/>
                  <a:ext cx="318950" cy="191155"/>
                </a:xfrm>
                <a:custGeom>
                  <a:avLst/>
                  <a:gdLst/>
                  <a:ahLst/>
                  <a:cxnLst>
                    <a:cxn ang="0">
                      <a:pos x="0" y="0"/>
                    </a:cxn>
                    <a:cxn ang="0">
                      <a:pos x="159" y="240"/>
                    </a:cxn>
                    <a:cxn ang="0">
                      <a:pos x="219" y="240"/>
                    </a:cxn>
                    <a:cxn ang="0">
                      <a:pos x="60" y="0"/>
                    </a:cxn>
                    <a:cxn ang="0">
                      <a:pos x="0" y="0"/>
                    </a:cxn>
                    <a:cxn ang="0">
                      <a:pos x="0" y="0"/>
                    </a:cxn>
                    <a:cxn ang="0">
                      <a:pos x="159" y="240"/>
                    </a:cxn>
                  </a:cxnLst>
                  <a:rect l="0" t="0" r="r" b="b"/>
                  <a:pathLst>
                    <a:path w="219" h="240">
                      <a:moveTo>
                        <a:pt x="0" y="0"/>
                      </a:moveTo>
                      <a:cubicBezTo>
                        <a:pt x="80" y="0"/>
                        <a:pt x="80" y="240"/>
                        <a:pt x="159" y="240"/>
                      </a:cubicBezTo>
                      <a:cubicBezTo>
                        <a:pt x="159" y="240"/>
                        <a:pt x="219" y="240"/>
                        <a:pt x="219" y="240"/>
                      </a:cubicBezTo>
                      <a:cubicBezTo>
                        <a:pt x="140" y="240"/>
                        <a:pt x="140" y="0"/>
                        <a:pt x="60" y="0"/>
                      </a:cubicBezTo>
                      <a:cubicBezTo>
                        <a:pt x="60" y="0"/>
                        <a:pt x="0" y="0"/>
                        <a:pt x="0" y="0"/>
                      </a:cubicBezTo>
                      <a:cubicBezTo>
                        <a:pt x="0" y="0"/>
                        <a:pt x="0" y="0"/>
                        <a:pt x="0" y="0"/>
                      </a:cubicBezTo>
                      <a:cubicBezTo>
                        <a:pt x="80" y="0"/>
                        <a:pt x="80" y="240"/>
                        <a:pt x="159" y="240"/>
                      </a:cubicBezTo>
                    </a:path>
                  </a:pathLst>
                </a:custGeom>
                <a:noFill/>
                <a:ln w="1588"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532" name="Freeform 508"/>
                <p:cNvSpPr>
                  <a:spLocks/>
                </p:cNvSpPr>
                <p:nvPr/>
              </p:nvSpPr>
              <p:spPr bwMode="auto">
                <a:xfrm>
                  <a:off x="6535947" y="4362888"/>
                  <a:ext cx="318950" cy="191155"/>
                </a:xfrm>
                <a:custGeom>
                  <a:avLst/>
                  <a:gdLst/>
                  <a:ahLst/>
                  <a:cxnLst>
                    <a:cxn ang="0">
                      <a:pos x="0" y="0"/>
                    </a:cxn>
                    <a:cxn ang="0">
                      <a:pos x="11" y="2"/>
                    </a:cxn>
                    <a:cxn ang="0">
                      <a:pos x="21" y="6"/>
                    </a:cxn>
                    <a:cxn ang="0">
                      <a:pos x="30" y="14"/>
                    </a:cxn>
                    <a:cxn ang="0">
                      <a:pos x="39" y="23"/>
                    </a:cxn>
                    <a:cxn ang="0">
                      <a:pos x="46" y="35"/>
                    </a:cxn>
                    <a:cxn ang="0">
                      <a:pos x="53" y="49"/>
                    </a:cxn>
                    <a:cxn ang="0">
                      <a:pos x="60" y="64"/>
                    </a:cxn>
                    <a:cxn ang="0">
                      <a:pos x="66" y="80"/>
                    </a:cxn>
                    <a:cxn ang="0">
                      <a:pos x="72" y="96"/>
                    </a:cxn>
                    <a:cxn ang="0">
                      <a:pos x="83" y="131"/>
                    </a:cxn>
                    <a:cxn ang="0">
                      <a:pos x="95" y="165"/>
                    </a:cxn>
                    <a:cxn ang="0">
                      <a:pos x="101" y="180"/>
                    </a:cxn>
                    <a:cxn ang="0">
                      <a:pos x="108" y="195"/>
                    </a:cxn>
                    <a:cxn ang="0">
                      <a:pos x="115" y="208"/>
                    </a:cxn>
                    <a:cxn ang="0">
                      <a:pos x="123" y="219"/>
                    </a:cxn>
                    <a:cxn ang="0">
                      <a:pos x="131" y="229"/>
                    </a:cxn>
                    <a:cxn ang="0">
                      <a:pos x="140" y="235"/>
                    </a:cxn>
                    <a:cxn ang="0">
                      <a:pos x="150" y="239"/>
                    </a:cxn>
                    <a:cxn ang="0">
                      <a:pos x="159" y="240"/>
                    </a:cxn>
                    <a:cxn ang="0">
                      <a:pos x="219" y="240"/>
                    </a:cxn>
                    <a:cxn ang="0">
                      <a:pos x="208" y="239"/>
                    </a:cxn>
                    <a:cxn ang="0">
                      <a:pos x="198" y="234"/>
                    </a:cxn>
                    <a:cxn ang="0">
                      <a:pos x="189" y="227"/>
                    </a:cxn>
                    <a:cxn ang="0">
                      <a:pos x="181" y="217"/>
                    </a:cxn>
                    <a:cxn ang="0">
                      <a:pos x="173" y="205"/>
                    </a:cxn>
                    <a:cxn ang="0">
                      <a:pos x="166" y="192"/>
                    </a:cxn>
                    <a:cxn ang="0">
                      <a:pos x="159" y="177"/>
                    </a:cxn>
                    <a:cxn ang="0">
                      <a:pos x="147" y="144"/>
                    </a:cxn>
                    <a:cxn ang="0">
                      <a:pos x="136" y="109"/>
                    </a:cxn>
                    <a:cxn ang="0">
                      <a:pos x="130" y="92"/>
                    </a:cxn>
                    <a:cxn ang="0">
                      <a:pos x="124" y="76"/>
                    </a:cxn>
                    <a:cxn ang="0">
                      <a:pos x="118" y="60"/>
                    </a:cxn>
                    <a:cxn ang="0">
                      <a:pos x="111" y="45"/>
                    </a:cxn>
                    <a:cxn ang="0">
                      <a:pos x="104" y="32"/>
                    </a:cxn>
                    <a:cxn ang="0">
                      <a:pos x="96" y="21"/>
                    </a:cxn>
                    <a:cxn ang="0">
                      <a:pos x="88" y="12"/>
                    </a:cxn>
                    <a:cxn ang="0">
                      <a:pos x="79" y="5"/>
                    </a:cxn>
                    <a:cxn ang="0">
                      <a:pos x="69" y="1"/>
                    </a:cxn>
                    <a:cxn ang="0">
                      <a:pos x="60" y="0"/>
                    </a:cxn>
                    <a:cxn ang="0">
                      <a:pos x="0" y="0"/>
                    </a:cxn>
                  </a:cxnLst>
                  <a:rect l="0" t="0" r="r" b="b"/>
                  <a:pathLst>
                    <a:path w="219" h="240">
                      <a:moveTo>
                        <a:pt x="0" y="0"/>
                      </a:moveTo>
                      <a:lnTo>
                        <a:pt x="11" y="2"/>
                      </a:lnTo>
                      <a:lnTo>
                        <a:pt x="21" y="6"/>
                      </a:lnTo>
                      <a:lnTo>
                        <a:pt x="30" y="14"/>
                      </a:lnTo>
                      <a:lnTo>
                        <a:pt x="39" y="23"/>
                      </a:lnTo>
                      <a:lnTo>
                        <a:pt x="46" y="35"/>
                      </a:lnTo>
                      <a:lnTo>
                        <a:pt x="53" y="49"/>
                      </a:lnTo>
                      <a:lnTo>
                        <a:pt x="60" y="64"/>
                      </a:lnTo>
                      <a:lnTo>
                        <a:pt x="66" y="80"/>
                      </a:lnTo>
                      <a:lnTo>
                        <a:pt x="72" y="96"/>
                      </a:lnTo>
                      <a:lnTo>
                        <a:pt x="83" y="131"/>
                      </a:lnTo>
                      <a:lnTo>
                        <a:pt x="95" y="165"/>
                      </a:lnTo>
                      <a:lnTo>
                        <a:pt x="101" y="180"/>
                      </a:lnTo>
                      <a:lnTo>
                        <a:pt x="108" y="195"/>
                      </a:lnTo>
                      <a:lnTo>
                        <a:pt x="115" y="208"/>
                      </a:lnTo>
                      <a:lnTo>
                        <a:pt x="123" y="219"/>
                      </a:lnTo>
                      <a:lnTo>
                        <a:pt x="131" y="229"/>
                      </a:lnTo>
                      <a:lnTo>
                        <a:pt x="140" y="235"/>
                      </a:lnTo>
                      <a:lnTo>
                        <a:pt x="150" y="239"/>
                      </a:lnTo>
                      <a:lnTo>
                        <a:pt x="159" y="240"/>
                      </a:lnTo>
                      <a:lnTo>
                        <a:pt x="219" y="240"/>
                      </a:lnTo>
                      <a:lnTo>
                        <a:pt x="208" y="239"/>
                      </a:lnTo>
                      <a:lnTo>
                        <a:pt x="198" y="234"/>
                      </a:lnTo>
                      <a:lnTo>
                        <a:pt x="189" y="227"/>
                      </a:lnTo>
                      <a:lnTo>
                        <a:pt x="181" y="217"/>
                      </a:lnTo>
                      <a:lnTo>
                        <a:pt x="173" y="205"/>
                      </a:lnTo>
                      <a:lnTo>
                        <a:pt x="166" y="192"/>
                      </a:lnTo>
                      <a:lnTo>
                        <a:pt x="159" y="177"/>
                      </a:lnTo>
                      <a:lnTo>
                        <a:pt x="147" y="144"/>
                      </a:lnTo>
                      <a:lnTo>
                        <a:pt x="136" y="109"/>
                      </a:lnTo>
                      <a:lnTo>
                        <a:pt x="130" y="92"/>
                      </a:lnTo>
                      <a:lnTo>
                        <a:pt x="124" y="76"/>
                      </a:lnTo>
                      <a:lnTo>
                        <a:pt x="118" y="60"/>
                      </a:lnTo>
                      <a:lnTo>
                        <a:pt x="111" y="45"/>
                      </a:lnTo>
                      <a:lnTo>
                        <a:pt x="104" y="32"/>
                      </a:lnTo>
                      <a:lnTo>
                        <a:pt x="96" y="21"/>
                      </a:lnTo>
                      <a:lnTo>
                        <a:pt x="88" y="12"/>
                      </a:lnTo>
                      <a:lnTo>
                        <a:pt x="79" y="5"/>
                      </a:lnTo>
                      <a:lnTo>
                        <a:pt x="69" y="1"/>
                      </a:lnTo>
                      <a:lnTo>
                        <a:pt x="60" y="0"/>
                      </a:lnTo>
                      <a:lnTo>
                        <a:pt x="0" y="0"/>
                      </a:lnTo>
                      <a:close/>
                    </a:path>
                  </a:pathLst>
                </a:custGeom>
                <a:solidFill>
                  <a:srgbClr val="FFFFFF"/>
                </a:solidFill>
                <a:ln w="9525">
                  <a:solidFill>
                    <a:srgbClr val="0070C0"/>
                  </a:solidFill>
                  <a:round/>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533" name="Freeform 509"/>
                <p:cNvSpPr>
                  <a:spLocks/>
                </p:cNvSpPr>
                <p:nvPr/>
              </p:nvSpPr>
              <p:spPr bwMode="auto">
                <a:xfrm>
                  <a:off x="6535947" y="4362888"/>
                  <a:ext cx="318950" cy="191155"/>
                </a:xfrm>
                <a:custGeom>
                  <a:avLst/>
                  <a:gdLst/>
                  <a:ahLst/>
                  <a:cxnLst>
                    <a:cxn ang="0">
                      <a:pos x="0" y="0"/>
                    </a:cxn>
                    <a:cxn ang="0">
                      <a:pos x="159" y="240"/>
                    </a:cxn>
                    <a:cxn ang="0">
                      <a:pos x="219" y="240"/>
                    </a:cxn>
                    <a:cxn ang="0">
                      <a:pos x="60" y="0"/>
                    </a:cxn>
                    <a:cxn ang="0">
                      <a:pos x="0" y="0"/>
                    </a:cxn>
                    <a:cxn ang="0">
                      <a:pos x="0" y="0"/>
                    </a:cxn>
                    <a:cxn ang="0">
                      <a:pos x="159" y="240"/>
                    </a:cxn>
                  </a:cxnLst>
                  <a:rect l="0" t="0" r="r" b="b"/>
                  <a:pathLst>
                    <a:path w="219" h="240">
                      <a:moveTo>
                        <a:pt x="0" y="0"/>
                      </a:moveTo>
                      <a:cubicBezTo>
                        <a:pt x="80" y="0"/>
                        <a:pt x="80" y="240"/>
                        <a:pt x="159" y="240"/>
                      </a:cubicBezTo>
                      <a:cubicBezTo>
                        <a:pt x="159" y="240"/>
                        <a:pt x="219" y="240"/>
                        <a:pt x="219" y="240"/>
                      </a:cubicBezTo>
                      <a:cubicBezTo>
                        <a:pt x="140" y="240"/>
                        <a:pt x="140" y="0"/>
                        <a:pt x="60" y="0"/>
                      </a:cubicBezTo>
                      <a:cubicBezTo>
                        <a:pt x="60" y="0"/>
                        <a:pt x="0" y="0"/>
                        <a:pt x="0" y="0"/>
                      </a:cubicBezTo>
                      <a:cubicBezTo>
                        <a:pt x="0" y="0"/>
                        <a:pt x="0" y="0"/>
                        <a:pt x="0" y="0"/>
                      </a:cubicBezTo>
                      <a:cubicBezTo>
                        <a:pt x="80" y="0"/>
                        <a:pt x="80" y="240"/>
                        <a:pt x="159" y="240"/>
                      </a:cubicBezTo>
                    </a:path>
                  </a:pathLst>
                </a:custGeom>
                <a:noFill/>
                <a:ln w="11113"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534" name="Freeform 510"/>
                <p:cNvSpPr>
                  <a:spLocks/>
                </p:cNvSpPr>
                <p:nvPr/>
              </p:nvSpPr>
              <p:spPr bwMode="auto">
                <a:xfrm>
                  <a:off x="6680130" y="4362888"/>
                  <a:ext cx="317494" cy="191155"/>
                </a:xfrm>
                <a:custGeom>
                  <a:avLst/>
                  <a:gdLst/>
                  <a:ahLst/>
                  <a:cxnLst>
                    <a:cxn ang="0">
                      <a:pos x="0" y="0"/>
                    </a:cxn>
                    <a:cxn ang="0">
                      <a:pos x="158" y="240"/>
                    </a:cxn>
                    <a:cxn ang="0">
                      <a:pos x="218" y="240"/>
                    </a:cxn>
                    <a:cxn ang="0">
                      <a:pos x="60" y="0"/>
                    </a:cxn>
                    <a:cxn ang="0">
                      <a:pos x="0" y="0"/>
                    </a:cxn>
                    <a:cxn ang="0">
                      <a:pos x="0" y="0"/>
                    </a:cxn>
                    <a:cxn ang="0">
                      <a:pos x="158" y="240"/>
                    </a:cxn>
                  </a:cxnLst>
                  <a:rect l="0" t="0" r="r" b="b"/>
                  <a:pathLst>
                    <a:path w="218" h="240">
                      <a:moveTo>
                        <a:pt x="0" y="0"/>
                      </a:moveTo>
                      <a:cubicBezTo>
                        <a:pt x="79" y="0"/>
                        <a:pt x="79" y="240"/>
                        <a:pt x="158" y="240"/>
                      </a:cubicBezTo>
                      <a:cubicBezTo>
                        <a:pt x="158" y="240"/>
                        <a:pt x="218" y="240"/>
                        <a:pt x="218" y="240"/>
                      </a:cubicBezTo>
                      <a:cubicBezTo>
                        <a:pt x="139" y="240"/>
                        <a:pt x="139" y="0"/>
                        <a:pt x="60" y="0"/>
                      </a:cubicBezTo>
                      <a:cubicBezTo>
                        <a:pt x="60" y="0"/>
                        <a:pt x="0" y="0"/>
                        <a:pt x="0" y="0"/>
                      </a:cubicBezTo>
                      <a:cubicBezTo>
                        <a:pt x="0" y="0"/>
                        <a:pt x="0" y="0"/>
                        <a:pt x="0" y="0"/>
                      </a:cubicBezTo>
                      <a:cubicBezTo>
                        <a:pt x="79" y="0"/>
                        <a:pt x="79" y="240"/>
                        <a:pt x="158" y="240"/>
                      </a:cubicBezTo>
                    </a:path>
                  </a:pathLst>
                </a:custGeom>
                <a:noFill/>
                <a:ln w="1588"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535" name="Freeform 511"/>
                <p:cNvSpPr>
                  <a:spLocks/>
                </p:cNvSpPr>
                <p:nvPr/>
              </p:nvSpPr>
              <p:spPr bwMode="auto">
                <a:xfrm>
                  <a:off x="6680130" y="4362888"/>
                  <a:ext cx="317494" cy="191155"/>
                </a:xfrm>
                <a:custGeom>
                  <a:avLst/>
                  <a:gdLst/>
                  <a:ahLst/>
                  <a:cxnLst>
                    <a:cxn ang="0">
                      <a:pos x="0" y="0"/>
                    </a:cxn>
                    <a:cxn ang="0">
                      <a:pos x="11" y="2"/>
                    </a:cxn>
                    <a:cxn ang="0">
                      <a:pos x="21" y="6"/>
                    </a:cxn>
                    <a:cxn ang="0">
                      <a:pos x="30" y="14"/>
                    </a:cxn>
                    <a:cxn ang="0">
                      <a:pos x="38" y="23"/>
                    </a:cxn>
                    <a:cxn ang="0">
                      <a:pos x="45" y="35"/>
                    </a:cxn>
                    <a:cxn ang="0">
                      <a:pos x="52" y="49"/>
                    </a:cxn>
                    <a:cxn ang="0">
                      <a:pos x="59" y="64"/>
                    </a:cxn>
                    <a:cxn ang="0">
                      <a:pos x="71" y="96"/>
                    </a:cxn>
                    <a:cxn ang="0">
                      <a:pos x="83" y="131"/>
                    </a:cxn>
                    <a:cxn ang="0">
                      <a:pos x="94" y="165"/>
                    </a:cxn>
                    <a:cxn ang="0">
                      <a:pos x="101" y="180"/>
                    </a:cxn>
                    <a:cxn ang="0">
                      <a:pos x="107" y="195"/>
                    </a:cxn>
                    <a:cxn ang="0">
                      <a:pos x="114" y="208"/>
                    </a:cxn>
                    <a:cxn ang="0">
                      <a:pos x="122" y="219"/>
                    </a:cxn>
                    <a:cxn ang="0">
                      <a:pos x="130" y="229"/>
                    </a:cxn>
                    <a:cxn ang="0">
                      <a:pos x="140" y="235"/>
                    </a:cxn>
                    <a:cxn ang="0">
                      <a:pos x="150" y="239"/>
                    </a:cxn>
                    <a:cxn ang="0">
                      <a:pos x="158" y="240"/>
                    </a:cxn>
                    <a:cxn ang="0">
                      <a:pos x="218" y="240"/>
                    </a:cxn>
                    <a:cxn ang="0">
                      <a:pos x="207" y="239"/>
                    </a:cxn>
                    <a:cxn ang="0">
                      <a:pos x="197" y="234"/>
                    </a:cxn>
                    <a:cxn ang="0">
                      <a:pos x="188" y="227"/>
                    </a:cxn>
                    <a:cxn ang="0">
                      <a:pos x="180" y="217"/>
                    </a:cxn>
                    <a:cxn ang="0">
                      <a:pos x="172" y="205"/>
                    </a:cxn>
                    <a:cxn ang="0">
                      <a:pos x="165" y="192"/>
                    </a:cxn>
                    <a:cxn ang="0">
                      <a:pos x="159" y="177"/>
                    </a:cxn>
                    <a:cxn ang="0">
                      <a:pos x="153" y="161"/>
                    </a:cxn>
                    <a:cxn ang="0">
                      <a:pos x="147" y="144"/>
                    </a:cxn>
                    <a:cxn ang="0">
                      <a:pos x="135" y="109"/>
                    </a:cxn>
                    <a:cxn ang="0">
                      <a:pos x="129" y="92"/>
                    </a:cxn>
                    <a:cxn ang="0">
                      <a:pos x="124" y="76"/>
                    </a:cxn>
                    <a:cxn ang="0">
                      <a:pos x="117" y="60"/>
                    </a:cxn>
                    <a:cxn ang="0">
                      <a:pos x="111" y="45"/>
                    </a:cxn>
                    <a:cxn ang="0">
                      <a:pos x="104" y="32"/>
                    </a:cxn>
                    <a:cxn ang="0">
                      <a:pos x="96" y="21"/>
                    </a:cxn>
                    <a:cxn ang="0">
                      <a:pos x="87" y="12"/>
                    </a:cxn>
                    <a:cxn ang="0">
                      <a:pos x="78" y="5"/>
                    </a:cxn>
                    <a:cxn ang="0">
                      <a:pos x="68" y="1"/>
                    </a:cxn>
                    <a:cxn ang="0">
                      <a:pos x="60" y="0"/>
                    </a:cxn>
                    <a:cxn ang="0">
                      <a:pos x="0" y="0"/>
                    </a:cxn>
                  </a:cxnLst>
                  <a:rect l="0" t="0" r="r" b="b"/>
                  <a:pathLst>
                    <a:path w="218" h="240">
                      <a:moveTo>
                        <a:pt x="0" y="0"/>
                      </a:moveTo>
                      <a:lnTo>
                        <a:pt x="11" y="2"/>
                      </a:lnTo>
                      <a:lnTo>
                        <a:pt x="21" y="6"/>
                      </a:lnTo>
                      <a:lnTo>
                        <a:pt x="30" y="14"/>
                      </a:lnTo>
                      <a:lnTo>
                        <a:pt x="38" y="23"/>
                      </a:lnTo>
                      <a:lnTo>
                        <a:pt x="45" y="35"/>
                      </a:lnTo>
                      <a:lnTo>
                        <a:pt x="52" y="49"/>
                      </a:lnTo>
                      <a:lnTo>
                        <a:pt x="59" y="64"/>
                      </a:lnTo>
                      <a:lnTo>
                        <a:pt x="71" y="96"/>
                      </a:lnTo>
                      <a:lnTo>
                        <a:pt x="83" y="131"/>
                      </a:lnTo>
                      <a:lnTo>
                        <a:pt x="94" y="165"/>
                      </a:lnTo>
                      <a:lnTo>
                        <a:pt x="101" y="180"/>
                      </a:lnTo>
                      <a:lnTo>
                        <a:pt x="107" y="195"/>
                      </a:lnTo>
                      <a:lnTo>
                        <a:pt x="114" y="208"/>
                      </a:lnTo>
                      <a:lnTo>
                        <a:pt x="122" y="219"/>
                      </a:lnTo>
                      <a:lnTo>
                        <a:pt x="130" y="229"/>
                      </a:lnTo>
                      <a:lnTo>
                        <a:pt x="140" y="235"/>
                      </a:lnTo>
                      <a:lnTo>
                        <a:pt x="150" y="239"/>
                      </a:lnTo>
                      <a:lnTo>
                        <a:pt x="158" y="240"/>
                      </a:lnTo>
                      <a:lnTo>
                        <a:pt x="218" y="240"/>
                      </a:lnTo>
                      <a:lnTo>
                        <a:pt x="207" y="239"/>
                      </a:lnTo>
                      <a:lnTo>
                        <a:pt x="197" y="234"/>
                      </a:lnTo>
                      <a:lnTo>
                        <a:pt x="188" y="227"/>
                      </a:lnTo>
                      <a:lnTo>
                        <a:pt x="180" y="217"/>
                      </a:lnTo>
                      <a:lnTo>
                        <a:pt x="172" y="205"/>
                      </a:lnTo>
                      <a:lnTo>
                        <a:pt x="165" y="192"/>
                      </a:lnTo>
                      <a:lnTo>
                        <a:pt x="159" y="177"/>
                      </a:lnTo>
                      <a:lnTo>
                        <a:pt x="153" y="161"/>
                      </a:lnTo>
                      <a:lnTo>
                        <a:pt x="147" y="144"/>
                      </a:lnTo>
                      <a:lnTo>
                        <a:pt x="135" y="109"/>
                      </a:lnTo>
                      <a:lnTo>
                        <a:pt x="129" y="92"/>
                      </a:lnTo>
                      <a:lnTo>
                        <a:pt x="124" y="76"/>
                      </a:lnTo>
                      <a:lnTo>
                        <a:pt x="117" y="60"/>
                      </a:lnTo>
                      <a:lnTo>
                        <a:pt x="111" y="45"/>
                      </a:lnTo>
                      <a:lnTo>
                        <a:pt x="104" y="32"/>
                      </a:lnTo>
                      <a:lnTo>
                        <a:pt x="96" y="21"/>
                      </a:lnTo>
                      <a:lnTo>
                        <a:pt x="87" y="12"/>
                      </a:lnTo>
                      <a:lnTo>
                        <a:pt x="78" y="5"/>
                      </a:lnTo>
                      <a:lnTo>
                        <a:pt x="68" y="1"/>
                      </a:lnTo>
                      <a:lnTo>
                        <a:pt x="60" y="0"/>
                      </a:lnTo>
                      <a:lnTo>
                        <a:pt x="0" y="0"/>
                      </a:lnTo>
                      <a:close/>
                    </a:path>
                  </a:pathLst>
                </a:custGeom>
                <a:solidFill>
                  <a:srgbClr val="FFFFFF"/>
                </a:solidFill>
                <a:ln w="9525">
                  <a:solidFill>
                    <a:srgbClr val="0070C0"/>
                  </a:solidFill>
                  <a:round/>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536" name="Freeform 512"/>
                <p:cNvSpPr>
                  <a:spLocks/>
                </p:cNvSpPr>
                <p:nvPr/>
              </p:nvSpPr>
              <p:spPr bwMode="auto">
                <a:xfrm>
                  <a:off x="6680130" y="4362888"/>
                  <a:ext cx="317494" cy="191155"/>
                </a:xfrm>
                <a:custGeom>
                  <a:avLst/>
                  <a:gdLst/>
                  <a:ahLst/>
                  <a:cxnLst>
                    <a:cxn ang="0">
                      <a:pos x="0" y="0"/>
                    </a:cxn>
                    <a:cxn ang="0">
                      <a:pos x="158" y="240"/>
                    </a:cxn>
                    <a:cxn ang="0">
                      <a:pos x="218" y="240"/>
                    </a:cxn>
                    <a:cxn ang="0">
                      <a:pos x="60" y="0"/>
                    </a:cxn>
                    <a:cxn ang="0">
                      <a:pos x="0" y="0"/>
                    </a:cxn>
                    <a:cxn ang="0">
                      <a:pos x="0" y="0"/>
                    </a:cxn>
                    <a:cxn ang="0">
                      <a:pos x="158" y="240"/>
                    </a:cxn>
                  </a:cxnLst>
                  <a:rect l="0" t="0" r="r" b="b"/>
                  <a:pathLst>
                    <a:path w="218" h="240">
                      <a:moveTo>
                        <a:pt x="0" y="0"/>
                      </a:moveTo>
                      <a:cubicBezTo>
                        <a:pt x="79" y="0"/>
                        <a:pt x="79" y="240"/>
                        <a:pt x="158" y="240"/>
                      </a:cubicBezTo>
                      <a:cubicBezTo>
                        <a:pt x="158" y="240"/>
                        <a:pt x="218" y="240"/>
                        <a:pt x="218" y="240"/>
                      </a:cubicBezTo>
                      <a:cubicBezTo>
                        <a:pt x="139" y="240"/>
                        <a:pt x="139" y="0"/>
                        <a:pt x="60" y="0"/>
                      </a:cubicBezTo>
                      <a:cubicBezTo>
                        <a:pt x="60" y="0"/>
                        <a:pt x="0" y="0"/>
                        <a:pt x="0" y="0"/>
                      </a:cubicBezTo>
                      <a:cubicBezTo>
                        <a:pt x="0" y="0"/>
                        <a:pt x="0" y="0"/>
                        <a:pt x="0" y="0"/>
                      </a:cubicBezTo>
                      <a:cubicBezTo>
                        <a:pt x="79" y="0"/>
                        <a:pt x="79" y="240"/>
                        <a:pt x="158" y="240"/>
                      </a:cubicBezTo>
                    </a:path>
                  </a:pathLst>
                </a:custGeom>
                <a:noFill/>
                <a:ln w="11113"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537" name="Freeform 513"/>
                <p:cNvSpPr>
                  <a:spLocks/>
                </p:cNvSpPr>
                <p:nvPr/>
              </p:nvSpPr>
              <p:spPr bwMode="auto">
                <a:xfrm>
                  <a:off x="6997624" y="4362888"/>
                  <a:ext cx="318950" cy="191155"/>
                </a:xfrm>
                <a:custGeom>
                  <a:avLst/>
                  <a:gdLst/>
                  <a:ahLst/>
                  <a:cxnLst>
                    <a:cxn ang="0">
                      <a:pos x="0" y="0"/>
                    </a:cxn>
                    <a:cxn ang="0">
                      <a:pos x="159" y="240"/>
                    </a:cxn>
                    <a:cxn ang="0">
                      <a:pos x="219" y="240"/>
                    </a:cxn>
                    <a:cxn ang="0">
                      <a:pos x="60" y="0"/>
                    </a:cxn>
                    <a:cxn ang="0">
                      <a:pos x="0" y="0"/>
                    </a:cxn>
                    <a:cxn ang="0">
                      <a:pos x="0" y="0"/>
                    </a:cxn>
                    <a:cxn ang="0">
                      <a:pos x="159" y="240"/>
                    </a:cxn>
                  </a:cxnLst>
                  <a:rect l="0" t="0" r="r" b="b"/>
                  <a:pathLst>
                    <a:path w="219" h="240">
                      <a:moveTo>
                        <a:pt x="0" y="0"/>
                      </a:moveTo>
                      <a:cubicBezTo>
                        <a:pt x="79" y="0"/>
                        <a:pt x="79" y="240"/>
                        <a:pt x="159" y="240"/>
                      </a:cubicBezTo>
                      <a:cubicBezTo>
                        <a:pt x="159" y="240"/>
                        <a:pt x="219" y="240"/>
                        <a:pt x="219" y="240"/>
                      </a:cubicBezTo>
                      <a:cubicBezTo>
                        <a:pt x="139" y="240"/>
                        <a:pt x="139" y="0"/>
                        <a:pt x="60" y="0"/>
                      </a:cubicBezTo>
                      <a:cubicBezTo>
                        <a:pt x="60" y="0"/>
                        <a:pt x="0" y="0"/>
                        <a:pt x="0" y="0"/>
                      </a:cubicBezTo>
                      <a:cubicBezTo>
                        <a:pt x="0" y="0"/>
                        <a:pt x="0" y="0"/>
                        <a:pt x="0" y="0"/>
                      </a:cubicBezTo>
                      <a:cubicBezTo>
                        <a:pt x="79" y="0"/>
                        <a:pt x="79" y="240"/>
                        <a:pt x="159" y="240"/>
                      </a:cubicBezTo>
                    </a:path>
                  </a:pathLst>
                </a:custGeom>
                <a:noFill/>
                <a:ln w="1588"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538" name="Freeform 514"/>
                <p:cNvSpPr>
                  <a:spLocks/>
                </p:cNvSpPr>
                <p:nvPr/>
              </p:nvSpPr>
              <p:spPr bwMode="auto">
                <a:xfrm>
                  <a:off x="6997624" y="4362888"/>
                  <a:ext cx="318950" cy="191155"/>
                </a:xfrm>
                <a:custGeom>
                  <a:avLst/>
                  <a:gdLst/>
                  <a:ahLst/>
                  <a:cxnLst>
                    <a:cxn ang="0">
                      <a:pos x="0" y="0"/>
                    </a:cxn>
                    <a:cxn ang="0">
                      <a:pos x="11" y="2"/>
                    </a:cxn>
                    <a:cxn ang="0">
                      <a:pos x="21" y="6"/>
                    </a:cxn>
                    <a:cxn ang="0">
                      <a:pos x="30" y="14"/>
                    </a:cxn>
                    <a:cxn ang="0">
                      <a:pos x="38" y="23"/>
                    </a:cxn>
                    <a:cxn ang="0">
                      <a:pos x="46" y="35"/>
                    </a:cxn>
                    <a:cxn ang="0">
                      <a:pos x="53" y="49"/>
                    </a:cxn>
                    <a:cxn ang="0">
                      <a:pos x="59" y="64"/>
                    </a:cxn>
                    <a:cxn ang="0">
                      <a:pos x="66" y="80"/>
                    </a:cxn>
                    <a:cxn ang="0">
                      <a:pos x="71" y="96"/>
                    </a:cxn>
                    <a:cxn ang="0">
                      <a:pos x="83" y="131"/>
                    </a:cxn>
                    <a:cxn ang="0">
                      <a:pos x="95" y="165"/>
                    </a:cxn>
                    <a:cxn ang="0">
                      <a:pos x="101" y="180"/>
                    </a:cxn>
                    <a:cxn ang="0">
                      <a:pos x="108" y="195"/>
                    </a:cxn>
                    <a:cxn ang="0">
                      <a:pos x="115" y="208"/>
                    </a:cxn>
                    <a:cxn ang="0">
                      <a:pos x="122" y="219"/>
                    </a:cxn>
                    <a:cxn ang="0">
                      <a:pos x="131" y="229"/>
                    </a:cxn>
                    <a:cxn ang="0">
                      <a:pos x="140" y="235"/>
                    </a:cxn>
                    <a:cxn ang="0">
                      <a:pos x="150" y="239"/>
                    </a:cxn>
                    <a:cxn ang="0">
                      <a:pos x="159" y="240"/>
                    </a:cxn>
                    <a:cxn ang="0">
                      <a:pos x="219" y="240"/>
                    </a:cxn>
                    <a:cxn ang="0">
                      <a:pos x="208" y="239"/>
                    </a:cxn>
                    <a:cxn ang="0">
                      <a:pos x="198" y="234"/>
                    </a:cxn>
                    <a:cxn ang="0">
                      <a:pos x="189" y="227"/>
                    </a:cxn>
                    <a:cxn ang="0">
                      <a:pos x="181" y="217"/>
                    </a:cxn>
                    <a:cxn ang="0">
                      <a:pos x="173" y="205"/>
                    </a:cxn>
                    <a:cxn ang="0">
                      <a:pos x="166" y="192"/>
                    </a:cxn>
                    <a:cxn ang="0">
                      <a:pos x="159" y="177"/>
                    </a:cxn>
                    <a:cxn ang="0">
                      <a:pos x="147" y="144"/>
                    </a:cxn>
                    <a:cxn ang="0">
                      <a:pos x="136" y="109"/>
                    </a:cxn>
                    <a:cxn ang="0">
                      <a:pos x="130" y="92"/>
                    </a:cxn>
                    <a:cxn ang="0">
                      <a:pos x="124" y="76"/>
                    </a:cxn>
                    <a:cxn ang="0">
                      <a:pos x="118" y="60"/>
                    </a:cxn>
                    <a:cxn ang="0">
                      <a:pos x="111" y="45"/>
                    </a:cxn>
                    <a:cxn ang="0">
                      <a:pos x="104" y="32"/>
                    </a:cxn>
                    <a:cxn ang="0">
                      <a:pos x="96" y="21"/>
                    </a:cxn>
                    <a:cxn ang="0">
                      <a:pos x="88" y="12"/>
                    </a:cxn>
                    <a:cxn ang="0">
                      <a:pos x="79" y="5"/>
                    </a:cxn>
                    <a:cxn ang="0">
                      <a:pos x="68" y="1"/>
                    </a:cxn>
                    <a:cxn ang="0">
                      <a:pos x="60" y="0"/>
                    </a:cxn>
                    <a:cxn ang="0">
                      <a:pos x="0" y="0"/>
                    </a:cxn>
                  </a:cxnLst>
                  <a:rect l="0" t="0" r="r" b="b"/>
                  <a:pathLst>
                    <a:path w="219" h="240">
                      <a:moveTo>
                        <a:pt x="0" y="0"/>
                      </a:moveTo>
                      <a:lnTo>
                        <a:pt x="11" y="2"/>
                      </a:lnTo>
                      <a:lnTo>
                        <a:pt x="21" y="6"/>
                      </a:lnTo>
                      <a:lnTo>
                        <a:pt x="30" y="14"/>
                      </a:lnTo>
                      <a:lnTo>
                        <a:pt x="38" y="23"/>
                      </a:lnTo>
                      <a:lnTo>
                        <a:pt x="46" y="35"/>
                      </a:lnTo>
                      <a:lnTo>
                        <a:pt x="53" y="49"/>
                      </a:lnTo>
                      <a:lnTo>
                        <a:pt x="59" y="64"/>
                      </a:lnTo>
                      <a:lnTo>
                        <a:pt x="66" y="80"/>
                      </a:lnTo>
                      <a:lnTo>
                        <a:pt x="71" y="96"/>
                      </a:lnTo>
                      <a:lnTo>
                        <a:pt x="83" y="131"/>
                      </a:lnTo>
                      <a:lnTo>
                        <a:pt x="95" y="165"/>
                      </a:lnTo>
                      <a:lnTo>
                        <a:pt x="101" y="180"/>
                      </a:lnTo>
                      <a:lnTo>
                        <a:pt x="108" y="195"/>
                      </a:lnTo>
                      <a:lnTo>
                        <a:pt x="115" y="208"/>
                      </a:lnTo>
                      <a:lnTo>
                        <a:pt x="122" y="219"/>
                      </a:lnTo>
                      <a:lnTo>
                        <a:pt x="131" y="229"/>
                      </a:lnTo>
                      <a:lnTo>
                        <a:pt x="140" y="235"/>
                      </a:lnTo>
                      <a:lnTo>
                        <a:pt x="150" y="239"/>
                      </a:lnTo>
                      <a:lnTo>
                        <a:pt x="159" y="240"/>
                      </a:lnTo>
                      <a:lnTo>
                        <a:pt x="219" y="240"/>
                      </a:lnTo>
                      <a:lnTo>
                        <a:pt x="208" y="239"/>
                      </a:lnTo>
                      <a:lnTo>
                        <a:pt x="198" y="234"/>
                      </a:lnTo>
                      <a:lnTo>
                        <a:pt x="189" y="227"/>
                      </a:lnTo>
                      <a:lnTo>
                        <a:pt x="181" y="217"/>
                      </a:lnTo>
                      <a:lnTo>
                        <a:pt x="173" y="205"/>
                      </a:lnTo>
                      <a:lnTo>
                        <a:pt x="166" y="192"/>
                      </a:lnTo>
                      <a:lnTo>
                        <a:pt x="159" y="177"/>
                      </a:lnTo>
                      <a:lnTo>
                        <a:pt x="147" y="144"/>
                      </a:lnTo>
                      <a:lnTo>
                        <a:pt x="136" y="109"/>
                      </a:lnTo>
                      <a:lnTo>
                        <a:pt x="130" y="92"/>
                      </a:lnTo>
                      <a:lnTo>
                        <a:pt x="124" y="76"/>
                      </a:lnTo>
                      <a:lnTo>
                        <a:pt x="118" y="60"/>
                      </a:lnTo>
                      <a:lnTo>
                        <a:pt x="111" y="45"/>
                      </a:lnTo>
                      <a:lnTo>
                        <a:pt x="104" y="32"/>
                      </a:lnTo>
                      <a:lnTo>
                        <a:pt x="96" y="21"/>
                      </a:lnTo>
                      <a:lnTo>
                        <a:pt x="88" y="12"/>
                      </a:lnTo>
                      <a:lnTo>
                        <a:pt x="79" y="5"/>
                      </a:lnTo>
                      <a:lnTo>
                        <a:pt x="68" y="1"/>
                      </a:lnTo>
                      <a:lnTo>
                        <a:pt x="60" y="0"/>
                      </a:lnTo>
                      <a:lnTo>
                        <a:pt x="0" y="0"/>
                      </a:lnTo>
                      <a:close/>
                    </a:path>
                  </a:pathLst>
                </a:custGeom>
                <a:solidFill>
                  <a:srgbClr val="FFFFFF"/>
                </a:solidFill>
                <a:ln w="9525">
                  <a:solidFill>
                    <a:srgbClr val="0070C0"/>
                  </a:solidFill>
                  <a:round/>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539" name="Freeform 515"/>
                <p:cNvSpPr>
                  <a:spLocks/>
                </p:cNvSpPr>
                <p:nvPr/>
              </p:nvSpPr>
              <p:spPr bwMode="auto">
                <a:xfrm>
                  <a:off x="6997624" y="4362888"/>
                  <a:ext cx="318950" cy="191155"/>
                </a:xfrm>
                <a:custGeom>
                  <a:avLst/>
                  <a:gdLst/>
                  <a:ahLst/>
                  <a:cxnLst>
                    <a:cxn ang="0">
                      <a:pos x="0" y="0"/>
                    </a:cxn>
                    <a:cxn ang="0">
                      <a:pos x="159" y="240"/>
                    </a:cxn>
                    <a:cxn ang="0">
                      <a:pos x="219" y="240"/>
                    </a:cxn>
                    <a:cxn ang="0">
                      <a:pos x="60" y="0"/>
                    </a:cxn>
                    <a:cxn ang="0">
                      <a:pos x="0" y="0"/>
                    </a:cxn>
                    <a:cxn ang="0">
                      <a:pos x="0" y="0"/>
                    </a:cxn>
                    <a:cxn ang="0">
                      <a:pos x="159" y="240"/>
                    </a:cxn>
                  </a:cxnLst>
                  <a:rect l="0" t="0" r="r" b="b"/>
                  <a:pathLst>
                    <a:path w="219" h="240">
                      <a:moveTo>
                        <a:pt x="0" y="0"/>
                      </a:moveTo>
                      <a:cubicBezTo>
                        <a:pt x="79" y="0"/>
                        <a:pt x="79" y="240"/>
                        <a:pt x="159" y="240"/>
                      </a:cubicBezTo>
                      <a:cubicBezTo>
                        <a:pt x="159" y="240"/>
                        <a:pt x="219" y="240"/>
                        <a:pt x="219" y="240"/>
                      </a:cubicBezTo>
                      <a:cubicBezTo>
                        <a:pt x="139" y="240"/>
                        <a:pt x="139" y="0"/>
                        <a:pt x="60" y="0"/>
                      </a:cubicBezTo>
                      <a:cubicBezTo>
                        <a:pt x="60" y="0"/>
                        <a:pt x="0" y="0"/>
                        <a:pt x="0" y="0"/>
                      </a:cubicBezTo>
                      <a:cubicBezTo>
                        <a:pt x="0" y="0"/>
                        <a:pt x="0" y="0"/>
                        <a:pt x="0" y="0"/>
                      </a:cubicBezTo>
                      <a:cubicBezTo>
                        <a:pt x="79" y="0"/>
                        <a:pt x="79" y="240"/>
                        <a:pt x="159" y="240"/>
                      </a:cubicBezTo>
                    </a:path>
                  </a:pathLst>
                </a:custGeom>
                <a:noFill/>
                <a:ln w="11113"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540" name="Freeform 516"/>
                <p:cNvSpPr>
                  <a:spLocks/>
                </p:cNvSpPr>
                <p:nvPr/>
              </p:nvSpPr>
              <p:spPr bwMode="auto">
                <a:xfrm>
                  <a:off x="7141807" y="4362888"/>
                  <a:ext cx="317494" cy="191155"/>
                </a:xfrm>
                <a:custGeom>
                  <a:avLst/>
                  <a:gdLst/>
                  <a:ahLst/>
                  <a:cxnLst>
                    <a:cxn ang="0">
                      <a:pos x="0" y="0"/>
                    </a:cxn>
                    <a:cxn ang="0">
                      <a:pos x="158" y="240"/>
                    </a:cxn>
                    <a:cxn ang="0">
                      <a:pos x="218" y="240"/>
                    </a:cxn>
                    <a:cxn ang="0">
                      <a:pos x="60" y="0"/>
                    </a:cxn>
                    <a:cxn ang="0">
                      <a:pos x="0" y="0"/>
                    </a:cxn>
                    <a:cxn ang="0">
                      <a:pos x="0" y="0"/>
                    </a:cxn>
                    <a:cxn ang="0">
                      <a:pos x="158" y="240"/>
                    </a:cxn>
                  </a:cxnLst>
                  <a:rect l="0" t="0" r="r" b="b"/>
                  <a:pathLst>
                    <a:path w="218" h="240">
                      <a:moveTo>
                        <a:pt x="0" y="0"/>
                      </a:moveTo>
                      <a:cubicBezTo>
                        <a:pt x="79" y="0"/>
                        <a:pt x="79" y="240"/>
                        <a:pt x="158" y="240"/>
                      </a:cubicBezTo>
                      <a:cubicBezTo>
                        <a:pt x="158" y="240"/>
                        <a:pt x="218" y="240"/>
                        <a:pt x="218" y="240"/>
                      </a:cubicBezTo>
                      <a:cubicBezTo>
                        <a:pt x="139" y="240"/>
                        <a:pt x="139" y="0"/>
                        <a:pt x="60" y="0"/>
                      </a:cubicBezTo>
                      <a:cubicBezTo>
                        <a:pt x="60" y="0"/>
                        <a:pt x="0" y="0"/>
                        <a:pt x="0" y="0"/>
                      </a:cubicBezTo>
                      <a:cubicBezTo>
                        <a:pt x="0" y="0"/>
                        <a:pt x="0" y="0"/>
                        <a:pt x="0" y="0"/>
                      </a:cubicBezTo>
                      <a:cubicBezTo>
                        <a:pt x="79" y="0"/>
                        <a:pt x="79" y="240"/>
                        <a:pt x="158" y="240"/>
                      </a:cubicBezTo>
                    </a:path>
                  </a:pathLst>
                </a:custGeom>
                <a:noFill/>
                <a:ln w="1588"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541" name="Freeform 517"/>
                <p:cNvSpPr>
                  <a:spLocks/>
                </p:cNvSpPr>
                <p:nvPr/>
              </p:nvSpPr>
              <p:spPr bwMode="auto">
                <a:xfrm>
                  <a:off x="7141807" y="4362888"/>
                  <a:ext cx="317494" cy="191155"/>
                </a:xfrm>
                <a:custGeom>
                  <a:avLst/>
                  <a:gdLst/>
                  <a:ahLst/>
                  <a:cxnLst>
                    <a:cxn ang="0">
                      <a:pos x="0" y="0"/>
                    </a:cxn>
                    <a:cxn ang="0">
                      <a:pos x="10" y="2"/>
                    </a:cxn>
                    <a:cxn ang="0">
                      <a:pos x="20" y="6"/>
                    </a:cxn>
                    <a:cxn ang="0">
                      <a:pos x="29" y="14"/>
                    </a:cxn>
                    <a:cxn ang="0">
                      <a:pos x="38" y="23"/>
                    </a:cxn>
                    <a:cxn ang="0">
                      <a:pos x="45" y="35"/>
                    </a:cxn>
                    <a:cxn ang="0">
                      <a:pos x="52" y="49"/>
                    </a:cxn>
                    <a:cxn ang="0">
                      <a:pos x="59" y="64"/>
                    </a:cxn>
                    <a:cxn ang="0">
                      <a:pos x="71" y="96"/>
                    </a:cxn>
                    <a:cxn ang="0">
                      <a:pos x="82" y="131"/>
                    </a:cxn>
                    <a:cxn ang="0">
                      <a:pos x="94" y="165"/>
                    </a:cxn>
                    <a:cxn ang="0">
                      <a:pos x="100" y="180"/>
                    </a:cxn>
                    <a:cxn ang="0">
                      <a:pos x="107" y="195"/>
                    </a:cxn>
                    <a:cxn ang="0">
                      <a:pos x="114" y="208"/>
                    </a:cxn>
                    <a:cxn ang="0">
                      <a:pos x="122" y="219"/>
                    </a:cxn>
                    <a:cxn ang="0">
                      <a:pos x="130" y="229"/>
                    </a:cxn>
                    <a:cxn ang="0">
                      <a:pos x="139" y="235"/>
                    </a:cxn>
                    <a:cxn ang="0">
                      <a:pos x="150" y="239"/>
                    </a:cxn>
                    <a:cxn ang="0">
                      <a:pos x="158" y="240"/>
                    </a:cxn>
                    <a:cxn ang="0">
                      <a:pos x="218" y="240"/>
                    </a:cxn>
                    <a:cxn ang="0">
                      <a:pos x="207" y="239"/>
                    </a:cxn>
                    <a:cxn ang="0">
                      <a:pos x="197" y="234"/>
                    </a:cxn>
                    <a:cxn ang="0">
                      <a:pos x="188" y="227"/>
                    </a:cxn>
                    <a:cxn ang="0">
                      <a:pos x="180" y="217"/>
                    </a:cxn>
                    <a:cxn ang="0">
                      <a:pos x="172" y="205"/>
                    </a:cxn>
                    <a:cxn ang="0">
                      <a:pos x="165" y="192"/>
                    </a:cxn>
                    <a:cxn ang="0">
                      <a:pos x="159" y="177"/>
                    </a:cxn>
                    <a:cxn ang="0">
                      <a:pos x="153" y="161"/>
                    </a:cxn>
                    <a:cxn ang="0">
                      <a:pos x="147" y="144"/>
                    </a:cxn>
                    <a:cxn ang="0">
                      <a:pos x="135" y="109"/>
                    </a:cxn>
                    <a:cxn ang="0">
                      <a:pos x="129" y="92"/>
                    </a:cxn>
                    <a:cxn ang="0">
                      <a:pos x="124" y="76"/>
                    </a:cxn>
                    <a:cxn ang="0">
                      <a:pos x="117" y="60"/>
                    </a:cxn>
                    <a:cxn ang="0">
                      <a:pos x="111" y="45"/>
                    </a:cxn>
                    <a:cxn ang="0">
                      <a:pos x="103" y="32"/>
                    </a:cxn>
                    <a:cxn ang="0">
                      <a:pos x="96" y="21"/>
                    </a:cxn>
                    <a:cxn ang="0">
                      <a:pos x="87" y="12"/>
                    </a:cxn>
                    <a:cxn ang="0">
                      <a:pos x="78" y="5"/>
                    </a:cxn>
                    <a:cxn ang="0">
                      <a:pos x="68" y="1"/>
                    </a:cxn>
                    <a:cxn ang="0">
                      <a:pos x="60" y="0"/>
                    </a:cxn>
                    <a:cxn ang="0">
                      <a:pos x="0" y="0"/>
                    </a:cxn>
                  </a:cxnLst>
                  <a:rect l="0" t="0" r="r" b="b"/>
                  <a:pathLst>
                    <a:path w="218" h="240">
                      <a:moveTo>
                        <a:pt x="0" y="0"/>
                      </a:moveTo>
                      <a:lnTo>
                        <a:pt x="10" y="2"/>
                      </a:lnTo>
                      <a:lnTo>
                        <a:pt x="20" y="6"/>
                      </a:lnTo>
                      <a:lnTo>
                        <a:pt x="29" y="14"/>
                      </a:lnTo>
                      <a:lnTo>
                        <a:pt x="38" y="23"/>
                      </a:lnTo>
                      <a:lnTo>
                        <a:pt x="45" y="35"/>
                      </a:lnTo>
                      <a:lnTo>
                        <a:pt x="52" y="49"/>
                      </a:lnTo>
                      <a:lnTo>
                        <a:pt x="59" y="64"/>
                      </a:lnTo>
                      <a:lnTo>
                        <a:pt x="71" y="96"/>
                      </a:lnTo>
                      <a:lnTo>
                        <a:pt x="82" y="131"/>
                      </a:lnTo>
                      <a:lnTo>
                        <a:pt x="94" y="165"/>
                      </a:lnTo>
                      <a:lnTo>
                        <a:pt x="100" y="180"/>
                      </a:lnTo>
                      <a:lnTo>
                        <a:pt x="107" y="195"/>
                      </a:lnTo>
                      <a:lnTo>
                        <a:pt x="114" y="208"/>
                      </a:lnTo>
                      <a:lnTo>
                        <a:pt x="122" y="219"/>
                      </a:lnTo>
                      <a:lnTo>
                        <a:pt x="130" y="229"/>
                      </a:lnTo>
                      <a:lnTo>
                        <a:pt x="139" y="235"/>
                      </a:lnTo>
                      <a:lnTo>
                        <a:pt x="150" y="239"/>
                      </a:lnTo>
                      <a:lnTo>
                        <a:pt x="158" y="240"/>
                      </a:lnTo>
                      <a:lnTo>
                        <a:pt x="218" y="240"/>
                      </a:lnTo>
                      <a:lnTo>
                        <a:pt x="207" y="239"/>
                      </a:lnTo>
                      <a:lnTo>
                        <a:pt x="197" y="234"/>
                      </a:lnTo>
                      <a:lnTo>
                        <a:pt x="188" y="227"/>
                      </a:lnTo>
                      <a:lnTo>
                        <a:pt x="180" y="217"/>
                      </a:lnTo>
                      <a:lnTo>
                        <a:pt x="172" y="205"/>
                      </a:lnTo>
                      <a:lnTo>
                        <a:pt x="165" y="192"/>
                      </a:lnTo>
                      <a:lnTo>
                        <a:pt x="159" y="177"/>
                      </a:lnTo>
                      <a:lnTo>
                        <a:pt x="153" y="161"/>
                      </a:lnTo>
                      <a:lnTo>
                        <a:pt x="147" y="144"/>
                      </a:lnTo>
                      <a:lnTo>
                        <a:pt x="135" y="109"/>
                      </a:lnTo>
                      <a:lnTo>
                        <a:pt x="129" y="92"/>
                      </a:lnTo>
                      <a:lnTo>
                        <a:pt x="124" y="76"/>
                      </a:lnTo>
                      <a:lnTo>
                        <a:pt x="117" y="60"/>
                      </a:lnTo>
                      <a:lnTo>
                        <a:pt x="111" y="45"/>
                      </a:lnTo>
                      <a:lnTo>
                        <a:pt x="103" y="32"/>
                      </a:lnTo>
                      <a:lnTo>
                        <a:pt x="96" y="21"/>
                      </a:lnTo>
                      <a:lnTo>
                        <a:pt x="87" y="12"/>
                      </a:lnTo>
                      <a:lnTo>
                        <a:pt x="78" y="5"/>
                      </a:lnTo>
                      <a:lnTo>
                        <a:pt x="68" y="1"/>
                      </a:lnTo>
                      <a:lnTo>
                        <a:pt x="60" y="0"/>
                      </a:lnTo>
                      <a:lnTo>
                        <a:pt x="0" y="0"/>
                      </a:lnTo>
                      <a:close/>
                    </a:path>
                  </a:pathLst>
                </a:custGeom>
                <a:solidFill>
                  <a:srgbClr val="FFFFFF"/>
                </a:solidFill>
                <a:ln w="9525">
                  <a:solidFill>
                    <a:srgbClr val="0070C0"/>
                  </a:solidFill>
                  <a:round/>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542" name="Freeform 518"/>
                <p:cNvSpPr>
                  <a:spLocks/>
                </p:cNvSpPr>
                <p:nvPr/>
              </p:nvSpPr>
              <p:spPr bwMode="auto">
                <a:xfrm>
                  <a:off x="7141807" y="4362888"/>
                  <a:ext cx="317494" cy="191155"/>
                </a:xfrm>
                <a:custGeom>
                  <a:avLst/>
                  <a:gdLst/>
                  <a:ahLst/>
                  <a:cxnLst>
                    <a:cxn ang="0">
                      <a:pos x="0" y="0"/>
                    </a:cxn>
                    <a:cxn ang="0">
                      <a:pos x="158" y="240"/>
                    </a:cxn>
                    <a:cxn ang="0">
                      <a:pos x="218" y="240"/>
                    </a:cxn>
                    <a:cxn ang="0">
                      <a:pos x="60" y="0"/>
                    </a:cxn>
                    <a:cxn ang="0">
                      <a:pos x="0" y="0"/>
                    </a:cxn>
                    <a:cxn ang="0">
                      <a:pos x="0" y="0"/>
                    </a:cxn>
                    <a:cxn ang="0">
                      <a:pos x="158" y="240"/>
                    </a:cxn>
                  </a:cxnLst>
                  <a:rect l="0" t="0" r="r" b="b"/>
                  <a:pathLst>
                    <a:path w="218" h="240">
                      <a:moveTo>
                        <a:pt x="0" y="0"/>
                      </a:moveTo>
                      <a:cubicBezTo>
                        <a:pt x="79" y="0"/>
                        <a:pt x="79" y="240"/>
                        <a:pt x="158" y="240"/>
                      </a:cubicBezTo>
                      <a:cubicBezTo>
                        <a:pt x="158" y="240"/>
                        <a:pt x="218" y="240"/>
                        <a:pt x="218" y="240"/>
                      </a:cubicBezTo>
                      <a:cubicBezTo>
                        <a:pt x="139" y="240"/>
                        <a:pt x="139" y="0"/>
                        <a:pt x="60" y="0"/>
                      </a:cubicBezTo>
                      <a:cubicBezTo>
                        <a:pt x="60" y="0"/>
                        <a:pt x="0" y="0"/>
                        <a:pt x="0" y="0"/>
                      </a:cubicBezTo>
                      <a:cubicBezTo>
                        <a:pt x="0" y="0"/>
                        <a:pt x="0" y="0"/>
                        <a:pt x="0" y="0"/>
                      </a:cubicBezTo>
                      <a:cubicBezTo>
                        <a:pt x="79" y="0"/>
                        <a:pt x="79" y="240"/>
                        <a:pt x="158" y="240"/>
                      </a:cubicBezTo>
                    </a:path>
                  </a:pathLst>
                </a:custGeom>
                <a:noFill/>
                <a:ln w="11113"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543" name="Freeform 519"/>
                <p:cNvSpPr>
                  <a:spLocks/>
                </p:cNvSpPr>
                <p:nvPr/>
              </p:nvSpPr>
              <p:spPr bwMode="auto">
                <a:xfrm>
                  <a:off x="7459301" y="4362888"/>
                  <a:ext cx="317494" cy="191155"/>
                </a:xfrm>
                <a:custGeom>
                  <a:avLst/>
                  <a:gdLst/>
                  <a:ahLst/>
                  <a:cxnLst>
                    <a:cxn ang="0">
                      <a:pos x="0" y="0"/>
                    </a:cxn>
                    <a:cxn ang="0">
                      <a:pos x="158" y="240"/>
                    </a:cxn>
                    <a:cxn ang="0">
                      <a:pos x="218" y="240"/>
                    </a:cxn>
                    <a:cxn ang="0">
                      <a:pos x="60" y="0"/>
                    </a:cxn>
                    <a:cxn ang="0">
                      <a:pos x="0" y="0"/>
                    </a:cxn>
                    <a:cxn ang="0">
                      <a:pos x="0" y="0"/>
                    </a:cxn>
                    <a:cxn ang="0">
                      <a:pos x="158" y="240"/>
                    </a:cxn>
                  </a:cxnLst>
                  <a:rect l="0" t="0" r="r" b="b"/>
                  <a:pathLst>
                    <a:path w="218" h="240">
                      <a:moveTo>
                        <a:pt x="0" y="0"/>
                      </a:moveTo>
                      <a:cubicBezTo>
                        <a:pt x="79" y="0"/>
                        <a:pt x="79" y="240"/>
                        <a:pt x="158" y="240"/>
                      </a:cubicBezTo>
                      <a:cubicBezTo>
                        <a:pt x="158" y="240"/>
                        <a:pt x="218" y="240"/>
                        <a:pt x="218" y="240"/>
                      </a:cubicBezTo>
                      <a:cubicBezTo>
                        <a:pt x="139" y="240"/>
                        <a:pt x="139" y="0"/>
                        <a:pt x="60" y="0"/>
                      </a:cubicBezTo>
                      <a:cubicBezTo>
                        <a:pt x="60" y="0"/>
                        <a:pt x="0" y="0"/>
                        <a:pt x="0" y="0"/>
                      </a:cubicBezTo>
                      <a:cubicBezTo>
                        <a:pt x="0" y="0"/>
                        <a:pt x="0" y="0"/>
                        <a:pt x="0" y="0"/>
                      </a:cubicBezTo>
                      <a:cubicBezTo>
                        <a:pt x="79" y="0"/>
                        <a:pt x="79" y="240"/>
                        <a:pt x="158" y="240"/>
                      </a:cubicBezTo>
                    </a:path>
                  </a:pathLst>
                </a:custGeom>
                <a:noFill/>
                <a:ln w="1588"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544" name="Freeform 520"/>
                <p:cNvSpPr>
                  <a:spLocks/>
                </p:cNvSpPr>
                <p:nvPr/>
              </p:nvSpPr>
              <p:spPr bwMode="auto">
                <a:xfrm>
                  <a:off x="7459301" y="4362888"/>
                  <a:ext cx="317494" cy="191155"/>
                </a:xfrm>
                <a:custGeom>
                  <a:avLst/>
                  <a:gdLst/>
                  <a:ahLst/>
                  <a:cxnLst>
                    <a:cxn ang="0">
                      <a:pos x="0" y="0"/>
                    </a:cxn>
                    <a:cxn ang="0">
                      <a:pos x="11" y="2"/>
                    </a:cxn>
                    <a:cxn ang="0">
                      <a:pos x="21" y="6"/>
                    </a:cxn>
                    <a:cxn ang="0">
                      <a:pos x="30" y="14"/>
                    </a:cxn>
                    <a:cxn ang="0">
                      <a:pos x="38" y="23"/>
                    </a:cxn>
                    <a:cxn ang="0">
                      <a:pos x="46" y="35"/>
                    </a:cxn>
                    <a:cxn ang="0">
                      <a:pos x="53" y="49"/>
                    </a:cxn>
                    <a:cxn ang="0">
                      <a:pos x="59" y="64"/>
                    </a:cxn>
                    <a:cxn ang="0">
                      <a:pos x="65" y="80"/>
                    </a:cxn>
                    <a:cxn ang="0">
                      <a:pos x="71" y="96"/>
                    </a:cxn>
                    <a:cxn ang="0">
                      <a:pos x="83" y="131"/>
                    </a:cxn>
                    <a:cxn ang="0">
                      <a:pos x="95" y="165"/>
                    </a:cxn>
                    <a:cxn ang="0">
                      <a:pos x="101" y="180"/>
                    </a:cxn>
                    <a:cxn ang="0">
                      <a:pos x="107" y="195"/>
                    </a:cxn>
                    <a:cxn ang="0">
                      <a:pos x="115" y="208"/>
                    </a:cxn>
                    <a:cxn ang="0">
                      <a:pos x="122" y="219"/>
                    </a:cxn>
                    <a:cxn ang="0">
                      <a:pos x="131" y="229"/>
                    </a:cxn>
                    <a:cxn ang="0">
                      <a:pos x="140" y="235"/>
                    </a:cxn>
                    <a:cxn ang="0">
                      <a:pos x="150" y="239"/>
                    </a:cxn>
                    <a:cxn ang="0">
                      <a:pos x="158" y="240"/>
                    </a:cxn>
                    <a:cxn ang="0">
                      <a:pos x="218" y="240"/>
                    </a:cxn>
                    <a:cxn ang="0">
                      <a:pos x="207" y="239"/>
                    </a:cxn>
                    <a:cxn ang="0">
                      <a:pos x="197" y="234"/>
                    </a:cxn>
                    <a:cxn ang="0">
                      <a:pos x="188" y="227"/>
                    </a:cxn>
                    <a:cxn ang="0">
                      <a:pos x="180" y="217"/>
                    </a:cxn>
                    <a:cxn ang="0">
                      <a:pos x="173" y="205"/>
                    </a:cxn>
                    <a:cxn ang="0">
                      <a:pos x="166" y="192"/>
                    </a:cxn>
                    <a:cxn ang="0">
                      <a:pos x="159" y="177"/>
                    </a:cxn>
                    <a:cxn ang="0">
                      <a:pos x="147" y="144"/>
                    </a:cxn>
                    <a:cxn ang="0">
                      <a:pos x="136" y="109"/>
                    </a:cxn>
                    <a:cxn ang="0">
                      <a:pos x="130" y="92"/>
                    </a:cxn>
                    <a:cxn ang="0">
                      <a:pos x="124" y="76"/>
                    </a:cxn>
                    <a:cxn ang="0">
                      <a:pos x="118" y="60"/>
                    </a:cxn>
                    <a:cxn ang="0">
                      <a:pos x="111" y="45"/>
                    </a:cxn>
                    <a:cxn ang="0">
                      <a:pos x="104" y="32"/>
                    </a:cxn>
                    <a:cxn ang="0">
                      <a:pos x="96" y="21"/>
                    </a:cxn>
                    <a:cxn ang="0">
                      <a:pos x="88" y="12"/>
                    </a:cxn>
                    <a:cxn ang="0">
                      <a:pos x="78" y="5"/>
                    </a:cxn>
                    <a:cxn ang="0">
                      <a:pos x="68" y="1"/>
                    </a:cxn>
                    <a:cxn ang="0">
                      <a:pos x="60" y="0"/>
                    </a:cxn>
                    <a:cxn ang="0">
                      <a:pos x="0" y="0"/>
                    </a:cxn>
                  </a:cxnLst>
                  <a:rect l="0" t="0" r="r" b="b"/>
                  <a:pathLst>
                    <a:path w="218" h="240">
                      <a:moveTo>
                        <a:pt x="0" y="0"/>
                      </a:moveTo>
                      <a:lnTo>
                        <a:pt x="11" y="2"/>
                      </a:lnTo>
                      <a:lnTo>
                        <a:pt x="21" y="6"/>
                      </a:lnTo>
                      <a:lnTo>
                        <a:pt x="30" y="14"/>
                      </a:lnTo>
                      <a:lnTo>
                        <a:pt x="38" y="23"/>
                      </a:lnTo>
                      <a:lnTo>
                        <a:pt x="46" y="35"/>
                      </a:lnTo>
                      <a:lnTo>
                        <a:pt x="53" y="49"/>
                      </a:lnTo>
                      <a:lnTo>
                        <a:pt x="59" y="64"/>
                      </a:lnTo>
                      <a:lnTo>
                        <a:pt x="65" y="80"/>
                      </a:lnTo>
                      <a:lnTo>
                        <a:pt x="71" y="96"/>
                      </a:lnTo>
                      <a:lnTo>
                        <a:pt x="83" y="131"/>
                      </a:lnTo>
                      <a:lnTo>
                        <a:pt x="95" y="165"/>
                      </a:lnTo>
                      <a:lnTo>
                        <a:pt x="101" y="180"/>
                      </a:lnTo>
                      <a:lnTo>
                        <a:pt x="107" y="195"/>
                      </a:lnTo>
                      <a:lnTo>
                        <a:pt x="115" y="208"/>
                      </a:lnTo>
                      <a:lnTo>
                        <a:pt x="122" y="219"/>
                      </a:lnTo>
                      <a:lnTo>
                        <a:pt x="131" y="229"/>
                      </a:lnTo>
                      <a:lnTo>
                        <a:pt x="140" y="235"/>
                      </a:lnTo>
                      <a:lnTo>
                        <a:pt x="150" y="239"/>
                      </a:lnTo>
                      <a:lnTo>
                        <a:pt x="158" y="240"/>
                      </a:lnTo>
                      <a:lnTo>
                        <a:pt x="218" y="240"/>
                      </a:lnTo>
                      <a:lnTo>
                        <a:pt x="207" y="239"/>
                      </a:lnTo>
                      <a:lnTo>
                        <a:pt x="197" y="234"/>
                      </a:lnTo>
                      <a:lnTo>
                        <a:pt x="188" y="227"/>
                      </a:lnTo>
                      <a:lnTo>
                        <a:pt x="180" y="217"/>
                      </a:lnTo>
                      <a:lnTo>
                        <a:pt x="173" y="205"/>
                      </a:lnTo>
                      <a:lnTo>
                        <a:pt x="166" y="192"/>
                      </a:lnTo>
                      <a:lnTo>
                        <a:pt x="159" y="177"/>
                      </a:lnTo>
                      <a:lnTo>
                        <a:pt x="147" y="144"/>
                      </a:lnTo>
                      <a:lnTo>
                        <a:pt x="136" y="109"/>
                      </a:lnTo>
                      <a:lnTo>
                        <a:pt x="130" y="92"/>
                      </a:lnTo>
                      <a:lnTo>
                        <a:pt x="124" y="76"/>
                      </a:lnTo>
                      <a:lnTo>
                        <a:pt x="118" y="60"/>
                      </a:lnTo>
                      <a:lnTo>
                        <a:pt x="111" y="45"/>
                      </a:lnTo>
                      <a:lnTo>
                        <a:pt x="104" y="32"/>
                      </a:lnTo>
                      <a:lnTo>
                        <a:pt x="96" y="21"/>
                      </a:lnTo>
                      <a:lnTo>
                        <a:pt x="88" y="12"/>
                      </a:lnTo>
                      <a:lnTo>
                        <a:pt x="78" y="5"/>
                      </a:lnTo>
                      <a:lnTo>
                        <a:pt x="68" y="1"/>
                      </a:lnTo>
                      <a:lnTo>
                        <a:pt x="60" y="0"/>
                      </a:lnTo>
                      <a:lnTo>
                        <a:pt x="0" y="0"/>
                      </a:lnTo>
                      <a:close/>
                    </a:path>
                  </a:pathLst>
                </a:custGeom>
                <a:solidFill>
                  <a:srgbClr val="FFFFFF"/>
                </a:solidFill>
                <a:ln w="9525">
                  <a:solidFill>
                    <a:srgbClr val="0070C0"/>
                  </a:solidFill>
                  <a:round/>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545" name="Freeform 521"/>
                <p:cNvSpPr>
                  <a:spLocks/>
                </p:cNvSpPr>
                <p:nvPr/>
              </p:nvSpPr>
              <p:spPr bwMode="auto">
                <a:xfrm>
                  <a:off x="7459301" y="4362888"/>
                  <a:ext cx="317494" cy="191155"/>
                </a:xfrm>
                <a:custGeom>
                  <a:avLst/>
                  <a:gdLst/>
                  <a:ahLst/>
                  <a:cxnLst>
                    <a:cxn ang="0">
                      <a:pos x="0" y="0"/>
                    </a:cxn>
                    <a:cxn ang="0">
                      <a:pos x="158" y="240"/>
                    </a:cxn>
                    <a:cxn ang="0">
                      <a:pos x="218" y="240"/>
                    </a:cxn>
                    <a:cxn ang="0">
                      <a:pos x="60" y="0"/>
                    </a:cxn>
                    <a:cxn ang="0">
                      <a:pos x="0" y="0"/>
                    </a:cxn>
                    <a:cxn ang="0">
                      <a:pos x="0" y="0"/>
                    </a:cxn>
                    <a:cxn ang="0">
                      <a:pos x="158" y="240"/>
                    </a:cxn>
                  </a:cxnLst>
                  <a:rect l="0" t="0" r="r" b="b"/>
                  <a:pathLst>
                    <a:path w="218" h="240">
                      <a:moveTo>
                        <a:pt x="0" y="0"/>
                      </a:moveTo>
                      <a:cubicBezTo>
                        <a:pt x="79" y="0"/>
                        <a:pt x="79" y="240"/>
                        <a:pt x="158" y="240"/>
                      </a:cubicBezTo>
                      <a:cubicBezTo>
                        <a:pt x="158" y="240"/>
                        <a:pt x="218" y="240"/>
                        <a:pt x="218" y="240"/>
                      </a:cubicBezTo>
                      <a:cubicBezTo>
                        <a:pt x="139" y="240"/>
                        <a:pt x="139" y="0"/>
                        <a:pt x="60" y="0"/>
                      </a:cubicBezTo>
                      <a:cubicBezTo>
                        <a:pt x="60" y="0"/>
                        <a:pt x="0" y="0"/>
                        <a:pt x="0" y="0"/>
                      </a:cubicBezTo>
                      <a:cubicBezTo>
                        <a:pt x="0" y="0"/>
                        <a:pt x="0" y="0"/>
                        <a:pt x="0" y="0"/>
                      </a:cubicBezTo>
                      <a:cubicBezTo>
                        <a:pt x="79" y="0"/>
                        <a:pt x="79" y="240"/>
                        <a:pt x="158" y="240"/>
                      </a:cubicBezTo>
                    </a:path>
                  </a:pathLst>
                </a:custGeom>
                <a:noFill/>
                <a:ln w="11113"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546" name="Freeform 522"/>
                <p:cNvSpPr>
                  <a:spLocks/>
                </p:cNvSpPr>
                <p:nvPr/>
              </p:nvSpPr>
              <p:spPr bwMode="auto">
                <a:xfrm>
                  <a:off x="7602027" y="4362888"/>
                  <a:ext cx="318950" cy="191155"/>
                </a:xfrm>
                <a:custGeom>
                  <a:avLst/>
                  <a:gdLst/>
                  <a:ahLst/>
                  <a:cxnLst>
                    <a:cxn ang="0">
                      <a:pos x="0" y="0"/>
                    </a:cxn>
                    <a:cxn ang="0">
                      <a:pos x="159" y="240"/>
                    </a:cxn>
                    <a:cxn ang="0">
                      <a:pos x="219" y="240"/>
                    </a:cxn>
                    <a:cxn ang="0">
                      <a:pos x="60" y="0"/>
                    </a:cxn>
                    <a:cxn ang="0">
                      <a:pos x="0" y="0"/>
                    </a:cxn>
                    <a:cxn ang="0">
                      <a:pos x="0" y="0"/>
                    </a:cxn>
                    <a:cxn ang="0">
                      <a:pos x="159" y="240"/>
                    </a:cxn>
                  </a:cxnLst>
                  <a:rect l="0" t="0" r="r" b="b"/>
                  <a:pathLst>
                    <a:path w="219" h="240">
                      <a:moveTo>
                        <a:pt x="0" y="0"/>
                      </a:moveTo>
                      <a:cubicBezTo>
                        <a:pt x="80" y="0"/>
                        <a:pt x="80" y="240"/>
                        <a:pt x="159" y="240"/>
                      </a:cubicBezTo>
                      <a:cubicBezTo>
                        <a:pt x="159" y="240"/>
                        <a:pt x="219" y="240"/>
                        <a:pt x="219" y="240"/>
                      </a:cubicBezTo>
                      <a:cubicBezTo>
                        <a:pt x="140" y="240"/>
                        <a:pt x="140" y="0"/>
                        <a:pt x="60" y="0"/>
                      </a:cubicBezTo>
                      <a:cubicBezTo>
                        <a:pt x="60" y="0"/>
                        <a:pt x="0" y="0"/>
                        <a:pt x="0" y="0"/>
                      </a:cubicBezTo>
                      <a:cubicBezTo>
                        <a:pt x="0" y="0"/>
                        <a:pt x="0" y="0"/>
                        <a:pt x="0" y="0"/>
                      </a:cubicBezTo>
                      <a:cubicBezTo>
                        <a:pt x="80" y="0"/>
                        <a:pt x="80" y="240"/>
                        <a:pt x="159" y="240"/>
                      </a:cubicBezTo>
                    </a:path>
                  </a:pathLst>
                </a:custGeom>
                <a:noFill/>
                <a:ln w="1588"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547" name="Freeform 523"/>
                <p:cNvSpPr>
                  <a:spLocks/>
                </p:cNvSpPr>
                <p:nvPr/>
              </p:nvSpPr>
              <p:spPr bwMode="auto">
                <a:xfrm>
                  <a:off x="7602027" y="4362888"/>
                  <a:ext cx="318950" cy="191155"/>
                </a:xfrm>
                <a:custGeom>
                  <a:avLst/>
                  <a:gdLst/>
                  <a:ahLst/>
                  <a:cxnLst>
                    <a:cxn ang="0">
                      <a:pos x="0" y="0"/>
                    </a:cxn>
                    <a:cxn ang="0">
                      <a:pos x="11" y="2"/>
                    </a:cxn>
                    <a:cxn ang="0">
                      <a:pos x="21" y="6"/>
                    </a:cxn>
                    <a:cxn ang="0">
                      <a:pos x="30" y="14"/>
                    </a:cxn>
                    <a:cxn ang="0">
                      <a:pos x="39" y="23"/>
                    </a:cxn>
                    <a:cxn ang="0">
                      <a:pos x="46" y="35"/>
                    </a:cxn>
                    <a:cxn ang="0">
                      <a:pos x="53" y="49"/>
                    </a:cxn>
                    <a:cxn ang="0">
                      <a:pos x="60" y="64"/>
                    </a:cxn>
                    <a:cxn ang="0">
                      <a:pos x="72" y="96"/>
                    </a:cxn>
                    <a:cxn ang="0">
                      <a:pos x="83" y="131"/>
                    </a:cxn>
                    <a:cxn ang="0">
                      <a:pos x="95" y="165"/>
                    </a:cxn>
                    <a:cxn ang="0">
                      <a:pos x="101" y="180"/>
                    </a:cxn>
                    <a:cxn ang="0">
                      <a:pos x="108" y="195"/>
                    </a:cxn>
                    <a:cxn ang="0">
                      <a:pos x="115" y="208"/>
                    </a:cxn>
                    <a:cxn ang="0">
                      <a:pos x="123" y="219"/>
                    </a:cxn>
                    <a:cxn ang="0">
                      <a:pos x="131" y="229"/>
                    </a:cxn>
                    <a:cxn ang="0">
                      <a:pos x="140" y="235"/>
                    </a:cxn>
                    <a:cxn ang="0">
                      <a:pos x="150" y="239"/>
                    </a:cxn>
                    <a:cxn ang="0">
                      <a:pos x="159" y="240"/>
                    </a:cxn>
                    <a:cxn ang="0">
                      <a:pos x="219" y="240"/>
                    </a:cxn>
                    <a:cxn ang="0">
                      <a:pos x="208" y="239"/>
                    </a:cxn>
                    <a:cxn ang="0">
                      <a:pos x="198" y="234"/>
                    </a:cxn>
                    <a:cxn ang="0">
                      <a:pos x="189" y="227"/>
                    </a:cxn>
                    <a:cxn ang="0">
                      <a:pos x="181" y="217"/>
                    </a:cxn>
                    <a:cxn ang="0">
                      <a:pos x="173" y="205"/>
                    </a:cxn>
                    <a:cxn ang="0">
                      <a:pos x="166" y="192"/>
                    </a:cxn>
                    <a:cxn ang="0">
                      <a:pos x="159" y="177"/>
                    </a:cxn>
                    <a:cxn ang="0">
                      <a:pos x="153" y="161"/>
                    </a:cxn>
                    <a:cxn ang="0">
                      <a:pos x="147" y="144"/>
                    </a:cxn>
                    <a:cxn ang="0">
                      <a:pos x="136" y="109"/>
                    </a:cxn>
                    <a:cxn ang="0">
                      <a:pos x="130" y="92"/>
                    </a:cxn>
                    <a:cxn ang="0">
                      <a:pos x="124" y="76"/>
                    </a:cxn>
                    <a:cxn ang="0">
                      <a:pos x="118" y="60"/>
                    </a:cxn>
                    <a:cxn ang="0">
                      <a:pos x="111" y="45"/>
                    </a:cxn>
                    <a:cxn ang="0">
                      <a:pos x="104" y="32"/>
                    </a:cxn>
                    <a:cxn ang="0">
                      <a:pos x="96" y="21"/>
                    </a:cxn>
                    <a:cxn ang="0">
                      <a:pos x="88" y="12"/>
                    </a:cxn>
                    <a:cxn ang="0">
                      <a:pos x="79" y="5"/>
                    </a:cxn>
                    <a:cxn ang="0">
                      <a:pos x="69" y="1"/>
                    </a:cxn>
                    <a:cxn ang="0">
                      <a:pos x="60" y="0"/>
                    </a:cxn>
                    <a:cxn ang="0">
                      <a:pos x="0" y="0"/>
                    </a:cxn>
                  </a:cxnLst>
                  <a:rect l="0" t="0" r="r" b="b"/>
                  <a:pathLst>
                    <a:path w="219" h="240">
                      <a:moveTo>
                        <a:pt x="0" y="0"/>
                      </a:moveTo>
                      <a:lnTo>
                        <a:pt x="11" y="2"/>
                      </a:lnTo>
                      <a:lnTo>
                        <a:pt x="21" y="6"/>
                      </a:lnTo>
                      <a:lnTo>
                        <a:pt x="30" y="14"/>
                      </a:lnTo>
                      <a:lnTo>
                        <a:pt x="39" y="23"/>
                      </a:lnTo>
                      <a:lnTo>
                        <a:pt x="46" y="35"/>
                      </a:lnTo>
                      <a:lnTo>
                        <a:pt x="53" y="49"/>
                      </a:lnTo>
                      <a:lnTo>
                        <a:pt x="60" y="64"/>
                      </a:lnTo>
                      <a:lnTo>
                        <a:pt x="72" y="96"/>
                      </a:lnTo>
                      <a:lnTo>
                        <a:pt x="83" y="131"/>
                      </a:lnTo>
                      <a:lnTo>
                        <a:pt x="95" y="165"/>
                      </a:lnTo>
                      <a:lnTo>
                        <a:pt x="101" y="180"/>
                      </a:lnTo>
                      <a:lnTo>
                        <a:pt x="108" y="195"/>
                      </a:lnTo>
                      <a:lnTo>
                        <a:pt x="115" y="208"/>
                      </a:lnTo>
                      <a:lnTo>
                        <a:pt x="123" y="219"/>
                      </a:lnTo>
                      <a:lnTo>
                        <a:pt x="131" y="229"/>
                      </a:lnTo>
                      <a:lnTo>
                        <a:pt x="140" y="235"/>
                      </a:lnTo>
                      <a:lnTo>
                        <a:pt x="150" y="239"/>
                      </a:lnTo>
                      <a:lnTo>
                        <a:pt x="159" y="240"/>
                      </a:lnTo>
                      <a:lnTo>
                        <a:pt x="219" y="240"/>
                      </a:lnTo>
                      <a:lnTo>
                        <a:pt x="208" y="239"/>
                      </a:lnTo>
                      <a:lnTo>
                        <a:pt x="198" y="234"/>
                      </a:lnTo>
                      <a:lnTo>
                        <a:pt x="189" y="227"/>
                      </a:lnTo>
                      <a:lnTo>
                        <a:pt x="181" y="217"/>
                      </a:lnTo>
                      <a:lnTo>
                        <a:pt x="173" y="205"/>
                      </a:lnTo>
                      <a:lnTo>
                        <a:pt x="166" y="192"/>
                      </a:lnTo>
                      <a:lnTo>
                        <a:pt x="159" y="177"/>
                      </a:lnTo>
                      <a:lnTo>
                        <a:pt x="153" y="161"/>
                      </a:lnTo>
                      <a:lnTo>
                        <a:pt x="147" y="144"/>
                      </a:lnTo>
                      <a:lnTo>
                        <a:pt x="136" y="109"/>
                      </a:lnTo>
                      <a:lnTo>
                        <a:pt x="130" y="92"/>
                      </a:lnTo>
                      <a:lnTo>
                        <a:pt x="124" y="76"/>
                      </a:lnTo>
                      <a:lnTo>
                        <a:pt x="118" y="60"/>
                      </a:lnTo>
                      <a:lnTo>
                        <a:pt x="111" y="45"/>
                      </a:lnTo>
                      <a:lnTo>
                        <a:pt x="104" y="32"/>
                      </a:lnTo>
                      <a:lnTo>
                        <a:pt x="96" y="21"/>
                      </a:lnTo>
                      <a:lnTo>
                        <a:pt x="88" y="12"/>
                      </a:lnTo>
                      <a:lnTo>
                        <a:pt x="79" y="5"/>
                      </a:lnTo>
                      <a:lnTo>
                        <a:pt x="69" y="1"/>
                      </a:lnTo>
                      <a:lnTo>
                        <a:pt x="60" y="0"/>
                      </a:lnTo>
                      <a:lnTo>
                        <a:pt x="0" y="0"/>
                      </a:lnTo>
                      <a:close/>
                    </a:path>
                  </a:pathLst>
                </a:custGeom>
                <a:solidFill>
                  <a:srgbClr val="FFFFFF"/>
                </a:solidFill>
                <a:ln w="9525">
                  <a:solidFill>
                    <a:srgbClr val="0070C0"/>
                  </a:solidFill>
                  <a:round/>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548" name="Freeform 524"/>
                <p:cNvSpPr>
                  <a:spLocks/>
                </p:cNvSpPr>
                <p:nvPr/>
              </p:nvSpPr>
              <p:spPr bwMode="auto">
                <a:xfrm>
                  <a:off x="7602027" y="4362888"/>
                  <a:ext cx="318950" cy="191155"/>
                </a:xfrm>
                <a:custGeom>
                  <a:avLst/>
                  <a:gdLst/>
                  <a:ahLst/>
                  <a:cxnLst>
                    <a:cxn ang="0">
                      <a:pos x="0" y="0"/>
                    </a:cxn>
                    <a:cxn ang="0">
                      <a:pos x="159" y="240"/>
                    </a:cxn>
                    <a:cxn ang="0">
                      <a:pos x="219" y="240"/>
                    </a:cxn>
                    <a:cxn ang="0">
                      <a:pos x="60" y="0"/>
                    </a:cxn>
                    <a:cxn ang="0">
                      <a:pos x="0" y="0"/>
                    </a:cxn>
                    <a:cxn ang="0">
                      <a:pos x="0" y="0"/>
                    </a:cxn>
                    <a:cxn ang="0">
                      <a:pos x="159" y="240"/>
                    </a:cxn>
                  </a:cxnLst>
                  <a:rect l="0" t="0" r="r" b="b"/>
                  <a:pathLst>
                    <a:path w="219" h="240">
                      <a:moveTo>
                        <a:pt x="0" y="0"/>
                      </a:moveTo>
                      <a:cubicBezTo>
                        <a:pt x="80" y="0"/>
                        <a:pt x="80" y="240"/>
                        <a:pt x="159" y="240"/>
                      </a:cubicBezTo>
                      <a:cubicBezTo>
                        <a:pt x="159" y="240"/>
                        <a:pt x="219" y="240"/>
                        <a:pt x="219" y="240"/>
                      </a:cubicBezTo>
                      <a:cubicBezTo>
                        <a:pt x="140" y="240"/>
                        <a:pt x="140" y="0"/>
                        <a:pt x="60" y="0"/>
                      </a:cubicBezTo>
                      <a:cubicBezTo>
                        <a:pt x="60" y="0"/>
                        <a:pt x="0" y="0"/>
                        <a:pt x="0" y="0"/>
                      </a:cubicBezTo>
                      <a:cubicBezTo>
                        <a:pt x="0" y="0"/>
                        <a:pt x="0" y="0"/>
                        <a:pt x="0" y="0"/>
                      </a:cubicBezTo>
                      <a:cubicBezTo>
                        <a:pt x="80" y="0"/>
                        <a:pt x="80" y="240"/>
                        <a:pt x="159" y="240"/>
                      </a:cubicBezTo>
                    </a:path>
                  </a:pathLst>
                </a:custGeom>
                <a:noFill/>
                <a:ln w="11113"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549" name="Freeform 525"/>
                <p:cNvSpPr>
                  <a:spLocks/>
                </p:cNvSpPr>
                <p:nvPr/>
              </p:nvSpPr>
              <p:spPr bwMode="auto">
                <a:xfrm>
                  <a:off x="7920977" y="4362888"/>
                  <a:ext cx="317494" cy="191155"/>
                </a:xfrm>
                <a:custGeom>
                  <a:avLst/>
                  <a:gdLst/>
                  <a:ahLst/>
                  <a:cxnLst>
                    <a:cxn ang="0">
                      <a:pos x="0" y="0"/>
                    </a:cxn>
                    <a:cxn ang="0">
                      <a:pos x="158" y="240"/>
                    </a:cxn>
                    <a:cxn ang="0">
                      <a:pos x="218" y="240"/>
                    </a:cxn>
                    <a:cxn ang="0">
                      <a:pos x="60" y="0"/>
                    </a:cxn>
                    <a:cxn ang="0">
                      <a:pos x="0" y="0"/>
                    </a:cxn>
                    <a:cxn ang="0">
                      <a:pos x="0" y="0"/>
                    </a:cxn>
                    <a:cxn ang="0">
                      <a:pos x="158" y="240"/>
                    </a:cxn>
                  </a:cxnLst>
                  <a:rect l="0" t="0" r="r" b="b"/>
                  <a:pathLst>
                    <a:path w="218" h="240">
                      <a:moveTo>
                        <a:pt x="0" y="0"/>
                      </a:moveTo>
                      <a:cubicBezTo>
                        <a:pt x="79" y="0"/>
                        <a:pt x="79" y="240"/>
                        <a:pt x="158" y="240"/>
                      </a:cubicBezTo>
                      <a:cubicBezTo>
                        <a:pt x="158" y="240"/>
                        <a:pt x="218" y="240"/>
                        <a:pt x="218" y="240"/>
                      </a:cubicBezTo>
                      <a:cubicBezTo>
                        <a:pt x="139" y="240"/>
                        <a:pt x="139" y="0"/>
                        <a:pt x="60" y="0"/>
                      </a:cubicBezTo>
                      <a:cubicBezTo>
                        <a:pt x="60" y="0"/>
                        <a:pt x="0" y="0"/>
                        <a:pt x="0" y="0"/>
                      </a:cubicBezTo>
                      <a:cubicBezTo>
                        <a:pt x="0" y="0"/>
                        <a:pt x="0" y="0"/>
                        <a:pt x="0" y="0"/>
                      </a:cubicBezTo>
                      <a:cubicBezTo>
                        <a:pt x="79" y="0"/>
                        <a:pt x="79" y="240"/>
                        <a:pt x="158" y="240"/>
                      </a:cubicBezTo>
                    </a:path>
                  </a:pathLst>
                </a:custGeom>
                <a:noFill/>
                <a:ln w="1588"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550" name="Freeform 526"/>
                <p:cNvSpPr>
                  <a:spLocks/>
                </p:cNvSpPr>
                <p:nvPr/>
              </p:nvSpPr>
              <p:spPr bwMode="auto">
                <a:xfrm>
                  <a:off x="7920977" y="4362888"/>
                  <a:ext cx="317494" cy="191155"/>
                </a:xfrm>
                <a:custGeom>
                  <a:avLst/>
                  <a:gdLst/>
                  <a:ahLst/>
                  <a:cxnLst>
                    <a:cxn ang="0">
                      <a:pos x="0" y="0"/>
                    </a:cxn>
                    <a:cxn ang="0">
                      <a:pos x="11" y="2"/>
                    </a:cxn>
                    <a:cxn ang="0">
                      <a:pos x="21" y="6"/>
                    </a:cxn>
                    <a:cxn ang="0">
                      <a:pos x="30" y="14"/>
                    </a:cxn>
                    <a:cxn ang="0">
                      <a:pos x="38" y="23"/>
                    </a:cxn>
                    <a:cxn ang="0">
                      <a:pos x="45" y="35"/>
                    </a:cxn>
                    <a:cxn ang="0">
                      <a:pos x="52" y="49"/>
                    </a:cxn>
                    <a:cxn ang="0">
                      <a:pos x="59" y="64"/>
                    </a:cxn>
                    <a:cxn ang="0">
                      <a:pos x="65" y="80"/>
                    </a:cxn>
                    <a:cxn ang="0">
                      <a:pos x="71" y="96"/>
                    </a:cxn>
                    <a:cxn ang="0">
                      <a:pos x="83" y="131"/>
                    </a:cxn>
                    <a:cxn ang="0">
                      <a:pos x="94" y="165"/>
                    </a:cxn>
                    <a:cxn ang="0">
                      <a:pos x="101" y="180"/>
                    </a:cxn>
                    <a:cxn ang="0">
                      <a:pos x="107" y="195"/>
                    </a:cxn>
                    <a:cxn ang="0">
                      <a:pos x="114" y="208"/>
                    </a:cxn>
                    <a:cxn ang="0">
                      <a:pos x="122" y="219"/>
                    </a:cxn>
                    <a:cxn ang="0">
                      <a:pos x="130" y="229"/>
                    </a:cxn>
                    <a:cxn ang="0">
                      <a:pos x="140" y="235"/>
                    </a:cxn>
                    <a:cxn ang="0">
                      <a:pos x="150" y="239"/>
                    </a:cxn>
                    <a:cxn ang="0">
                      <a:pos x="158" y="240"/>
                    </a:cxn>
                    <a:cxn ang="0">
                      <a:pos x="218" y="240"/>
                    </a:cxn>
                    <a:cxn ang="0">
                      <a:pos x="207" y="239"/>
                    </a:cxn>
                    <a:cxn ang="0">
                      <a:pos x="197" y="234"/>
                    </a:cxn>
                    <a:cxn ang="0">
                      <a:pos x="188" y="227"/>
                    </a:cxn>
                    <a:cxn ang="0">
                      <a:pos x="180" y="217"/>
                    </a:cxn>
                    <a:cxn ang="0">
                      <a:pos x="172" y="205"/>
                    </a:cxn>
                    <a:cxn ang="0">
                      <a:pos x="165" y="192"/>
                    </a:cxn>
                    <a:cxn ang="0">
                      <a:pos x="159" y="177"/>
                    </a:cxn>
                    <a:cxn ang="0">
                      <a:pos x="147" y="144"/>
                    </a:cxn>
                    <a:cxn ang="0">
                      <a:pos x="135" y="109"/>
                    </a:cxn>
                    <a:cxn ang="0">
                      <a:pos x="129" y="92"/>
                    </a:cxn>
                    <a:cxn ang="0">
                      <a:pos x="124" y="76"/>
                    </a:cxn>
                    <a:cxn ang="0">
                      <a:pos x="117" y="60"/>
                    </a:cxn>
                    <a:cxn ang="0">
                      <a:pos x="111" y="45"/>
                    </a:cxn>
                    <a:cxn ang="0">
                      <a:pos x="104" y="32"/>
                    </a:cxn>
                    <a:cxn ang="0">
                      <a:pos x="96" y="21"/>
                    </a:cxn>
                    <a:cxn ang="0">
                      <a:pos x="87" y="12"/>
                    </a:cxn>
                    <a:cxn ang="0">
                      <a:pos x="78" y="5"/>
                    </a:cxn>
                    <a:cxn ang="0">
                      <a:pos x="68" y="1"/>
                    </a:cxn>
                    <a:cxn ang="0">
                      <a:pos x="60" y="0"/>
                    </a:cxn>
                    <a:cxn ang="0">
                      <a:pos x="0" y="0"/>
                    </a:cxn>
                  </a:cxnLst>
                  <a:rect l="0" t="0" r="r" b="b"/>
                  <a:pathLst>
                    <a:path w="218" h="240">
                      <a:moveTo>
                        <a:pt x="0" y="0"/>
                      </a:moveTo>
                      <a:lnTo>
                        <a:pt x="11" y="2"/>
                      </a:lnTo>
                      <a:lnTo>
                        <a:pt x="21" y="6"/>
                      </a:lnTo>
                      <a:lnTo>
                        <a:pt x="30" y="14"/>
                      </a:lnTo>
                      <a:lnTo>
                        <a:pt x="38" y="23"/>
                      </a:lnTo>
                      <a:lnTo>
                        <a:pt x="45" y="35"/>
                      </a:lnTo>
                      <a:lnTo>
                        <a:pt x="52" y="49"/>
                      </a:lnTo>
                      <a:lnTo>
                        <a:pt x="59" y="64"/>
                      </a:lnTo>
                      <a:lnTo>
                        <a:pt x="65" y="80"/>
                      </a:lnTo>
                      <a:lnTo>
                        <a:pt x="71" y="96"/>
                      </a:lnTo>
                      <a:lnTo>
                        <a:pt x="83" y="131"/>
                      </a:lnTo>
                      <a:lnTo>
                        <a:pt x="94" y="165"/>
                      </a:lnTo>
                      <a:lnTo>
                        <a:pt x="101" y="180"/>
                      </a:lnTo>
                      <a:lnTo>
                        <a:pt x="107" y="195"/>
                      </a:lnTo>
                      <a:lnTo>
                        <a:pt x="114" y="208"/>
                      </a:lnTo>
                      <a:lnTo>
                        <a:pt x="122" y="219"/>
                      </a:lnTo>
                      <a:lnTo>
                        <a:pt x="130" y="229"/>
                      </a:lnTo>
                      <a:lnTo>
                        <a:pt x="140" y="235"/>
                      </a:lnTo>
                      <a:lnTo>
                        <a:pt x="150" y="239"/>
                      </a:lnTo>
                      <a:lnTo>
                        <a:pt x="158" y="240"/>
                      </a:lnTo>
                      <a:lnTo>
                        <a:pt x="218" y="240"/>
                      </a:lnTo>
                      <a:lnTo>
                        <a:pt x="207" y="239"/>
                      </a:lnTo>
                      <a:lnTo>
                        <a:pt x="197" y="234"/>
                      </a:lnTo>
                      <a:lnTo>
                        <a:pt x="188" y="227"/>
                      </a:lnTo>
                      <a:lnTo>
                        <a:pt x="180" y="217"/>
                      </a:lnTo>
                      <a:lnTo>
                        <a:pt x="172" y="205"/>
                      </a:lnTo>
                      <a:lnTo>
                        <a:pt x="165" y="192"/>
                      </a:lnTo>
                      <a:lnTo>
                        <a:pt x="159" y="177"/>
                      </a:lnTo>
                      <a:lnTo>
                        <a:pt x="147" y="144"/>
                      </a:lnTo>
                      <a:lnTo>
                        <a:pt x="135" y="109"/>
                      </a:lnTo>
                      <a:lnTo>
                        <a:pt x="129" y="92"/>
                      </a:lnTo>
                      <a:lnTo>
                        <a:pt x="124" y="76"/>
                      </a:lnTo>
                      <a:lnTo>
                        <a:pt x="117" y="60"/>
                      </a:lnTo>
                      <a:lnTo>
                        <a:pt x="111" y="45"/>
                      </a:lnTo>
                      <a:lnTo>
                        <a:pt x="104" y="32"/>
                      </a:lnTo>
                      <a:lnTo>
                        <a:pt x="96" y="21"/>
                      </a:lnTo>
                      <a:lnTo>
                        <a:pt x="87" y="12"/>
                      </a:lnTo>
                      <a:lnTo>
                        <a:pt x="78" y="5"/>
                      </a:lnTo>
                      <a:lnTo>
                        <a:pt x="68" y="1"/>
                      </a:lnTo>
                      <a:lnTo>
                        <a:pt x="60" y="0"/>
                      </a:lnTo>
                      <a:lnTo>
                        <a:pt x="0" y="0"/>
                      </a:lnTo>
                      <a:close/>
                    </a:path>
                  </a:pathLst>
                </a:custGeom>
                <a:solidFill>
                  <a:srgbClr val="FFFFFF"/>
                </a:solidFill>
                <a:ln w="9525">
                  <a:solidFill>
                    <a:srgbClr val="0070C0"/>
                  </a:solidFill>
                  <a:round/>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551" name="Freeform 527"/>
                <p:cNvSpPr>
                  <a:spLocks/>
                </p:cNvSpPr>
                <p:nvPr/>
              </p:nvSpPr>
              <p:spPr bwMode="auto">
                <a:xfrm>
                  <a:off x="7920977" y="4362888"/>
                  <a:ext cx="317494" cy="191155"/>
                </a:xfrm>
                <a:custGeom>
                  <a:avLst/>
                  <a:gdLst/>
                  <a:ahLst/>
                  <a:cxnLst>
                    <a:cxn ang="0">
                      <a:pos x="0" y="0"/>
                    </a:cxn>
                    <a:cxn ang="0">
                      <a:pos x="158" y="240"/>
                    </a:cxn>
                    <a:cxn ang="0">
                      <a:pos x="218" y="240"/>
                    </a:cxn>
                    <a:cxn ang="0">
                      <a:pos x="60" y="0"/>
                    </a:cxn>
                    <a:cxn ang="0">
                      <a:pos x="0" y="0"/>
                    </a:cxn>
                    <a:cxn ang="0">
                      <a:pos x="0" y="0"/>
                    </a:cxn>
                    <a:cxn ang="0">
                      <a:pos x="158" y="240"/>
                    </a:cxn>
                  </a:cxnLst>
                  <a:rect l="0" t="0" r="r" b="b"/>
                  <a:pathLst>
                    <a:path w="218" h="240">
                      <a:moveTo>
                        <a:pt x="0" y="0"/>
                      </a:moveTo>
                      <a:cubicBezTo>
                        <a:pt x="79" y="0"/>
                        <a:pt x="79" y="240"/>
                        <a:pt x="158" y="240"/>
                      </a:cubicBezTo>
                      <a:cubicBezTo>
                        <a:pt x="158" y="240"/>
                        <a:pt x="218" y="240"/>
                        <a:pt x="218" y="240"/>
                      </a:cubicBezTo>
                      <a:cubicBezTo>
                        <a:pt x="139" y="240"/>
                        <a:pt x="139" y="0"/>
                        <a:pt x="60" y="0"/>
                      </a:cubicBezTo>
                      <a:cubicBezTo>
                        <a:pt x="60" y="0"/>
                        <a:pt x="0" y="0"/>
                        <a:pt x="0" y="0"/>
                      </a:cubicBezTo>
                      <a:cubicBezTo>
                        <a:pt x="0" y="0"/>
                        <a:pt x="0" y="0"/>
                        <a:pt x="0" y="0"/>
                      </a:cubicBezTo>
                      <a:cubicBezTo>
                        <a:pt x="79" y="0"/>
                        <a:pt x="79" y="240"/>
                        <a:pt x="158" y="240"/>
                      </a:cubicBezTo>
                    </a:path>
                  </a:pathLst>
                </a:custGeom>
                <a:noFill/>
                <a:ln w="11113"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552" name="Freeform 528"/>
                <p:cNvSpPr>
                  <a:spLocks/>
                </p:cNvSpPr>
                <p:nvPr/>
              </p:nvSpPr>
              <p:spPr bwMode="auto">
                <a:xfrm>
                  <a:off x="8063704" y="4362888"/>
                  <a:ext cx="318950" cy="191155"/>
                </a:xfrm>
                <a:custGeom>
                  <a:avLst/>
                  <a:gdLst/>
                  <a:ahLst/>
                  <a:cxnLst>
                    <a:cxn ang="0">
                      <a:pos x="0" y="0"/>
                    </a:cxn>
                    <a:cxn ang="0">
                      <a:pos x="159" y="240"/>
                    </a:cxn>
                    <a:cxn ang="0">
                      <a:pos x="219" y="240"/>
                    </a:cxn>
                    <a:cxn ang="0">
                      <a:pos x="60" y="0"/>
                    </a:cxn>
                    <a:cxn ang="0">
                      <a:pos x="0" y="0"/>
                    </a:cxn>
                    <a:cxn ang="0">
                      <a:pos x="0" y="0"/>
                    </a:cxn>
                    <a:cxn ang="0">
                      <a:pos x="159" y="240"/>
                    </a:cxn>
                  </a:cxnLst>
                  <a:rect l="0" t="0" r="r" b="b"/>
                  <a:pathLst>
                    <a:path w="219" h="240">
                      <a:moveTo>
                        <a:pt x="0" y="0"/>
                      </a:moveTo>
                      <a:cubicBezTo>
                        <a:pt x="79" y="0"/>
                        <a:pt x="79" y="240"/>
                        <a:pt x="159" y="240"/>
                      </a:cubicBezTo>
                      <a:cubicBezTo>
                        <a:pt x="159" y="240"/>
                        <a:pt x="219" y="240"/>
                        <a:pt x="219" y="240"/>
                      </a:cubicBezTo>
                      <a:cubicBezTo>
                        <a:pt x="139" y="240"/>
                        <a:pt x="139" y="0"/>
                        <a:pt x="60" y="0"/>
                      </a:cubicBezTo>
                      <a:cubicBezTo>
                        <a:pt x="60" y="0"/>
                        <a:pt x="0" y="0"/>
                        <a:pt x="0" y="0"/>
                      </a:cubicBezTo>
                      <a:cubicBezTo>
                        <a:pt x="0" y="0"/>
                        <a:pt x="0" y="0"/>
                        <a:pt x="0" y="0"/>
                      </a:cubicBezTo>
                      <a:cubicBezTo>
                        <a:pt x="79" y="0"/>
                        <a:pt x="79" y="240"/>
                        <a:pt x="159" y="240"/>
                      </a:cubicBezTo>
                    </a:path>
                  </a:pathLst>
                </a:custGeom>
                <a:noFill/>
                <a:ln w="1588"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553" name="Freeform 529"/>
                <p:cNvSpPr>
                  <a:spLocks/>
                </p:cNvSpPr>
                <p:nvPr/>
              </p:nvSpPr>
              <p:spPr bwMode="auto">
                <a:xfrm>
                  <a:off x="8063704" y="4362888"/>
                  <a:ext cx="318950" cy="191155"/>
                </a:xfrm>
                <a:custGeom>
                  <a:avLst/>
                  <a:gdLst/>
                  <a:ahLst/>
                  <a:cxnLst>
                    <a:cxn ang="0">
                      <a:pos x="0" y="0"/>
                    </a:cxn>
                    <a:cxn ang="0">
                      <a:pos x="11" y="2"/>
                    </a:cxn>
                    <a:cxn ang="0">
                      <a:pos x="21" y="6"/>
                    </a:cxn>
                    <a:cxn ang="0">
                      <a:pos x="30" y="14"/>
                    </a:cxn>
                    <a:cxn ang="0">
                      <a:pos x="38" y="23"/>
                    </a:cxn>
                    <a:cxn ang="0">
                      <a:pos x="46" y="35"/>
                    </a:cxn>
                    <a:cxn ang="0">
                      <a:pos x="53" y="49"/>
                    </a:cxn>
                    <a:cxn ang="0">
                      <a:pos x="59" y="64"/>
                    </a:cxn>
                    <a:cxn ang="0">
                      <a:pos x="71" y="96"/>
                    </a:cxn>
                    <a:cxn ang="0">
                      <a:pos x="83" y="131"/>
                    </a:cxn>
                    <a:cxn ang="0">
                      <a:pos x="95" y="165"/>
                    </a:cxn>
                    <a:cxn ang="0">
                      <a:pos x="101" y="180"/>
                    </a:cxn>
                    <a:cxn ang="0">
                      <a:pos x="108" y="195"/>
                    </a:cxn>
                    <a:cxn ang="0">
                      <a:pos x="115" y="208"/>
                    </a:cxn>
                    <a:cxn ang="0">
                      <a:pos x="122" y="219"/>
                    </a:cxn>
                    <a:cxn ang="0">
                      <a:pos x="131" y="229"/>
                    </a:cxn>
                    <a:cxn ang="0">
                      <a:pos x="140" y="235"/>
                    </a:cxn>
                    <a:cxn ang="0">
                      <a:pos x="150" y="239"/>
                    </a:cxn>
                    <a:cxn ang="0">
                      <a:pos x="159" y="240"/>
                    </a:cxn>
                    <a:cxn ang="0">
                      <a:pos x="219" y="240"/>
                    </a:cxn>
                    <a:cxn ang="0">
                      <a:pos x="208" y="239"/>
                    </a:cxn>
                    <a:cxn ang="0">
                      <a:pos x="198" y="234"/>
                    </a:cxn>
                    <a:cxn ang="0">
                      <a:pos x="189" y="227"/>
                    </a:cxn>
                    <a:cxn ang="0">
                      <a:pos x="181" y="217"/>
                    </a:cxn>
                    <a:cxn ang="0">
                      <a:pos x="173" y="205"/>
                    </a:cxn>
                    <a:cxn ang="0">
                      <a:pos x="166" y="192"/>
                    </a:cxn>
                    <a:cxn ang="0">
                      <a:pos x="159" y="177"/>
                    </a:cxn>
                    <a:cxn ang="0">
                      <a:pos x="153" y="161"/>
                    </a:cxn>
                    <a:cxn ang="0">
                      <a:pos x="147" y="144"/>
                    </a:cxn>
                    <a:cxn ang="0">
                      <a:pos x="136" y="109"/>
                    </a:cxn>
                    <a:cxn ang="0">
                      <a:pos x="130" y="92"/>
                    </a:cxn>
                    <a:cxn ang="0">
                      <a:pos x="124" y="76"/>
                    </a:cxn>
                    <a:cxn ang="0">
                      <a:pos x="118" y="60"/>
                    </a:cxn>
                    <a:cxn ang="0">
                      <a:pos x="111" y="45"/>
                    </a:cxn>
                    <a:cxn ang="0">
                      <a:pos x="104" y="32"/>
                    </a:cxn>
                    <a:cxn ang="0">
                      <a:pos x="96" y="21"/>
                    </a:cxn>
                    <a:cxn ang="0">
                      <a:pos x="88" y="12"/>
                    </a:cxn>
                    <a:cxn ang="0">
                      <a:pos x="79" y="5"/>
                    </a:cxn>
                    <a:cxn ang="0">
                      <a:pos x="68" y="1"/>
                    </a:cxn>
                    <a:cxn ang="0">
                      <a:pos x="60" y="0"/>
                    </a:cxn>
                    <a:cxn ang="0">
                      <a:pos x="0" y="0"/>
                    </a:cxn>
                  </a:cxnLst>
                  <a:rect l="0" t="0" r="r" b="b"/>
                  <a:pathLst>
                    <a:path w="219" h="240">
                      <a:moveTo>
                        <a:pt x="0" y="0"/>
                      </a:moveTo>
                      <a:lnTo>
                        <a:pt x="11" y="2"/>
                      </a:lnTo>
                      <a:lnTo>
                        <a:pt x="21" y="6"/>
                      </a:lnTo>
                      <a:lnTo>
                        <a:pt x="30" y="14"/>
                      </a:lnTo>
                      <a:lnTo>
                        <a:pt x="38" y="23"/>
                      </a:lnTo>
                      <a:lnTo>
                        <a:pt x="46" y="35"/>
                      </a:lnTo>
                      <a:lnTo>
                        <a:pt x="53" y="49"/>
                      </a:lnTo>
                      <a:lnTo>
                        <a:pt x="59" y="64"/>
                      </a:lnTo>
                      <a:lnTo>
                        <a:pt x="71" y="96"/>
                      </a:lnTo>
                      <a:lnTo>
                        <a:pt x="83" y="131"/>
                      </a:lnTo>
                      <a:lnTo>
                        <a:pt x="95" y="165"/>
                      </a:lnTo>
                      <a:lnTo>
                        <a:pt x="101" y="180"/>
                      </a:lnTo>
                      <a:lnTo>
                        <a:pt x="108" y="195"/>
                      </a:lnTo>
                      <a:lnTo>
                        <a:pt x="115" y="208"/>
                      </a:lnTo>
                      <a:lnTo>
                        <a:pt x="122" y="219"/>
                      </a:lnTo>
                      <a:lnTo>
                        <a:pt x="131" y="229"/>
                      </a:lnTo>
                      <a:lnTo>
                        <a:pt x="140" y="235"/>
                      </a:lnTo>
                      <a:lnTo>
                        <a:pt x="150" y="239"/>
                      </a:lnTo>
                      <a:lnTo>
                        <a:pt x="159" y="240"/>
                      </a:lnTo>
                      <a:lnTo>
                        <a:pt x="219" y="240"/>
                      </a:lnTo>
                      <a:lnTo>
                        <a:pt x="208" y="239"/>
                      </a:lnTo>
                      <a:lnTo>
                        <a:pt x="198" y="234"/>
                      </a:lnTo>
                      <a:lnTo>
                        <a:pt x="189" y="227"/>
                      </a:lnTo>
                      <a:lnTo>
                        <a:pt x="181" y="217"/>
                      </a:lnTo>
                      <a:lnTo>
                        <a:pt x="173" y="205"/>
                      </a:lnTo>
                      <a:lnTo>
                        <a:pt x="166" y="192"/>
                      </a:lnTo>
                      <a:lnTo>
                        <a:pt x="159" y="177"/>
                      </a:lnTo>
                      <a:lnTo>
                        <a:pt x="153" y="161"/>
                      </a:lnTo>
                      <a:lnTo>
                        <a:pt x="147" y="144"/>
                      </a:lnTo>
                      <a:lnTo>
                        <a:pt x="136" y="109"/>
                      </a:lnTo>
                      <a:lnTo>
                        <a:pt x="130" y="92"/>
                      </a:lnTo>
                      <a:lnTo>
                        <a:pt x="124" y="76"/>
                      </a:lnTo>
                      <a:lnTo>
                        <a:pt x="118" y="60"/>
                      </a:lnTo>
                      <a:lnTo>
                        <a:pt x="111" y="45"/>
                      </a:lnTo>
                      <a:lnTo>
                        <a:pt x="104" y="32"/>
                      </a:lnTo>
                      <a:lnTo>
                        <a:pt x="96" y="21"/>
                      </a:lnTo>
                      <a:lnTo>
                        <a:pt x="88" y="12"/>
                      </a:lnTo>
                      <a:lnTo>
                        <a:pt x="79" y="5"/>
                      </a:lnTo>
                      <a:lnTo>
                        <a:pt x="68" y="1"/>
                      </a:lnTo>
                      <a:lnTo>
                        <a:pt x="60" y="0"/>
                      </a:lnTo>
                      <a:lnTo>
                        <a:pt x="0" y="0"/>
                      </a:lnTo>
                      <a:close/>
                    </a:path>
                  </a:pathLst>
                </a:custGeom>
                <a:solidFill>
                  <a:srgbClr val="FFFFFF"/>
                </a:solidFill>
                <a:ln w="9525">
                  <a:solidFill>
                    <a:srgbClr val="0070C0"/>
                  </a:solidFill>
                  <a:round/>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554" name="Freeform 530"/>
                <p:cNvSpPr>
                  <a:spLocks/>
                </p:cNvSpPr>
                <p:nvPr/>
              </p:nvSpPr>
              <p:spPr bwMode="auto">
                <a:xfrm>
                  <a:off x="8063704" y="4362888"/>
                  <a:ext cx="318950" cy="191155"/>
                </a:xfrm>
                <a:custGeom>
                  <a:avLst/>
                  <a:gdLst/>
                  <a:ahLst/>
                  <a:cxnLst>
                    <a:cxn ang="0">
                      <a:pos x="0" y="0"/>
                    </a:cxn>
                    <a:cxn ang="0">
                      <a:pos x="159" y="240"/>
                    </a:cxn>
                    <a:cxn ang="0">
                      <a:pos x="219" y="240"/>
                    </a:cxn>
                    <a:cxn ang="0">
                      <a:pos x="60" y="0"/>
                    </a:cxn>
                    <a:cxn ang="0">
                      <a:pos x="0" y="0"/>
                    </a:cxn>
                    <a:cxn ang="0">
                      <a:pos x="0" y="0"/>
                    </a:cxn>
                    <a:cxn ang="0">
                      <a:pos x="159" y="240"/>
                    </a:cxn>
                  </a:cxnLst>
                  <a:rect l="0" t="0" r="r" b="b"/>
                  <a:pathLst>
                    <a:path w="219" h="240">
                      <a:moveTo>
                        <a:pt x="0" y="0"/>
                      </a:moveTo>
                      <a:cubicBezTo>
                        <a:pt x="79" y="0"/>
                        <a:pt x="79" y="240"/>
                        <a:pt x="159" y="240"/>
                      </a:cubicBezTo>
                      <a:cubicBezTo>
                        <a:pt x="159" y="240"/>
                        <a:pt x="219" y="240"/>
                        <a:pt x="219" y="240"/>
                      </a:cubicBezTo>
                      <a:cubicBezTo>
                        <a:pt x="139" y="240"/>
                        <a:pt x="139" y="0"/>
                        <a:pt x="60" y="0"/>
                      </a:cubicBezTo>
                      <a:cubicBezTo>
                        <a:pt x="60" y="0"/>
                        <a:pt x="0" y="0"/>
                        <a:pt x="0" y="0"/>
                      </a:cubicBezTo>
                      <a:cubicBezTo>
                        <a:pt x="0" y="0"/>
                        <a:pt x="0" y="0"/>
                        <a:pt x="0" y="0"/>
                      </a:cubicBezTo>
                      <a:cubicBezTo>
                        <a:pt x="79" y="0"/>
                        <a:pt x="79" y="240"/>
                        <a:pt x="159" y="240"/>
                      </a:cubicBezTo>
                    </a:path>
                  </a:pathLst>
                </a:custGeom>
                <a:noFill/>
                <a:ln w="11113"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555" name="Freeform 531"/>
                <p:cNvSpPr>
                  <a:spLocks/>
                </p:cNvSpPr>
                <p:nvPr/>
              </p:nvSpPr>
              <p:spPr bwMode="auto">
                <a:xfrm>
                  <a:off x="8382654" y="4362888"/>
                  <a:ext cx="317494" cy="191155"/>
                </a:xfrm>
                <a:custGeom>
                  <a:avLst/>
                  <a:gdLst/>
                  <a:ahLst/>
                  <a:cxnLst>
                    <a:cxn ang="0">
                      <a:pos x="0" y="0"/>
                    </a:cxn>
                    <a:cxn ang="0">
                      <a:pos x="158" y="240"/>
                    </a:cxn>
                    <a:cxn ang="0">
                      <a:pos x="218" y="240"/>
                    </a:cxn>
                    <a:cxn ang="0">
                      <a:pos x="60" y="0"/>
                    </a:cxn>
                    <a:cxn ang="0">
                      <a:pos x="0" y="0"/>
                    </a:cxn>
                    <a:cxn ang="0">
                      <a:pos x="0" y="0"/>
                    </a:cxn>
                    <a:cxn ang="0">
                      <a:pos x="158" y="240"/>
                    </a:cxn>
                  </a:cxnLst>
                  <a:rect l="0" t="0" r="r" b="b"/>
                  <a:pathLst>
                    <a:path w="218" h="240">
                      <a:moveTo>
                        <a:pt x="0" y="0"/>
                      </a:moveTo>
                      <a:cubicBezTo>
                        <a:pt x="79" y="0"/>
                        <a:pt x="79" y="240"/>
                        <a:pt x="158" y="240"/>
                      </a:cubicBezTo>
                      <a:cubicBezTo>
                        <a:pt x="158" y="240"/>
                        <a:pt x="218" y="240"/>
                        <a:pt x="218" y="240"/>
                      </a:cubicBezTo>
                      <a:cubicBezTo>
                        <a:pt x="139" y="240"/>
                        <a:pt x="139" y="0"/>
                        <a:pt x="60" y="0"/>
                      </a:cubicBezTo>
                      <a:cubicBezTo>
                        <a:pt x="60" y="0"/>
                        <a:pt x="0" y="0"/>
                        <a:pt x="0" y="0"/>
                      </a:cubicBezTo>
                      <a:cubicBezTo>
                        <a:pt x="0" y="0"/>
                        <a:pt x="0" y="0"/>
                        <a:pt x="0" y="0"/>
                      </a:cubicBezTo>
                      <a:cubicBezTo>
                        <a:pt x="79" y="0"/>
                        <a:pt x="79" y="240"/>
                        <a:pt x="158" y="240"/>
                      </a:cubicBezTo>
                    </a:path>
                  </a:pathLst>
                </a:custGeom>
                <a:noFill/>
                <a:ln w="1588"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556" name="Freeform 532"/>
                <p:cNvSpPr>
                  <a:spLocks/>
                </p:cNvSpPr>
                <p:nvPr/>
              </p:nvSpPr>
              <p:spPr bwMode="auto">
                <a:xfrm>
                  <a:off x="8382654" y="4362888"/>
                  <a:ext cx="317494" cy="191155"/>
                </a:xfrm>
                <a:custGeom>
                  <a:avLst/>
                  <a:gdLst/>
                  <a:ahLst/>
                  <a:cxnLst>
                    <a:cxn ang="0">
                      <a:pos x="0" y="0"/>
                    </a:cxn>
                    <a:cxn ang="0">
                      <a:pos x="10" y="2"/>
                    </a:cxn>
                    <a:cxn ang="0">
                      <a:pos x="20" y="6"/>
                    </a:cxn>
                    <a:cxn ang="0">
                      <a:pos x="29" y="14"/>
                    </a:cxn>
                    <a:cxn ang="0">
                      <a:pos x="38" y="23"/>
                    </a:cxn>
                    <a:cxn ang="0">
                      <a:pos x="45" y="35"/>
                    </a:cxn>
                    <a:cxn ang="0">
                      <a:pos x="52" y="49"/>
                    </a:cxn>
                    <a:cxn ang="0">
                      <a:pos x="59" y="64"/>
                    </a:cxn>
                    <a:cxn ang="0">
                      <a:pos x="65" y="80"/>
                    </a:cxn>
                    <a:cxn ang="0">
                      <a:pos x="71" y="96"/>
                    </a:cxn>
                    <a:cxn ang="0">
                      <a:pos x="82" y="131"/>
                    </a:cxn>
                    <a:cxn ang="0">
                      <a:pos x="94" y="165"/>
                    </a:cxn>
                    <a:cxn ang="0">
                      <a:pos x="100" y="180"/>
                    </a:cxn>
                    <a:cxn ang="0">
                      <a:pos x="107" y="195"/>
                    </a:cxn>
                    <a:cxn ang="0">
                      <a:pos x="114" y="208"/>
                    </a:cxn>
                    <a:cxn ang="0">
                      <a:pos x="122" y="219"/>
                    </a:cxn>
                    <a:cxn ang="0">
                      <a:pos x="130" y="229"/>
                    </a:cxn>
                    <a:cxn ang="0">
                      <a:pos x="139" y="235"/>
                    </a:cxn>
                    <a:cxn ang="0">
                      <a:pos x="150" y="239"/>
                    </a:cxn>
                    <a:cxn ang="0">
                      <a:pos x="158" y="240"/>
                    </a:cxn>
                    <a:cxn ang="0">
                      <a:pos x="218" y="240"/>
                    </a:cxn>
                    <a:cxn ang="0">
                      <a:pos x="207" y="239"/>
                    </a:cxn>
                    <a:cxn ang="0">
                      <a:pos x="197" y="234"/>
                    </a:cxn>
                    <a:cxn ang="0">
                      <a:pos x="188" y="227"/>
                    </a:cxn>
                    <a:cxn ang="0">
                      <a:pos x="180" y="217"/>
                    </a:cxn>
                    <a:cxn ang="0">
                      <a:pos x="172" y="205"/>
                    </a:cxn>
                    <a:cxn ang="0">
                      <a:pos x="165" y="192"/>
                    </a:cxn>
                    <a:cxn ang="0">
                      <a:pos x="159" y="177"/>
                    </a:cxn>
                    <a:cxn ang="0">
                      <a:pos x="147" y="144"/>
                    </a:cxn>
                    <a:cxn ang="0">
                      <a:pos x="135" y="109"/>
                    </a:cxn>
                    <a:cxn ang="0">
                      <a:pos x="129" y="92"/>
                    </a:cxn>
                    <a:cxn ang="0">
                      <a:pos x="124" y="76"/>
                    </a:cxn>
                    <a:cxn ang="0">
                      <a:pos x="117" y="60"/>
                    </a:cxn>
                    <a:cxn ang="0">
                      <a:pos x="111" y="45"/>
                    </a:cxn>
                    <a:cxn ang="0">
                      <a:pos x="103" y="32"/>
                    </a:cxn>
                    <a:cxn ang="0">
                      <a:pos x="96" y="21"/>
                    </a:cxn>
                    <a:cxn ang="0">
                      <a:pos x="87" y="12"/>
                    </a:cxn>
                    <a:cxn ang="0">
                      <a:pos x="78" y="5"/>
                    </a:cxn>
                    <a:cxn ang="0">
                      <a:pos x="68" y="1"/>
                    </a:cxn>
                    <a:cxn ang="0">
                      <a:pos x="60" y="0"/>
                    </a:cxn>
                    <a:cxn ang="0">
                      <a:pos x="0" y="0"/>
                    </a:cxn>
                  </a:cxnLst>
                  <a:rect l="0" t="0" r="r" b="b"/>
                  <a:pathLst>
                    <a:path w="218" h="240">
                      <a:moveTo>
                        <a:pt x="0" y="0"/>
                      </a:moveTo>
                      <a:lnTo>
                        <a:pt x="10" y="2"/>
                      </a:lnTo>
                      <a:lnTo>
                        <a:pt x="20" y="6"/>
                      </a:lnTo>
                      <a:lnTo>
                        <a:pt x="29" y="14"/>
                      </a:lnTo>
                      <a:lnTo>
                        <a:pt x="38" y="23"/>
                      </a:lnTo>
                      <a:lnTo>
                        <a:pt x="45" y="35"/>
                      </a:lnTo>
                      <a:lnTo>
                        <a:pt x="52" y="49"/>
                      </a:lnTo>
                      <a:lnTo>
                        <a:pt x="59" y="64"/>
                      </a:lnTo>
                      <a:lnTo>
                        <a:pt x="65" y="80"/>
                      </a:lnTo>
                      <a:lnTo>
                        <a:pt x="71" y="96"/>
                      </a:lnTo>
                      <a:lnTo>
                        <a:pt x="82" y="131"/>
                      </a:lnTo>
                      <a:lnTo>
                        <a:pt x="94" y="165"/>
                      </a:lnTo>
                      <a:lnTo>
                        <a:pt x="100" y="180"/>
                      </a:lnTo>
                      <a:lnTo>
                        <a:pt x="107" y="195"/>
                      </a:lnTo>
                      <a:lnTo>
                        <a:pt x="114" y="208"/>
                      </a:lnTo>
                      <a:lnTo>
                        <a:pt x="122" y="219"/>
                      </a:lnTo>
                      <a:lnTo>
                        <a:pt x="130" y="229"/>
                      </a:lnTo>
                      <a:lnTo>
                        <a:pt x="139" y="235"/>
                      </a:lnTo>
                      <a:lnTo>
                        <a:pt x="150" y="239"/>
                      </a:lnTo>
                      <a:lnTo>
                        <a:pt x="158" y="240"/>
                      </a:lnTo>
                      <a:lnTo>
                        <a:pt x="218" y="240"/>
                      </a:lnTo>
                      <a:lnTo>
                        <a:pt x="207" y="239"/>
                      </a:lnTo>
                      <a:lnTo>
                        <a:pt x="197" y="234"/>
                      </a:lnTo>
                      <a:lnTo>
                        <a:pt x="188" y="227"/>
                      </a:lnTo>
                      <a:lnTo>
                        <a:pt x="180" y="217"/>
                      </a:lnTo>
                      <a:lnTo>
                        <a:pt x="172" y="205"/>
                      </a:lnTo>
                      <a:lnTo>
                        <a:pt x="165" y="192"/>
                      </a:lnTo>
                      <a:lnTo>
                        <a:pt x="159" y="177"/>
                      </a:lnTo>
                      <a:lnTo>
                        <a:pt x="147" y="144"/>
                      </a:lnTo>
                      <a:lnTo>
                        <a:pt x="135" y="109"/>
                      </a:lnTo>
                      <a:lnTo>
                        <a:pt x="129" y="92"/>
                      </a:lnTo>
                      <a:lnTo>
                        <a:pt x="124" y="76"/>
                      </a:lnTo>
                      <a:lnTo>
                        <a:pt x="117" y="60"/>
                      </a:lnTo>
                      <a:lnTo>
                        <a:pt x="111" y="45"/>
                      </a:lnTo>
                      <a:lnTo>
                        <a:pt x="103" y="32"/>
                      </a:lnTo>
                      <a:lnTo>
                        <a:pt x="96" y="21"/>
                      </a:lnTo>
                      <a:lnTo>
                        <a:pt x="87" y="12"/>
                      </a:lnTo>
                      <a:lnTo>
                        <a:pt x="78" y="5"/>
                      </a:lnTo>
                      <a:lnTo>
                        <a:pt x="68" y="1"/>
                      </a:lnTo>
                      <a:lnTo>
                        <a:pt x="60" y="0"/>
                      </a:lnTo>
                      <a:lnTo>
                        <a:pt x="0" y="0"/>
                      </a:lnTo>
                      <a:close/>
                    </a:path>
                  </a:pathLst>
                </a:custGeom>
                <a:solidFill>
                  <a:srgbClr val="FFFFFF"/>
                </a:solidFill>
                <a:ln w="9525">
                  <a:solidFill>
                    <a:srgbClr val="0070C0"/>
                  </a:solidFill>
                  <a:round/>
                  <a:headEnd/>
                  <a:tailEnd/>
                </a:ln>
              </p:spPr>
              <p:txBody>
                <a:bodyPr vert="horz" wrap="square" lIns="91440" tIns="45720" rIns="91440" bIns="45720" numCol="1" anchor="t" anchorCtr="0" compatLnSpc="1">
                  <a:prstTxWarp prst="textNoShape">
                    <a:avLst/>
                  </a:prstTxWarp>
                </a:bodyPr>
                <a:lstStyle/>
                <a:p>
                  <a:endParaRPr lang="zh-TW" altLang="en-US"/>
                </a:p>
              </p:txBody>
            </p:sp>
            <p:sp>
              <p:nvSpPr>
                <p:cNvPr id="1557" name="Freeform 533"/>
                <p:cNvSpPr>
                  <a:spLocks/>
                </p:cNvSpPr>
                <p:nvPr/>
              </p:nvSpPr>
              <p:spPr bwMode="auto">
                <a:xfrm>
                  <a:off x="8382654" y="4362888"/>
                  <a:ext cx="317494" cy="191155"/>
                </a:xfrm>
                <a:custGeom>
                  <a:avLst/>
                  <a:gdLst/>
                  <a:ahLst/>
                  <a:cxnLst>
                    <a:cxn ang="0">
                      <a:pos x="0" y="0"/>
                    </a:cxn>
                    <a:cxn ang="0">
                      <a:pos x="158" y="240"/>
                    </a:cxn>
                    <a:cxn ang="0">
                      <a:pos x="218" y="240"/>
                    </a:cxn>
                    <a:cxn ang="0">
                      <a:pos x="60" y="0"/>
                    </a:cxn>
                    <a:cxn ang="0">
                      <a:pos x="0" y="0"/>
                    </a:cxn>
                    <a:cxn ang="0">
                      <a:pos x="0" y="0"/>
                    </a:cxn>
                    <a:cxn ang="0">
                      <a:pos x="158" y="240"/>
                    </a:cxn>
                  </a:cxnLst>
                  <a:rect l="0" t="0" r="r" b="b"/>
                  <a:pathLst>
                    <a:path w="218" h="240">
                      <a:moveTo>
                        <a:pt x="0" y="0"/>
                      </a:moveTo>
                      <a:cubicBezTo>
                        <a:pt x="79" y="0"/>
                        <a:pt x="79" y="240"/>
                        <a:pt x="158" y="240"/>
                      </a:cubicBezTo>
                      <a:cubicBezTo>
                        <a:pt x="158" y="240"/>
                        <a:pt x="218" y="240"/>
                        <a:pt x="218" y="240"/>
                      </a:cubicBezTo>
                      <a:cubicBezTo>
                        <a:pt x="139" y="240"/>
                        <a:pt x="139" y="0"/>
                        <a:pt x="60" y="0"/>
                      </a:cubicBezTo>
                      <a:cubicBezTo>
                        <a:pt x="60" y="0"/>
                        <a:pt x="0" y="0"/>
                        <a:pt x="0" y="0"/>
                      </a:cubicBezTo>
                      <a:cubicBezTo>
                        <a:pt x="0" y="0"/>
                        <a:pt x="0" y="0"/>
                        <a:pt x="0" y="0"/>
                      </a:cubicBezTo>
                      <a:cubicBezTo>
                        <a:pt x="79" y="0"/>
                        <a:pt x="79" y="240"/>
                        <a:pt x="158" y="240"/>
                      </a:cubicBezTo>
                    </a:path>
                  </a:pathLst>
                </a:custGeom>
                <a:noFill/>
                <a:ln w="11113" cap="flat">
                  <a:solidFill>
                    <a:srgbClr val="0070C0"/>
                  </a:solidFill>
                  <a:prstDash val="solid"/>
                  <a:miter lim="800000"/>
                  <a:headEnd/>
                  <a:tailEnd/>
                </a:ln>
              </p:spPr>
              <p:txBody>
                <a:bodyPr vert="horz" wrap="square" lIns="91440" tIns="45720" rIns="91440" bIns="45720" numCol="1" anchor="t" anchorCtr="0" compatLnSpc="1">
                  <a:prstTxWarp prst="textNoShape">
                    <a:avLst/>
                  </a:prstTxWarp>
                </a:bodyPr>
                <a:lstStyle/>
                <a:p>
                  <a:endParaRPr lang="zh-TW" altLang="en-US"/>
                </a:p>
              </p:txBody>
            </p:sp>
          </p:grpSp>
          <p:grpSp>
            <p:nvGrpSpPr>
              <p:cNvPr id="5" name="群組 252"/>
              <p:cNvGrpSpPr/>
              <p:nvPr/>
            </p:nvGrpSpPr>
            <p:grpSpPr>
              <a:xfrm>
                <a:off x="585562" y="4716436"/>
                <a:ext cx="647700" cy="1243106"/>
                <a:chOff x="585561" y="3648678"/>
                <a:chExt cx="647700" cy="1243106"/>
              </a:xfrm>
            </p:grpSpPr>
            <p:pic>
              <p:nvPicPr>
                <p:cNvPr id="548" name="Picture 1" descr="http://www.affymetrix.com/corporate/media/image_library/thumbnail/prototype.jpg"/>
                <p:cNvPicPr>
                  <a:picLocks noChangeAspect="1" noChangeArrowheads="1"/>
                </p:cNvPicPr>
                <p:nvPr/>
              </p:nvPicPr>
              <p:blipFill>
                <a:blip r:embed="rId3"/>
                <a:srcRect/>
                <a:stretch>
                  <a:fillRect/>
                </a:stretch>
              </p:blipFill>
              <p:spPr bwMode="auto">
                <a:xfrm>
                  <a:off x="585561" y="3648678"/>
                  <a:ext cx="647700" cy="647700"/>
                </a:xfrm>
                <a:prstGeom prst="rect">
                  <a:avLst/>
                </a:prstGeom>
                <a:noFill/>
              </p:spPr>
            </p:pic>
            <p:sp>
              <p:nvSpPr>
                <p:cNvPr id="561" name="矩形 560"/>
                <p:cNvSpPr/>
                <p:nvPr/>
              </p:nvSpPr>
              <p:spPr>
                <a:xfrm>
                  <a:off x="587940" y="4291620"/>
                  <a:ext cx="642942" cy="600164"/>
                </a:xfrm>
                <a:prstGeom prst="rect">
                  <a:avLst/>
                </a:prstGeom>
              </p:spPr>
              <p:txBody>
                <a:bodyPr wrap="square">
                  <a:spAutoFit/>
                </a:bodyPr>
                <a:lstStyle/>
                <a:p>
                  <a:pPr algn="ctr"/>
                  <a:r>
                    <a:rPr lang="en-US" altLang="zh-TW" sz="1200" dirty="0" smtClean="0">
                      <a:solidFill>
                        <a:srgbClr val="C00000"/>
                      </a:solidFill>
                    </a:rPr>
                    <a:t>1989</a:t>
                  </a:r>
                  <a:endParaRPr lang="zh-TW" altLang="en-US" sz="1200" dirty="0" smtClean="0">
                    <a:solidFill>
                      <a:srgbClr val="C00000"/>
                    </a:solidFill>
                  </a:endParaRPr>
                </a:p>
                <a:p>
                  <a:pPr lvl="0" algn="ctr"/>
                  <a:r>
                    <a:rPr lang="en-US" altLang="zh-TW" sz="700" dirty="0" smtClean="0">
                      <a:solidFill>
                        <a:srgbClr val="00B0F0"/>
                      </a:solidFill>
                    </a:rPr>
                    <a:t>First Microarray Prototype</a:t>
                  </a:r>
                </a:p>
              </p:txBody>
            </p:sp>
          </p:grpSp>
          <p:grpSp>
            <p:nvGrpSpPr>
              <p:cNvPr id="6" name="群組 253"/>
              <p:cNvGrpSpPr/>
              <p:nvPr/>
            </p:nvGrpSpPr>
            <p:grpSpPr>
              <a:xfrm>
                <a:off x="1392686" y="4716436"/>
                <a:ext cx="647700" cy="1243106"/>
                <a:chOff x="1566846" y="3648678"/>
                <a:chExt cx="647700" cy="1243106"/>
              </a:xfrm>
            </p:grpSpPr>
            <p:pic>
              <p:nvPicPr>
                <p:cNvPr id="549" name="Picture 9" descr="http://www.affymetrix.com/corporate/media/image_library/thumbnail/fabricationcell.jpg"/>
                <p:cNvPicPr>
                  <a:picLocks noChangeAspect="1" noChangeArrowheads="1"/>
                </p:cNvPicPr>
                <p:nvPr/>
              </p:nvPicPr>
              <p:blipFill>
                <a:blip r:embed="rId4"/>
                <a:srcRect/>
                <a:stretch>
                  <a:fillRect/>
                </a:stretch>
              </p:blipFill>
              <p:spPr bwMode="auto">
                <a:xfrm>
                  <a:off x="1566846" y="3648678"/>
                  <a:ext cx="647700" cy="647700"/>
                </a:xfrm>
                <a:prstGeom prst="rect">
                  <a:avLst/>
                </a:prstGeom>
                <a:noFill/>
              </p:spPr>
            </p:pic>
            <p:sp>
              <p:nvSpPr>
                <p:cNvPr id="562" name="文字方塊 561"/>
                <p:cNvSpPr txBox="1"/>
                <p:nvPr/>
              </p:nvSpPr>
              <p:spPr>
                <a:xfrm>
                  <a:off x="1576130" y="4291620"/>
                  <a:ext cx="629133" cy="600164"/>
                </a:xfrm>
                <a:prstGeom prst="rect">
                  <a:avLst/>
                </a:prstGeom>
                <a:noFill/>
              </p:spPr>
              <p:txBody>
                <a:bodyPr wrap="square" rtlCol="0">
                  <a:spAutoFit/>
                </a:bodyPr>
                <a:lstStyle/>
                <a:p>
                  <a:pPr algn="ctr"/>
                  <a:r>
                    <a:rPr lang="en-US" altLang="zh-TW" sz="1200" dirty="0" smtClean="0">
                      <a:solidFill>
                        <a:srgbClr val="C00000"/>
                      </a:solidFill>
                    </a:rPr>
                    <a:t>1989</a:t>
                  </a:r>
                </a:p>
                <a:p>
                  <a:pPr algn="ctr"/>
                  <a:r>
                    <a:rPr lang="en-US" altLang="zh-TW" sz="700" dirty="0" smtClean="0">
                      <a:solidFill>
                        <a:srgbClr val="00B0F0"/>
                      </a:solidFill>
                    </a:rPr>
                    <a:t>Microarray Fabrication Cell</a:t>
                  </a:r>
                  <a:endParaRPr lang="zh-TW" altLang="en-US" sz="700" dirty="0">
                    <a:solidFill>
                      <a:srgbClr val="00B0F0"/>
                    </a:solidFill>
                  </a:endParaRPr>
                </a:p>
              </p:txBody>
            </p:sp>
          </p:grpSp>
          <p:grpSp>
            <p:nvGrpSpPr>
              <p:cNvPr id="7" name="群組 254"/>
              <p:cNvGrpSpPr/>
              <p:nvPr/>
            </p:nvGrpSpPr>
            <p:grpSpPr>
              <a:xfrm>
                <a:off x="2199810" y="4716436"/>
                <a:ext cx="647700" cy="1566272"/>
                <a:chOff x="2421567" y="3648678"/>
                <a:chExt cx="647700" cy="1566272"/>
              </a:xfrm>
            </p:grpSpPr>
            <p:pic>
              <p:nvPicPr>
                <p:cNvPr id="550" name="Picture 17" descr="http://www.affymetrix.com/corporate/media/image_library/thumbnail/1millionarray.jpg"/>
                <p:cNvPicPr>
                  <a:picLocks noChangeAspect="1" noChangeArrowheads="1"/>
                </p:cNvPicPr>
                <p:nvPr/>
              </p:nvPicPr>
              <p:blipFill>
                <a:blip r:embed="rId5"/>
                <a:srcRect/>
                <a:stretch>
                  <a:fillRect/>
                </a:stretch>
              </p:blipFill>
              <p:spPr bwMode="auto">
                <a:xfrm>
                  <a:off x="2421567" y="3648678"/>
                  <a:ext cx="647700" cy="647700"/>
                </a:xfrm>
                <a:prstGeom prst="rect">
                  <a:avLst/>
                </a:prstGeom>
                <a:noFill/>
              </p:spPr>
            </p:pic>
            <p:sp>
              <p:nvSpPr>
                <p:cNvPr id="563" name="文字方塊 562"/>
                <p:cNvSpPr txBox="1"/>
                <p:nvPr/>
              </p:nvSpPr>
              <p:spPr>
                <a:xfrm>
                  <a:off x="2423946" y="4291620"/>
                  <a:ext cx="642942" cy="923330"/>
                </a:xfrm>
                <a:prstGeom prst="rect">
                  <a:avLst/>
                </a:prstGeom>
                <a:noFill/>
              </p:spPr>
              <p:txBody>
                <a:bodyPr wrap="square" rtlCol="0">
                  <a:spAutoFit/>
                </a:bodyPr>
                <a:lstStyle/>
                <a:p>
                  <a:pPr algn="ctr"/>
                  <a:r>
                    <a:rPr lang="en-US" altLang="zh-TW" sz="1200" dirty="0" smtClean="0">
                      <a:solidFill>
                        <a:srgbClr val="C00000"/>
                      </a:solidFill>
                    </a:rPr>
                    <a:t>1993</a:t>
                  </a:r>
                  <a:endParaRPr lang="zh-TW" altLang="en-US" sz="1200" dirty="0" smtClean="0">
                    <a:solidFill>
                      <a:srgbClr val="C00000"/>
                    </a:solidFill>
                  </a:endParaRPr>
                </a:p>
                <a:p>
                  <a:pPr algn="ctr"/>
                  <a:r>
                    <a:rPr lang="en-US" altLang="zh-TW" sz="700" dirty="0" smtClean="0">
                      <a:solidFill>
                        <a:srgbClr val="00B0F0"/>
                      </a:solidFill>
                    </a:rPr>
                    <a:t>First Microarray Containing over 1 Million DNA Sequences</a:t>
                  </a:r>
                </a:p>
              </p:txBody>
            </p:sp>
          </p:grpSp>
          <p:grpSp>
            <p:nvGrpSpPr>
              <p:cNvPr id="8" name="群組 260"/>
              <p:cNvGrpSpPr/>
              <p:nvPr/>
            </p:nvGrpSpPr>
            <p:grpSpPr>
              <a:xfrm>
                <a:off x="7496201" y="4716436"/>
                <a:ext cx="647700" cy="1350828"/>
                <a:chOff x="7929586" y="3648678"/>
                <a:chExt cx="647700" cy="1350828"/>
              </a:xfrm>
            </p:grpSpPr>
            <p:pic>
              <p:nvPicPr>
                <p:cNvPr id="552" name="Picture 33" descr="http://www.affymetrix.com/corporate/media/image_library/thumbnail/hgu133.jpg"/>
                <p:cNvPicPr>
                  <a:picLocks noChangeAspect="1" noChangeArrowheads="1"/>
                </p:cNvPicPr>
                <p:nvPr/>
              </p:nvPicPr>
              <p:blipFill>
                <a:blip r:embed="rId6"/>
                <a:srcRect/>
                <a:stretch>
                  <a:fillRect/>
                </a:stretch>
              </p:blipFill>
              <p:spPr bwMode="auto">
                <a:xfrm>
                  <a:off x="7929586" y="3648678"/>
                  <a:ext cx="647700" cy="647700"/>
                </a:xfrm>
                <a:prstGeom prst="rect">
                  <a:avLst/>
                </a:prstGeom>
                <a:noFill/>
              </p:spPr>
            </p:pic>
            <p:sp>
              <p:nvSpPr>
                <p:cNvPr id="205" name="矩形 204"/>
                <p:cNvSpPr/>
                <p:nvPr/>
              </p:nvSpPr>
              <p:spPr>
                <a:xfrm>
                  <a:off x="7931973" y="4291620"/>
                  <a:ext cx="642926" cy="707886"/>
                </a:xfrm>
                <a:prstGeom prst="rect">
                  <a:avLst/>
                </a:prstGeom>
              </p:spPr>
              <p:txBody>
                <a:bodyPr wrap="square">
                  <a:spAutoFit/>
                </a:bodyPr>
                <a:lstStyle/>
                <a:p>
                  <a:pPr algn="ctr"/>
                  <a:r>
                    <a:rPr lang="en-US" altLang="zh-TW" sz="1200" dirty="0" smtClean="0">
                      <a:solidFill>
                        <a:srgbClr val="C00000"/>
                      </a:solidFill>
                    </a:rPr>
                    <a:t>2002 </a:t>
                  </a:r>
                  <a:endParaRPr lang="zh-TW" altLang="en-US" sz="1200" dirty="0" smtClean="0">
                    <a:solidFill>
                      <a:srgbClr val="C00000"/>
                    </a:solidFill>
                  </a:endParaRPr>
                </a:p>
                <a:p>
                  <a:pPr lvl="0" algn="ctr"/>
                  <a:r>
                    <a:rPr lang="en-US" altLang="zh-TW" sz="700" dirty="0" err="1" smtClean="0">
                      <a:solidFill>
                        <a:srgbClr val="00B0F0"/>
                      </a:solidFill>
                    </a:rPr>
                    <a:t>GeneChip</a:t>
                  </a:r>
                  <a:r>
                    <a:rPr lang="en-US" altLang="zh-TW" sz="700" dirty="0" smtClean="0">
                      <a:solidFill>
                        <a:srgbClr val="00B0F0"/>
                      </a:solidFill>
                    </a:rPr>
                    <a:t>® Human Genome U133A array</a:t>
                  </a:r>
                </a:p>
              </p:txBody>
            </p:sp>
          </p:grpSp>
          <p:grpSp>
            <p:nvGrpSpPr>
              <p:cNvPr id="9" name="群組 256"/>
              <p:cNvGrpSpPr/>
              <p:nvPr/>
            </p:nvGrpSpPr>
            <p:grpSpPr>
              <a:xfrm>
                <a:off x="3852863" y="4716436"/>
                <a:ext cx="647700" cy="1243106"/>
                <a:chOff x="4257573" y="3648678"/>
                <a:chExt cx="647700" cy="1243106"/>
              </a:xfrm>
            </p:grpSpPr>
            <p:pic>
              <p:nvPicPr>
                <p:cNvPr id="555" name="Picture 57" descr="http://www.affymetrix.com/corporate/media/image_library/thumbnail/glassmask.jpg"/>
                <p:cNvPicPr>
                  <a:picLocks noChangeAspect="1" noChangeArrowheads="1"/>
                </p:cNvPicPr>
                <p:nvPr/>
              </p:nvPicPr>
              <p:blipFill>
                <a:blip r:embed="rId7"/>
                <a:srcRect/>
                <a:stretch>
                  <a:fillRect/>
                </a:stretch>
              </p:blipFill>
              <p:spPr bwMode="auto">
                <a:xfrm>
                  <a:off x="4257573" y="3648678"/>
                  <a:ext cx="647700" cy="647700"/>
                </a:xfrm>
                <a:prstGeom prst="rect">
                  <a:avLst/>
                </a:prstGeom>
                <a:noFill/>
              </p:spPr>
            </p:pic>
            <p:sp>
              <p:nvSpPr>
                <p:cNvPr id="207" name="矩形 206"/>
                <p:cNvSpPr/>
                <p:nvPr/>
              </p:nvSpPr>
              <p:spPr>
                <a:xfrm>
                  <a:off x="4259956" y="4291620"/>
                  <a:ext cx="642934" cy="600164"/>
                </a:xfrm>
                <a:prstGeom prst="rect">
                  <a:avLst/>
                </a:prstGeom>
              </p:spPr>
              <p:txBody>
                <a:bodyPr wrap="square">
                  <a:spAutoFit/>
                </a:bodyPr>
                <a:lstStyle/>
                <a:p>
                  <a:pPr lvl="0" algn="ctr"/>
                  <a:r>
                    <a:rPr lang="en-US" altLang="zh-TW" sz="1200" dirty="0" smtClean="0">
                      <a:solidFill>
                        <a:srgbClr val="C00000"/>
                      </a:solidFill>
                    </a:rPr>
                    <a:t>1989</a:t>
                  </a:r>
                </a:p>
                <a:p>
                  <a:pPr lvl="0" algn="ctr"/>
                  <a:r>
                    <a:rPr lang="en-US" altLang="zh-TW" sz="700" dirty="0" smtClean="0">
                      <a:solidFill>
                        <a:srgbClr val="00B0F0"/>
                      </a:solidFill>
                    </a:rPr>
                    <a:t>500 Micron Manufacturing Mask:</a:t>
                  </a:r>
                  <a:endParaRPr lang="zh-TW" altLang="en-US" sz="1200" dirty="0">
                    <a:solidFill>
                      <a:srgbClr val="00B0F0"/>
                    </a:solidFill>
                  </a:endParaRPr>
                </a:p>
              </p:txBody>
            </p:sp>
          </p:grpSp>
          <p:grpSp>
            <p:nvGrpSpPr>
              <p:cNvPr id="10" name="群組 257"/>
              <p:cNvGrpSpPr/>
              <p:nvPr/>
            </p:nvGrpSpPr>
            <p:grpSpPr>
              <a:xfrm>
                <a:off x="4714877" y="4726061"/>
                <a:ext cx="785818" cy="1243106"/>
                <a:chOff x="5137076" y="3658303"/>
                <a:chExt cx="785818" cy="1243106"/>
              </a:xfrm>
            </p:grpSpPr>
            <p:pic>
              <p:nvPicPr>
                <p:cNvPr id="556" name="Picture 65" descr="http://www.affymetrix.com/corporate/media/image_library/thumbnail/16wafermask.jpg"/>
                <p:cNvPicPr>
                  <a:picLocks noChangeAspect="1" noChangeArrowheads="1"/>
                </p:cNvPicPr>
                <p:nvPr/>
              </p:nvPicPr>
              <p:blipFill>
                <a:blip r:embed="rId8"/>
                <a:srcRect/>
                <a:stretch>
                  <a:fillRect/>
                </a:stretch>
              </p:blipFill>
              <p:spPr bwMode="auto">
                <a:xfrm>
                  <a:off x="5206135" y="3658303"/>
                  <a:ext cx="647700" cy="647700"/>
                </a:xfrm>
                <a:prstGeom prst="rect">
                  <a:avLst/>
                </a:prstGeom>
                <a:noFill/>
              </p:spPr>
            </p:pic>
            <p:sp>
              <p:nvSpPr>
                <p:cNvPr id="208" name="矩形 207"/>
                <p:cNvSpPr/>
                <p:nvPr/>
              </p:nvSpPr>
              <p:spPr>
                <a:xfrm>
                  <a:off x="5137076" y="4301245"/>
                  <a:ext cx="785818" cy="600164"/>
                </a:xfrm>
                <a:prstGeom prst="rect">
                  <a:avLst/>
                </a:prstGeom>
              </p:spPr>
              <p:txBody>
                <a:bodyPr wrap="square">
                  <a:spAutoFit/>
                </a:bodyPr>
                <a:lstStyle/>
                <a:p>
                  <a:pPr algn="ctr"/>
                  <a:r>
                    <a:rPr lang="en-US" altLang="zh-TW" sz="1200" dirty="0" smtClean="0">
                      <a:solidFill>
                        <a:srgbClr val="C00000"/>
                      </a:solidFill>
                    </a:rPr>
                    <a:t>1993</a:t>
                  </a:r>
                  <a:endParaRPr lang="zh-TW" altLang="en-US" sz="1200" dirty="0" smtClean="0">
                    <a:solidFill>
                      <a:srgbClr val="C00000"/>
                    </a:solidFill>
                  </a:endParaRPr>
                </a:p>
                <a:p>
                  <a:pPr algn="ctr"/>
                  <a:r>
                    <a:rPr lang="en-US" altLang="zh-TW" sz="700" dirty="0" smtClean="0">
                      <a:solidFill>
                        <a:srgbClr val="00B0F0"/>
                      </a:solidFill>
                    </a:rPr>
                    <a:t>16-Format Manufacturing Mask</a:t>
                  </a:r>
                </a:p>
              </p:txBody>
            </p:sp>
          </p:grpSp>
          <p:grpSp>
            <p:nvGrpSpPr>
              <p:cNvPr id="11" name="群組 258"/>
              <p:cNvGrpSpPr/>
              <p:nvPr/>
            </p:nvGrpSpPr>
            <p:grpSpPr>
              <a:xfrm>
                <a:off x="5500695" y="4716436"/>
                <a:ext cx="785818" cy="1243106"/>
                <a:chOff x="6029635" y="3648678"/>
                <a:chExt cx="785818" cy="1243106"/>
              </a:xfrm>
            </p:grpSpPr>
            <p:pic>
              <p:nvPicPr>
                <p:cNvPr id="557" name="Picture 73" descr="http://www.affymetrix.com/corporate/media/image_library/thumbnail/49wafermask.jpg"/>
                <p:cNvPicPr>
                  <a:picLocks noChangeAspect="1" noChangeArrowheads="1"/>
                </p:cNvPicPr>
                <p:nvPr/>
              </p:nvPicPr>
              <p:blipFill>
                <a:blip r:embed="rId9"/>
                <a:srcRect/>
                <a:stretch>
                  <a:fillRect/>
                </a:stretch>
              </p:blipFill>
              <p:spPr bwMode="auto">
                <a:xfrm>
                  <a:off x="6093579" y="3648678"/>
                  <a:ext cx="647700" cy="647700"/>
                </a:xfrm>
                <a:prstGeom prst="rect">
                  <a:avLst/>
                </a:prstGeom>
                <a:noFill/>
              </p:spPr>
            </p:pic>
            <p:sp>
              <p:nvSpPr>
                <p:cNvPr id="209" name="矩形 208"/>
                <p:cNvSpPr/>
                <p:nvPr/>
              </p:nvSpPr>
              <p:spPr>
                <a:xfrm>
                  <a:off x="6029635" y="4291620"/>
                  <a:ext cx="785818" cy="600164"/>
                </a:xfrm>
                <a:prstGeom prst="rect">
                  <a:avLst/>
                </a:prstGeom>
              </p:spPr>
              <p:txBody>
                <a:bodyPr wrap="square">
                  <a:spAutoFit/>
                </a:bodyPr>
                <a:lstStyle/>
                <a:p>
                  <a:pPr algn="ctr"/>
                  <a:r>
                    <a:rPr lang="en-US" altLang="zh-TW" sz="1200" dirty="0" smtClean="0">
                      <a:solidFill>
                        <a:srgbClr val="C00000"/>
                      </a:solidFill>
                    </a:rPr>
                    <a:t>1995</a:t>
                  </a:r>
                  <a:endParaRPr lang="zh-TW" altLang="en-US" sz="1200" dirty="0" smtClean="0">
                    <a:solidFill>
                      <a:srgbClr val="C00000"/>
                    </a:solidFill>
                  </a:endParaRPr>
                </a:p>
                <a:p>
                  <a:pPr lvl="0" algn="ctr"/>
                  <a:r>
                    <a:rPr lang="en-US" altLang="zh-TW" sz="700" dirty="0" smtClean="0">
                      <a:solidFill>
                        <a:srgbClr val="00B0F0"/>
                      </a:solidFill>
                    </a:rPr>
                    <a:t>49-Format Manufacturing Mask</a:t>
                  </a:r>
                </a:p>
              </p:txBody>
            </p:sp>
          </p:grpSp>
          <p:grpSp>
            <p:nvGrpSpPr>
              <p:cNvPr id="12" name="群組 259"/>
              <p:cNvGrpSpPr/>
              <p:nvPr/>
            </p:nvGrpSpPr>
            <p:grpSpPr>
              <a:xfrm>
                <a:off x="6599654" y="4716436"/>
                <a:ext cx="758429" cy="1243106"/>
                <a:chOff x="6958329" y="3648678"/>
                <a:chExt cx="758429" cy="1243106"/>
              </a:xfrm>
            </p:grpSpPr>
            <p:pic>
              <p:nvPicPr>
                <p:cNvPr id="558" name="Picture 81" descr="http://www.affymetrix.com/corporate/media/image_library/thumbnail/400wafermask.jpg"/>
                <p:cNvPicPr>
                  <a:picLocks noChangeAspect="1" noChangeArrowheads="1"/>
                </p:cNvPicPr>
                <p:nvPr/>
              </p:nvPicPr>
              <p:blipFill>
                <a:blip r:embed="rId10"/>
                <a:srcRect/>
                <a:stretch>
                  <a:fillRect/>
                </a:stretch>
              </p:blipFill>
              <p:spPr bwMode="auto">
                <a:xfrm>
                  <a:off x="7011582" y="3648678"/>
                  <a:ext cx="647700" cy="647700"/>
                </a:xfrm>
                <a:prstGeom prst="rect">
                  <a:avLst/>
                </a:prstGeom>
                <a:noFill/>
              </p:spPr>
            </p:pic>
            <p:sp>
              <p:nvSpPr>
                <p:cNvPr id="211" name="矩形 210"/>
                <p:cNvSpPr/>
                <p:nvPr/>
              </p:nvSpPr>
              <p:spPr>
                <a:xfrm>
                  <a:off x="6958329" y="4291620"/>
                  <a:ext cx="758429" cy="600164"/>
                </a:xfrm>
                <a:prstGeom prst="rect">
                  <a:avLst/>
                </a:prstGeom>
              </p:spPr>
              <p:txBody>
                <a:bodyPr wrap="square">
                  <a:spAutoFit/>
                </a:bodyPr>
                <a:lstStyle/>
                <a:p>
                  <a:pPr algn="ctr"/>
                  <a:r>
                    <a:rPr lang="en-US" altLang="zh-TW" sz="1200" dirty="0" smtClean="0">
                      <a:solidFill>
                        <a:srgbClr val="C00000"/>
                      </a:solidFill>
                    </a:rPr>
                    <a:t>1999</a:t>
                  </a:r>
                  <a:endParaRPr lang="zh-TW" altLang="en-US" sz="1200" dirty="0" smtClean="0">
                    <a:solidFill>
                      <a:srgbClr val="C00000"/>
                    </a:solidFill>
                  </a:endParaRPr>
                </a:p>
                <a:p>
                  <a:pPr lvl="0" algn="ctr"/>
                  <a:r>
                    <a:rPr lang="en-US" altLang="zh-TW" sz="700" dirty="0" smtClean="0">
                      <a:solidFill>
                        <a:srgbClr val="00B0F0"/>
                      </a:solidFill>
                    </a:rPr>
                    <a:t>400-Format Manufacturing Mask</a:t>
                  </a:r>
                </a:p>
              </p:txBody>
            </p:sp>
          </p:grpSp>
          <p:grpSp>
            <p:nvGrpSpPr>
              <p:cNvPr id="13" name="群組 255"/>
              <p:cNvGrpSpPr/>
              <p:nvPr/>
            </p:nvGrpSpPr>
            <p:grpSpPr>
              <a:xfrm>
                <a:off x="3006934" y="4716436"/>
                <a:ext cx="647700" cy="1458550"/>
                <a:chOff x="3339570" y="3648678"/>
                <a:chExt cx="647700" cy="1458550"/>
              </a:xfrm>
            </p:grpSpPr>
            <p:pic>
              <p:nvPicPr>
                <p:cNvPr id="551" name="Picture 25" descr="http://www.affymetrix.com/corporate/media/image_library/thumbnail/commercial.jpg"/>
                <p:cNvPicPr>
                  <a:picLocks noChangeAspect="1" noChangeArrowheads="1"/>
                </p:cNvPicPr>
                <p:nvPr/>
              </p:nvPicPr>
              <p:blipFill>
                <a:blip r:embed="rId11"/>
                <a:srcRect/>
                <a:stretch>
                  <a:fillRect/>
                </a:stretch>
              </p:blipFill>
              <p:spPr bwMode="auto">
                <a:xfrm>
                  <a:off x="3339570" y="3648678"/>
                  <a:ext cx="647700" cy="647700"/>
                </a:xfrm>
                <a:prstGeom prst="rect">
                  <a:avLst/>
                </a:prstGeom>
                <a:noFill/>
              </p:spPr>
            </p:pic>
            <p:sp>
              <p:nvSpPr>
                <p:cNvPr id="212" name="矩形 211"/>
                <p:cNvSpPr/>
                <p:nvPr/>
              </p:nvSpPr>
              <p:spPr>
                <a:xfrm>
                  <a:off x="3341949" y="4291620"/>
                  <a:ext cx="642942" cy="815608"/>
                </a:xfrm>
                <a:prstGeom prst="rect">
                  <a:avLst/>
                </a:prstGeom>
              </p:spPr>
              <p:txBody>
                <a:bodyPr wrap="square">
                  <a:spAutoFit/>
                </a:bodyPr>
                <a:lstStyle/>
                <a:p>
                  <a:pPr algn="ctr"/>
                  <a:r>
                    <a:rPr lang="en-US" altLang="zh-TW" sz="1200" dirty="0" smtClean="0">
                      <a:solidFill>
                        <a:srgbClr val="C00000"/>
                      </a:solidFill>
                    </a:rPr>
                    <a:t>1994</a:t>
                  </a:r>
                  <a:endParaRPr lang="zh-TW" altLang="en-US" sz="1200" dirty="0" smtClean="0">
                    <a:solidFill>
                      <a:srgbClr val="C00000"/>
                    </a:solidFill>
                  </a:endParaRPr>
                </a:p>
                <a:p>
                  <a:pPr lvl="0" algn="ctr"/>
                  <a:r>
                    <a:rPr lang="en-US" altLang="zh-TW" sz="700" dirty="0" smtClean="0">
                      <a:solidFill>
                        <a:srgbClr val="00B0F0"/>
                      </a:solidFill>
                    </a:rPr>
                    <a:t>First Commercial DNA Microarray Prototype</a:t>
                  </a:r>
                  <a:endParaRPr lang="en-US" altLang="zh-TW" sz="1200" dirty="0" smtClean="0">
                    <a:solidFill>
                      <a:srgbClr val="00B0F0"/>
                    </a:solidFill>
                  </a:endParaRPr>
                </a:p>
              </p:txBody>
            </p:sp>
          </p:grpSp>
          <p:grpSp>
            <p:nvGrpSpPr>
              <p:cNvPr id="14" name="群組 247"/>
              <p:cNvGrpSpPr/>
              <p:nvPr/>
            </p:nvGrpSpPr>
            <p:grpSpPr>
              <a:xfrm>
                <a:off x="1392686" y="3139436"/>
                <a:ext cx="745718" cy="1057078"/>
                <a:chOff x="1214414" y="3948316"/>
                <a:chExt cx="745718" cy="1057078"/>
              </a:xfrm>
            </p:grpSpPr>
            <p:pic>
              <p:nvPicPr>
                <p:cNvPr id="554" name="Picture 49" descr="http://www.affymetrix.com/corporate/media/image_library/thumbnail/cameraphotomask.jpg"/>
                <p:cNvPicPr>
                  <a:picLocks noChangeAspect="1" noChangeArrowheads="1"/>
                </p:cNvPicPr>
                <p:nvPr/>
              </p:nvPicPr>
              <p:blipFill>
                <a:blip r:embed="rId12"/>
                <a:srcRect/>
                <a:stretch>
                  <a:fillRect/>
                </a:stretch>
              </p:blipFill>
              <p:spPr bwMode="auto">
                <a:xfrm>
                  <a:off x="1263423" y="4357694"/>
                  <a:ext cx="647700" cy="647700"/>
                </a:xfrm>
                <a:prstGeom prst="rect">
                  <a:avLst/>
                </a:prstGeom>
                <a:noFill/>
              </p:spPr>
            </p:pic>
            <p:sp>
              <p:nvSpPr>
                <p:cNvPr id="213" name="矩形 212"/>
                <p:cNvSpPr/>
                <p:nvPr/>
              </p:nvSpPr>
              <p:spPr>
                <a:xfrm>
                  <a:off x="1214414" y="3948316"/>
                  <a:ext cx="745718" cy="400110"/>
                </a:xfrm>
                <a:prstGeom prst="rect">
                  <a:avLst/>
                </a:prstGeom>
              </p:spPr>
              <p:txBody>
                <a:bodyPr wrap="none">
                  <a:spAutoFit/>
                </a:bodyPr>
                <a:lstStyle/>
                <a:p>
                  <a:pPr algn="ctr"/>
                  <a:r>
                    <a:rPr lang="en-US" sz="800" dirty="0" err="1" smtClean="0">
                      <a:solidFill>
                        <a:srgbClr val="00B0F0"/>
                      </a:solidFill>
                    </a:rPr>
                    <a:t>Photocamera</a:t>
                  </a:r>
                  <a:endParaRPr lang="zh-TW" altLang="en-US" sz="2400" dirty="0" smtClean="0">
                    <a:solidFill>
                      <a:srgbClr val="00B0F0"/>
                    </a:solidFill>
                  </a:endParaRPr>
                </a:p>
                <a:p>
                  <a:pPr algn="ctr"/>
                  <a:r>
                    <a:rPr lang="en-US" sz="1200" dirty="0" smtClean="0">
                      <a:solidFill>
                        <a:srgbClr val="C00000"/>
                      </a:solidFill>
                    </a:rPr>
                    <a:t>1989</a:t>
                  </a:r>
                  <a:endParaRPr lang="zh-TW" altLang="en-US" sz="1200" dirty="0" smtClean="0">
                    <a:solidFill>
                      <a:srgbClr val="C00000"/>
                    </a:solidFill>
                  </a:endParaRPr>
                </a:p>
              </p:txBody>
            </p:sp>
          </p:grpSp>
          <p:grpSp>
            <p:nvGrpSpPr>
              <p:cNvPr id="15" name="群組 246"/>
              <p:cNvGrpSpPr/>
              <p:nvPr/>
            </p:nvGrpSpPr>
            <p:grpSpPr>
              <a:xfrm>
                <a:off x="585562" y="2831660"/>
                <a:ext cx="647700" cy="1364854"/>
                <a:chOff x="555572" y="3640540"/>
                <a:chExt cx="647700" cy="1364854"/>
              </a:xfrm>
            </p:grpSpPr>
            <p:pic>
              <p:nvPicPr>
                <p:cNvPr id="553" name="Picture 41" descr="http://www.affymetrix.com/corporate/media/image_library/thumbnail/filmphotomask.jpg"/>
                <p:cNvPicPr>
                  <a:picLocks noChangeAspect="1" noChangeArrowheads="1"/>
                </p:cNvPicPr>
                <p:nvPr/>
              </p:nvPicPr>
              <p:blipFill>
                <a:blip r:embed="rId13"/>
                <a:srcRect/>
                <a:stretch>
                  <a:fillRect/>
                </a:stretch>
              </p:blipFill>
              <p:spPr bwMode="auto">
                <a:xfrm>
                  <a:off x="555572" y="4357694"/>
                  <a:ext cx="647700" cy="647700"/>
                </a:xfrm>
                <a:prstGeom prst="rect">
                  <a:avLst/>
                </a:prstGeom>
                <a:noFill/>
              </p:spPr>
            </p:pic>
            <p:sp>
              <p:nvSpPr>
                <p:cNvPr id="221" name="矩形 220"/>
                <p:cNvSpPr/>
                <p:nvPr/>
              </p:nvSpPr>
              <p:spPr>
                <a:xfrm>
                  <a:off x="557959" y="3640540"/>
                  <a:ext cx="642926" cy="707886"/>
                </a:xfrm>
                <a:prstGeom prst="rect">
                  <a:avLst/>
                </a:prstGeom>
              </p:spPr>
              <p:txBody>
                <a:bodyPr wrap="square">
                  <a:spAutoFit/>
                </a:bodyPr>
                <a:lstStyle/>
                <a:p>
                  <a:pPr lvl="0" algn="ctr"/>
                  <a:r>
                    <a:rPr lang="en-US" altLang="zh-TW" sz="700" dirty="0" smtClean="0">
                      <a:solidFill>
                        <a:srgbClr val="00B0F0"/>
                      </a:solidFill>
                    </a:rPr>
                    <a:t>High Contrast film-based </a:t>
                  </a:r>
                  <a:r>
                    <a:rPr lang="en-US" altLang="zh-TW" sz="700" dirty="0" err="1" smtClean="0">
                      <a:solidFill>
                        <a:srgbClr val="00B0F0"/>
                      </a:solidFill>
                    </a:rPr>
                    <a:t>Photomask</a:t>
                  </a:r>
                  <a:endParaRPr lang="en-US" altLang="zh-TW" sz="700" dirty="0" smtClean="0">
                    <a:solidFill>
                      <a:srgbClr val="00B0F0"/>
                    </a:solidFill>
                  </a:endParaRPr>
                </a:p>
                <a:p>
                  <a:pPr lvl="0" algn="ctr"/>
                  <a:r>
                    <a:rPr lang="en-US" altLang="zh-TW" sz="1200" dirty="0" smtClean="0">
                      <a:solidFill>
                        <a:srgbClr val="C00000"/>
                      </a:solidFill>
                    </a:rPr>
                    <a:t>1989</a:t>
                  </a:r>
                  <a:endParaRPr lang="en-US" altLang="zh-TW" sz="700" dirty="0" smtClean="0">
                    <a:solidFill>
                      <a:prstClr val="black"/>
                    </a:solidFill>
                  </a:endParaRPr>
                </a:p>
              </p:txBody>
            </p:sp>
          </p:grpSp>
          <p:grpSp>
            <p:nvGrpSpPr>
              <p:cNvPr id="16" name="群組 248"/>
              <p:cNvGrpSpPr/>
              <p:nvPr/>
            </p:nvGrpSpPr>
            <p:grpSpPr>
              <a:xfrm>
                <a:off x="3852863" y="2893215"/>
                <a:ext cx="647700" cy="1303299"/>
                <a:chOff x="2033564" y="3702095"/>
                <a:chExt cx="647700" cy="1303299"/>
              </a:xfrm>
            </p:grpSpPr>
            <p:pic>
              <p:nvPicPr>
                <p:cNvPr id="236" name="Picture 1" descr="http://www.affymetrix.com/corporate/media/image_library/thumbnail/firstmicroarrayscanner.jpg"/>
                <p:cNvPicPr>
                  <a:picLocks noChangeAspect="1" noChangeArrowheads="1"/>
                </p:cNvPicPr>
                <p:nvPr/>
              </p:nvPicPr>
              <p:blipFill>
                <a:blip r:embed="rId14"/>
                <a:srcRect/>
                <a:stretch>
                  <a:fillRect/>
                </a:stretch>
              </p:blipFill>
              <p:spPr bwMode="auto">
                <a:xfrm>
                  <a:off x="2033564" y="4357694"/>
                  <a:ext cx="647700" cy="647700"/>
                </a:xfrm>
                <a:prstGeom prst="rect">
                  <a:avLst/>
                </a:prstGeom>
                <a:noFill/>
              </p:spPr>
            </p:pic>
            <p:sp>
              <p:nvSpPr>
                <p:cNvPr id="242" name="矩形 241"/>
                <p:cNvSpPr/>
                <p:nvPr/>
              </p:nvSpPr>
              <p:spPr>
                <a:xfrm>
                  <a:off x="2035951" y="3702095"/>
                  <a:ext cx="642926" cy="646331"/>
                </a:xfrm>
                <a:prstGeom prst="rect">
                  <a:avLst/>
                </a:prstGeom>
              </p:spPr>
              <p:txBody>
                <a:bodyPr wrap="square">
                  <a:spAutoFit/>
                </a:bodyPr>
                <a:lstStyle/>
                <a:p>
                  <a:pPr lvl="0" algn="ctr"/>
                  <a:r>
                    <a:rPr lang="en-US" altLang="zh-TW" sz="800" dirty="0" smtClean="0">
                      <a:solidFill>
                        <a:srgbClr val="00B0F0"/>
                      </a:solidFill>
                    </a:rPr>
                    <a:t>First Microarray Scanner</a:t>
                  </a:r>
                </a:p>
                <a:p>
                  <a:pPr algn="ctr"/>
                  <a:r>
                    <a:rPr lang="en-US" altLang="zh-TW" sz="1200" dirty="0" smtClean="0">
                      <a:solidFill>
                        <a:srgbClr val="C00000"/>
                      </a:solidFill>
                    </a:rPr>
                    <a:t>1989</a:t>
                  </a:r>
                  <a:endParaRPr lang="zh-TW" altLang="en-US" sz="1200" dirty="0" smtClean="0">
                    <a:solidFill>
                      <a:srgbClr val="C00000"/>
                    </a:solidFill>
                  </a:endParaRPr>
                </a:p>
              </p:txBody>
            </p:sp>
          </p:grpSp>
          <p:grpSp>
            <p:nvGrpSpPr>
              <p:cNvPr id="17" name="群組 249"/>
              <p:cNvGrpSpPr/>
              <p:nvPr/>
            </p:nvGrpSpPr>
            <p:grpSpPr>
              <a:xfrm>
                <a:off x="5072067" y="2770105"/>
                <a:ext cx="647700" cy="1426409"/>
                <a:chOff x="2714612" y="3578985"/>
                <a:chExt cx="647700" cy="1426409"/>
              </a:xfrm>
            </p:grpSpPr>
            <p:pic>
              <p:nvPicPr>
                <p:cNvPr id="237" name="Picture 9" descr="http://www.affymetrix.com/corporate/media/image_library/thumbnail/commercialscanner.jpg"/>
                <p:cNvPicPr>
                  <a:picLocks noChangeAspect="1" noChangeArrowheads="1"/>
                </p:cNvPicPr>
                <p:nvPr/>
              </p:nvPicPr>
              <p:blipFill>
                <a:blip r:embed="rId15"/>
                <a:srcRect/>
                <a:stretch>
                  <a:fillRect/>
                </a:stretch>
              </p:blipFill>
              <p:spPr bwMode="auto">
                <a:xfrm>
                  <a:off x="2714612" y="4357694"/>
                  <a:ext cx="647700" cy="647700"/>
                </a:xfrm>
                <a:prstGeom prst="rect">
                  <a:avLst/>
                </a:prstGeom>
                <a:noFill/>
              </p:spPr>
            </p:pic>
            <p:sp>
              <p:nvSpPr>
                <p:cNvPr id="243" name="矩形 242"/>
                <p:cNvSpPr/>
                <p:nvPr/>
              </p:nvSpPr>
              <p:spPr>
                <a:xfrm>
                  <a:off x="2752718" y="3578985"/>
                  <a:ext cx="571488" cy="769441"/>
                </a:xfrm>
                <a:prstGeom prst="rect">
                  <a:avLst/>
                </a:prstGeom>
              </p:spPr>
              <p:txBody>
                <a:bodyPr wrap="square">
                  <a:spAutoFit/>
                </a:bodyPr>
                <a:lstStyle/>
                <a:p>
                  <a:pPr algn="ctr"/>
                  <a:r>
                    <a:rPr lang="en-US" altLang="zh-TW" sz="800" dirty="0" smtClean="0">
                      <a:solidFill>
                        <a:srgbClr val="00B0F0"/>
                      </a:solidFill>
                    </a:rPr>
                    <a:t>First Commercial Scanner</a:t>
                  </a:r>
                </a:p>
                <a:p>
                  <a:pPr algn="ctr"/>
                  <a:r>
                    <a:rPr lang="en-US" altLang="zh-TW" sz="1200" dirty="0" smtClean="0">
                      <a:solidFill>
                        <a:srgbClr val="C00000"/>
                      </a:solidFill>
                    </a:rPr>
                    <a:t>1994</a:t>
                  </a:r>
                  <a:endParaRPr lang="en-US" altLang="zh-TW" sz="700" dirty="0" smtClean="0">
                    <a:solidFill>
                      <a:prstClr val="black"/>
                    </a:solidFill>
                  </a:endParaRPr>
                </a:p>
              </p:txBody>
            </p:sp>
          </p:grpSp>
          <p:grpSp>
            <p:nvGrpSpPr>
              <p:cNvPr id="18" name="群組 250"/>
              <p:cNvGrpSpPr/>
              <p:nvPr/>
            </p:nvGrpSpPr>
            <p:grpSpPr>
              <a:xfrm>
                <a:off x="6067441" y="2646994"/>
                <a:ext cx="647700" cy="1549520"/>
                <a:chOff x="3462332" y="3455874"/>
                <a:chExt cx="647700" cy="1549520"/>
              </a:xfrm>
            </p:grpSpPr>
            <p:pic>
              <p:nvPicPr>
                <p:cNvPr id="238" name="Picture 17" descr="http://www.affymetrix.com/corporate/media/image_library/thumbnail/hpscanner.jpg"/>
                <p:cNvPicPr>
                  <a:picLocks noChangeAspect="1" noChangeArrowheads="1"/>
                </p:cNvPicPr>
                <p:nvPr/>
              </p:nvPicPr>
              <p:blipFill>
                <a:blip r:embed="rId16"/>
                <a:srcRect/>
                <a:stretch>
                  <a:fillRect/>
                </a:stretch>
              </p:blipFill>
              <p:spPr bwMode="auto">
                <a:xfrm>
                  <a:off x="3462332" y="4357694"/>
                  <a:ext cx="647700" cy="647700"/>
                </a:xfrm>
                <a:prstGeom prst="rect">
                  <a:avLst/>
                </a:prstGeom>
                <a:noFill/>
              </p:spPr>
            </p:pic>
            <p:sp>
              <p:nvSpPr>
                <p:cNvPr id="245" name="矩形 244"/>
                <p:cNvSpPr/>
                <p:nvPr/>
              </p:nvSpPr>
              <p:spPr>
                <a:xfrm>
                  <a:off x="3464711" y="3455874"/>
                  <a:ext cx="642942" cy="892552"/>
                </a:xfrm>
                <a:prstGeom prst="rect">
                  <a:avLst/>
                </a:prstGeom>
              </p:spPr>
              <p:txBody>
                <a:bodyPr wrap="square">
                  <a:spAutoFit/>
                </a:bodyPr>
                <a:lstStyle/>
                <a:p>
                  <a:pPr lvl="0" algn="ctr"/>
                  <a:r>
                    <a:rPr lang="en-US" altLang="zh-TW" sz="800" dirty="0" err="1" smtClean="0">
                      <a:solidFill>
                        <a:srgbClr val="00B0F0"/>
                      </a:solidFill>
                    </a:rPr>
                    <a:t>Affymetrix</a:t>
                  </a:r>
                  <a:r>
                    <a:rPr lang="en-US" altLang="zh-TW" sz="800" dirty="0" smtClean="0">
                      <a:solidFill>
                        <a:srgbClr val="00B0F0"/>
                      </a:solidFill>
                    </a:rPr>
                    <a:t> Microarray Scanner by Hewlett-Packard</a:t>
                  </a:r>
                </a:p>
                <a:p>
                  <a:pPr algn="ctr"/>
                  <a:r>
                    <a:rPr lang="en-US" altLang="zh-TW" sz="1200" dirty="0" smtClean="0">
                      <a:solidFill>
                        <a:srgbClr val="C00000"/>
                      </a:solidFill>
                    </a:rPr>
                    <a:t>1997</a:t>
                  </a:r>
                  <a:endParaRPr lang="zh-TW" altLang="en-US" sz="1200" dirty="0" smtClean="0">
                    <a:solidFill>
                      <a:srgbClr val="C00000"/>
                    </a:solidFill>
                  </a:endParaRPr>
                </a:p>
              </p:txBody>
            </p:sp>
          </p:grpSp>
          <p:grpSp>
            <p:nvGrpSpPr>
              <p:cNvPr id="19" name="群組 251"/>
              <p:cNvGrpSpPr/>
              <p:nvPr/>
            </p:nvGrpSpPr>
            <p:grpSpPr>
              <a:xfrm>
                <a:off x="7891489" y="2770105"/>
                <a:ext cx="647700" cy="1426409"/>
                <a:chOff x="4248150" y="3578985"/>
                <a:chExt cx="647700" cy="1426409"/>
              </a:xfrm>
            </p:grpSpPr>
            <p:pic>
              <p:nvPicPr>
                <p:cNvPr id="239" name="Picture 25" descr="http://www.affymetrix.com/corporate/media/image_library/thumbnail/scanner3000h.jpg"/>
                <p:cNvPicPr>
                  <a:picLocks noChangeAspect="1" noChangeArrowheads="1"/>
                </p:cNvPicPr>
                <p:nvPr/>
              </p:nvPicPr>
              <p:blipFill>
                <a:blip r:embed="rId17"/>
                <a:srcRect/>
                <a:stretch>
                  <a:fillRect/>
                </a:stretch>
              </p:blipFill>
              <p:spPr bwMode="auto">
                <a:xfrm>
                  <a:off x="4248150" y="4357694"/>
                  <a:ext cx="647700" cy="647700"/>
                </a:xfrm>
                <a:prstGeom prst="rect">
                  <a:avLst/>
                </a:prstGeom>
                <a:noFill/>
              </p:spPr>
            </p:pic>
            <p:sp>
              <p:nvSpPr>
                <p:cNvPr id="246" name="矩形 245"/>
                <p:cNvSpPr/>
                <p:nvPr/>
              </p:nvSpPr>
              <p:spPr>
                <a:xfrm>
                  <a:off x="4250537" y="3578985"/>
                  <a:ext cx="642926" cy="769441"/>
                </a:xfrm>
                <a:prstGeom prst="rect">
                  <a:avLst/>
                </a:prstGeom>
              </p:spPr>
              <p:txBody>
                <a:bodyPr wrap="square">
                  <a:spAutoFit/>
                </a:bodyPr>
                <a:lstStyle/>
                <a:p>
                  <a:pPr lvl="0" algn="ctr"/>
                  <a:r>
                    <a:rPr lang="en-US" altLang="zh-TW" sz="800" dirty="0" err="1" smtClean="0">
                      <a:solidFill>
                        <a:srgbClr val="00B0F0"/>
                      </a:solidFill>
                    </a:rPr>
                    <a:t>Affymetrix</a:t>
                  </a:r>
                  <a:r>
                    <a:rPr lang="en-US" altLang="zh-TW" sz="800" dirty="0" smtClean="0">
                      <a:solidFill>
                        <a:srgbClr val="00B0F0"/>
                      </a:solidFill>
                    </a:rPr>
                    <a:t> </a:t>
                  </a:r>
                  <a:r>
                    <a:rPr lang="en-US" altLang="zh-TW" sz="800" dirty="0" err="1" smtClean="0">
                      <a:solidFill>
                        <a:srgbClr val="00B0F0"/>
                      </a:solidFill>
                    </a:rPr>
                    <a:t>GeneChip</a:t>
                  </a:r>
                  <a:r>
                    <a:rPr lang="en-US" altLang="zh-TW" sz="800" dirty="0" smtClean="0">
                      <a:solidFill>
                        <a:srgbClr val="00B0F0"/>
                      </a:solidFill>
                    </a:rPr>
                    <a:t>® Scanner 3000</a:t>
                  </a:r>
                </a:p>
                <a:p>
                  <a:pPr algn="ctr"/>
                  <a:r>
                    <a:rPr lang="en-US" altLang="zh-TW" sz="1200" dirty="0" smtClean="0">
                      <a:solidFill>
                        <a:srgbClr val="C00000"/>
                      </a:solidFill>
                    </a:rPr>
                    <a:t>2003</a:t>
                  </a:r>
                  <a:endParaRPr lang="zh-TW" altLang="en-US" sz="1200" dirty="0" smtClean="0">
                    <a:solidFill>
                      <a:srgbClr val="C00000"/>
                    </a:solidFill>
                  </a:endParaRPr>
                </a:p>
              </p:txBody>
            </p:sp>
          </p:grpSp>
          <p:pic>
            <p:nvPicPr>
              <p:cNvPr id="263" name="Picture 39"/>
              <p:cNvPicPr>
                <a:picLocks noChangeAspect="1" noChangeArrowheads="1"/>
              </p:cNvPicPr>
              <p:nvPr/>
            </p:nvPicPr>
            <p:blipFill>
              <a:blip r:embed="rId18" cstate="print"/>
              <a:srcRect/>
              <a:stretch>
                <a:fillRect/>
              </a:stretch>
            </p:blipFill>
            <p:spPr bwMode="auto">
              <a:xfrm>
                <a:off x="5095312" y="575292"/>
                <a:ext cx="1476953" cy="1956926"/>
              </a:xfrm>
              <a:prstGeom prst="rect">
                <a:avLst/>
              </a:prstGeom>
              <a:noFill/>
              <a:ln w="9525">
                <a:noFill/>
                <a:miter lim="800000"/>
                <a:headEnd/>
                <a:tailEnd/>
              </a:ln>
              <a:effectLst/>
            </p:spPr>
          </p:pic>
          <p:sp>
            <p:nvSpPr>
              <p:cNvPr id="264" name="文字方塊 263"/>
              <p:cNvSpPr txBox="1"/>
              <p:nvPr/>
            </p:nvSpPr>
            <p:spPr>
              <a:xfrm>
                <a:off x="6572265" y="1670444"/>
                <a:ext cx="2071702" cy="861774"/>
              </a:xfrm>
              <a:prstGeom prst="rect">
                <a:avLst/>
              </a:prstGeom>
              <a:noFill/>
            </p:spPr>
            <p:txBody>
              <a:bodyPr wrap="square" rtlCol="0">
                <a:spAutoFit/>
              </a:bodyPr>
              <a:lstStyle/>
              <a:p>
                <a:r>
                  <a:rPr lang="en-US" altLang="zh-TW" sz="1000" dirty="0" smtClean="0">
                    <a:solidFill>
                      <a:srgbClr val="0070C0"/>
                    </a:solidFill>
                  </a:rPr>
                  <a:t>Light-directed, spatially addressable parallel chemical synthesis </a:t>
                </a:r>
              </a:p>
              <a:p>
                <a:r>
                  <a:rPr lang="en-US" altLang="zh-TW" sz="1000" dirty="0" smtClean="0">
                    <a:solidFill>
                      <a:srgbClr val="0070C0"/>
                    </a:solidFill>
                  </a:rPr>
                  <a:t>SP Fodor, JL Read, MC </a:t>
                </a:r>
                <a:r>
                  <a:rPr lang="en-US" altLang="zh-TW" sz="1000" dirty="0" err="1" smtClean="0">
                    <a:solidFill>
                      <a:srgbClr val="0070C0"/>
                    </a:solidFill>
                  </a:rPr>
                  <a:t>Pirrung</a:t>
                </a:r>
                <a:r>
                  <a:rPr lang="en-US" altLang="zh-TW" sz="1000" dirty="0" smtClean="0">
                    <a:solidFill>
                      <a:srgbClr val="0070C0"/>
                    </a:solidFill>
                  </a:rPr>
                  <a:t>, L </a:t>
                </a:r>
                <a:r>
                  <a:rPr lang="en-US" altLang="zh-TW" sz="1000" dirty="0" err="1" smtClean="0">
                    <a:solidFill>
                      <a:srgbClr val="0070C0"/>
                    </a:solidFill>
                  </a:rPr>
                  <a:t>Stryer</a:t>
                </a:r>
                <a:r>
                  <a:rPr lang="en-US" altLang="zh-TW" sz="1000" dirty="0" smtClean="0">
                    <a:solidFill>
                      <a:srgbClr val="0070C0"/>
                    </a:solidFill>
                  </a:rPr>
                  <a:t>, AT Lu, and D </a:t>
                </a:r>
                <a:r>
                  <a:rPr lang="en-US" altLang="zh-TW" sz="1000" dirty="0" err="1" smtClean="0">
                    <a:solidFill>
                      <a:srgbClr val="0070C0"/>
                    </a:solidFill>
                  </a:rPr>
                  <a:t>Solas</a:t>
                </a:r>
                <a:r>
                  <a:rPr lang="en-US" altLang="zh-TW" sz="1000" dirty="0" smtClean="0">
                    <a:solidFill>
                      <a:srgbClr val="0070C0"/>
                    </a:solidFill>
                  </a:rPr>
                  <a:t/>
                </a:r>
                <a:br>
                  <a:rPr lang="en-US" altLang="zh-TW" sz="1000" dirty="0" smtClean="0">
                    <a:solidFill>
                      <a:srgbClr val="0070C0"/>
                    </a:solidFill>
                  </a:rPr>
                </a:br>
                <a:r>
                  <a:rPr lang="en-US" altLang="zh-TW" sz="1000" dirty="0" smtClean="0">
                    <a:solidFill>
                      <a:srgbClr val="0070C0"/>
                    </a:solidFill>
                  </a:rPr>
                  <a:t>Science 15 February 1991: 767-773.</a:t>
                </a:r>
                <a:endParaRPr lang="zh-TW" altLang="en-US" sz="1000" dirty="0">
                  <a:solidFill>
                    <a:srgbClr val="0070C0"/>
                  </a:solidFill>
                </a:endParaRPr>
              </a:p>
            </p:txBody>
          </p:sp>
          <p:cxnSp>
            <p:nvCxnSpPr>
              <p:cNvPr id="269" name="圖案 268"/>
              <p:cNvCxnSpPr>
                <a:stCxn id="263" idx="1"/>
              </p:cNvCxnSpPr>
              <p:nvPr/>
            </p:nvCxnSpPr>
            <p:spPr>
              <a:xfrm rot="10800000" flipV="1">
                <a:off x="4738122" y="1553755"/>
                <a:ext cx="357190" cy="2786832"/>
              </a:xfrm>
              <a:prstGeom prst="bentConnector2">
                <a:avLst/>
              </a:prstGeom>
              <a:ln w="19050">
                <a:solidFill>
                  <a:srgbClr val="C00000"/>
                </a:solidFill>
                <a:tailEnd type="stealth" w="lg" len="med"/>
              </a:ln>
            </p:spPr>
            <p:style>
              <a:lnRef idx="1">
                <a:schemeClr val="accent1"/>
              </a:lnRef>
              <a:fillRef idx="0">
                <a:schemeClr val="accent1"/>
              </a:fillRef>
              <a:effectRef idx="0">
                <a:schemeClr val="accent1"/>
              </a:effectRef>
              <a:fontRef idx="minor">
                <a:schemeClr val="tx1"/>
              </a:fontRef>
            </p:style>
          </p:cxnSp>
        </p:grpSp>
        <p:sp>
          <p:nvSpPr>
            <p:cNvPr id="273" name="文字方塊 272"/>
            <p:cNvSpPr txBox="1"/>
            <p:nvPr/>
          </p:nvSpPr>
          <p:spPr>
            <a:xfrm>
              <a:off x="611188" y="549275"/>
              <a:ext cx="2143664" cy="400110"/>
            </a:xfrm>
            <a:prstGeom prst="rect">
              <a:avLst/>
            </a:prstGeom>
            <a:noFill/>
          </p:spPr>
          <p:txBody>
            <a:bodyPr wrap="none" rtlCol="0">
              <a:spAutoFit/>
            </a:bodyPr>
            <a:lstStyle/>
            <a:p>
              <a:r>
                <a:rPr lang="en-US" sz="2000" b="1" dirty="0" err="1" smtClean="0">
                  <a:solidFill>
                    <a:srgbClr val="C00000"/>
                  </a:solidFill>
                </a:rPr>
                <a:t>Affymetrix</a:t>
              </a:r>
              <a:r>
                <a:rPr lang="en-US" sz="2000" b="1" dirty="0" smtClean="0">
                  <a:solidFill>
                    <a:srgbClr val="C00000"/>
                  </a:solidFill>
                </a:rPr>
                <a:t> History</a:t>
              </a:r>
              <a:endParaRPr lang="zh-TW" altLang="en-US" sz="2000" b="1" dirty="0">
                <a:solidFill>
                  <a:srgbClr val="C00000"/>
                </a:solidFill>
              </a:endParaRPr>
            </a:p>
          </p:txBody>
        </p:sp>
      </p:gr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2275" name="Picture 3"/>
          <p:cNvPicPr>
            <a:picLocks noChangeAspect="1" noChangeArrowheads="1"/>
          </p:cNvPicPr>
          <p:nvPr/>
        </p:nvPicPr>
        <p:blipFill>
          <a:blip r:embed="rId3" cstate="print"/>
          <a:srcRect/>
          <a:stretch>
            <a:fillRect/>
          </a:stretch>
        </p:blipFill>
        <p:spPr bwMode="auto">
          <a:xfrm>
            <a:off x="611188" y="1142984"/>
            <a:ext cx="7920000" cy="2405545"/>
          </a:xfrm>
          <a:prstGeom prst="rect">
            <a:avLst/>
          </a:prstGeom>
          <a:noFill/>
          <a:ln w="9525">
            <a:noFill/>
            <a:miter lim="800000"/>
            <a:headEnd/>
            <a:tailEnd/>
          </a:ln>
          <a:effectLst/>
        </p:spPr>
      </p:pic>
      <p:sp>
        <p:nvSpPr>
          <p:cNvPr id="5" name="文字方塊 4"/>
          <p:cNvSpPr txBox="1"/>
          <p:nvPr/>
        </p:nvSpPr>
        <p:spPr>
          <a:xfrm>
            <a:off x="611188" y="549275"/>
            <a:ext cx="1760225" cy="400110"/>
          </a:xfrm>
          <a:prstGeom prst="rect">
            <a:avLst/>
          </a:prstGeom>
          <a:noFill/>
        </p:spPr>
        <p:txBody>
          <a:bodyPr wrap="none" rtlCol="0">
            <a:spAutoFit/>
          </a:bodyPr>
          <a:lstStyle/>
          <a:p>
            <a:r>
              <a:rPr lang="en-US" sz="2000" b="1" dirty="0" smtClean="0">
                <a:solidFill>
                  <a:srgbClr val="C00000"/>
                </a:solidFill>
              </a:rPr>
              <a:t>Agilent History</a:t>
            </a:r>
            <a:endParaRPr lang="zh-TW" altLang="en-US" sz="2000" b="1" dirty="0">
              <a:solidFill>
                <a:srgbClr val="C00000"/>
              </a:solidFill>
            </a:endParaRPr>
          </a:p>
        </p:txBody>
      </p:sp>
      <p:grpSp>
        <p:nvGrpSpPr>
          <p:cNvPr id="6" name="Group 53"/>
          <p:cNvGrpSpPr>
            <a:grpSpLocks/>
          </p:cNvGrpSpPr>
          <p:nvPr/>
        </p:nvGrpSpPr>
        <p:grpSpPr bwMode="auto">
          <a:xfrm>
            <a:off x="2428860" y="3643314"/>
            <a:ext cx="5643602" cy="2928935"/>
            <a:chOff x="98" y="451"/>
            <a:chExt cx="4128" cy="2115"/>
          </a:xfrm>
        </p:grpSpPr>
        <p:pic>
          <p:nvPicPr>
            <p:cNvPr id="7" name="Picture 49" descr="Picture3"/>
            <p:cNvPicPr>
              <a:picLocks noChangeAspect="1" noChangeArrowheads="1"/>
            </p:cNvPicPr>
            <p:nvPr/>
          </p:nvPicPr>
          <p:blipFill>
            <a:blip r:embed="rId4"/>
            <a:srcRect l="4556" t="19615" r="4318"/>
            <a:stretch>
              <a:fillRect/>
            </a:stretch>
          </p:blipFill>
          <p:spPr bwMode="auto">
            <a:xfrm>
              <a:off x="98" y="451"/>
              <a:ext cx="4128" cy="2115"/>
            </a:xfrm>
            <a:prstGeom prst="rect">
              <a:avLst/>
            </a:prstGeom>
            <a:noFill/>
          </p:spPr>
        </p:pic>
        <p:sp>
          <p:nvSpPr>
            <p:cNvPr id="8" name="Rectangle 52"/>
            <p:cNvSpPr>
              <a:spLocks noChangeArrowheads="1"/>
            </p:cNvSpPr>
            <p:nvPr/>
          </p:nvSpPr>
          <p:spPr bwMode="auto">
            <a:xfrm>
              <a:off x="816" y="2208"/>
              <a:ext cx="432" cy="192"/>
            </a:xfrm>
            <a:prstGeom prst="rect">
              <a:avLst/>
            </a:prstGeom>
            <a:solidFill>
              <a:schemeClr val="bg1"/>
            </a:solidFill>
            <a:ln w="9525">
              <a:noFill/>
              <a:miter lim="800000"/>
              <a:headEnd/>
              <a:tailEnd/>
            </a:ln>
            <a:effectLst/>
          </p:spPr>
          <p:txBody>
            <a:bodyPr wrap="none" anchor="ctr"/>
            <a:lstStyle/>
            <a:p>
              <a:endParaRPr lang="zh-TW" altLang="en-US"/>
            </a:p>
          </p:txBody>
        </p:sp>
      </p:gr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611188" y="549275"/>
            <a:ext cx="4782078" cy="400110"/>
          </a:xfrm>
          <a:prstGeom prst="rect">
            <a:avLst/>
          </a:prstGeom>
        </p:spPr>
        <p:txBody>
          <a:bodyPr wrap="none">
            <a:spAutoFit/>
          </a:bodyPr>
          <a:lstStyle/>
          <a:p>
            <a:pPr algn="l" rtl="0"/>
            <a:r>
              <a:rPr lang="en-US" altLang="zh-TW" sz="2000" b="1" kern="1200" dirty="0">
                <a:solidFill>
                  <a:srgbClr val="C00000"/>
                </a:solidFill>
                <a:latin typeface="Arial Narrow" pitchFamily="34" charset="0"/>
                <a:ea typeface="新細明體"/>
                <a:cs typeface="Arial" pitchFamily="34" charset="0"/>
              </a:rPr>
              <a:t>What are microarrays and how do they work ?</a:t>
            </a:r>
            <a:endParaRPr lang="zh-TW" altLang="en-US" sz="2000" b="1" kern="1200" dirty="0">
              <a:solidFill>
                <a:srgbClr val="C00000"/>
              </a:solidFill>
              <a:latin typeface="Arial Narrow" pitchFamily="34" charset="0"/>
              <a:ea typeface="新細明體"/>
              <a:cs typeface="Arial" pitchFamily="34" charset="0"/>
            </a:endParaRPr>
          </a:p>
        </p:txBody>
      </p:sp>
      <p:sp>
        <p:nvSpPr>
          <p:cNvPr id="3" name="文字方塊 2"/>
          <p:cNvSpPr txBox="1"/>
          <p:nvPr/>
        </p:nvSpPr>
        <p:spPr>
          <a:xfrm>
            <a:off x="611188" y="1000108"/>
            <a:ext cx="4960944" cy="1569660"/>
          </a:xfrm>
          <a:prstGeom prst="rect">
            <a:avLst/>
          </a:prstGeom>
          <a:noFill/>
        </p:spPr>
        <p:txBody>
          <a:bodyPr wrap="square" rtlCol="0">
            <a:spAutoFit/>
          </a:bodyPr>
          <a:lstStyle/>
          <a:p>
            <a:pPr marL="268288" indent="-268288" algn="l" rtl="0">
              <a:buSzPct val="75000"/>
              <a:buFont typeface="Wingdings" pitchFamily="2" charset="2"/>
              <a:buChar char="u"/>
            </a:pPr>
            <a:r>
              <a:rPr lang="en-US" altLang="zh-TW" sz="1600" kern="1200" dirty="0">
                <a:solidFill>
                  <a:srgbClr val="0070C0"/>
                </a:solidFill>
                <a:ea typeface="新細明體"/>
                <a:cs typeface="+mn-cs"/>
              </a:rPr>
              <a:t>~10,000 spots on an array</a:t>
            </a:r>
          </a:p>
          <a:p>
            <a:pPr marL="268288" indent="-268288" algn="l" rtl="0">
              <a:buSzPct val="75000"/>
              <a:buFont typeface="Wingdings" pitchFamily="2" charset="2"/>
              <a:buChar char="u"/>
            </a:pPr>
            <a:r>
              <a:rPr lang="en-US" altLang="zh-TW" sz="1600" kern="1200" dirty="0">
                <a:solidFill>
                  <a:srgbClr val="0070C0"/>
                </a:solidFill>
                <a:ea typeface="新細明體"/>
                <a:cs typeface="+mn-cs"/>
              </a:rPr>
              <a:t>each spot contains ~10</a:t>
            </a:r>
            <a:r>
              <a:rPr lang="en-US" altLang="zh-TW" sz="1600" kern="1200" baseline="30000" dirty="0">
                <a:solidFill>
                  <a:srgbClr val="0070C0"/>
                </a:solidFill>
                <a:ea typeface="新細明體"/>
                <a:cs typeface="+mn-cs"/>
              </a:rPr>
              <a:t>7</a:t>
            </a:r>
            <a:r>
              <a:rPr lang="en-US" altLang="zh-TW" sz="1600" kern="1200" dirty="0">
                <a:solidFill>
                  <a:srgbClr val="0070C0"/>
                </a:solidFill>
                <a:ea typeface="新細明體"/>
                <a:cs typeface="+mn-cs"/>
              </a:rPr>
              <a:t> of identical DNA of lengths from 10s to 100s  of </a:t>
            </a:r>
            <a:r>
              <a:rPr lang="en-US" altLang="zh-TW" sz="1600" kern="1200" dirty="0" err="1">
                <a:solidFill>
                  <a:srgbClr val="0070C0"/>
                </a:solidFill>
                <a:ea typeface="新細明體"/>
                <a:cs typeface="+mn-cs"/>
              </a:rPr>
              <a:t>bp</a:t>
            </a:r>
            <a:endParaRPr lang="en-US" altLang="zh-TW" sz="1600" kern="1200" dirty="0">
              <a:solidFill>
                <a:srgbClr val="0070C0"/>
              </a:solidFill>
              <a:ea typeface="新細明體"/>
              <a:cs typeface="+mn-cs"/>
            </a:endParaRPr>
          </a:p>
          <a:p>
            <a:pPr marL="268288" indent="-268288" algn="l" rtl="0">
              <a:buSzPct val="75000"/>
              <a:buFont typeface="Wingdings" pitchFamily="2" charset="2"/>
              <a:buChar char="u"/>
            </a:pPr>
            <a:r>
              <a:rPr lang="en-US" altLang="zh-TW" sz="1600" kern="1200" dirty="0">
                <a:solidFill>
                  <a:srgbClr val="0070C0"/>
                </a:solidFill>
                <a:ea typeface="新細明體"/>
                <a:cs typeface="+mn-cs"/>
              </a:rPr>
              <a:t> spots are either printed on the microarrays by a robot or jet, or synthesized by </a:t>
            </a:r>
            <a:r>
              <a:rPr lang="en-US" altLang="zh-TW" sz="1600" kern="1200" dirty="0">
                <a:solidFill>
                  <a:srgbClr val="C00000"/>
                </a:solidFill>
                <a:ea typeface="新細明體"/>
                <a:cs typeface="+mn-cs"/>
              </a:rPr>
              <a:t>photolithography </a:t>
            </a:r>
            <a:r>
              <a:rPr lang="en-US" altLang="zh-TW" sz="1600" kern="1200" dirty="0">
                <a:solidFill>
                  <a:srgbClr val="0070C0"/>
                </a:solidFill>
                <a:ea typeface="新細明體"/>
                <a:cs typeface="+mn-cs"/>
              </a:rPr>
              <a:t>or by </a:t>
            </a:r>
            <a:r>
              <a:rPr lang="en-US" altLang="zh-TW" sz="1600" kern="1200" dirty="0">
                <a:solidFill>
                  <a:srgbClr val="C00000"/>
                </a:solidFill>
                <a:ea typeface="新細明體"/>
                <a:cs typeface="+mn-cs"/>
              </a:rPr>
              <a:t>inkjet printing</a:t>
            </a:r>
            <a:endParaRPr lang="zh-TW" altLang="en-US" sz="1600" kern="1200" dirty="0">
              <a:solidFill>
                <a:srgbClr val="C00000"/>
              </a:solidFill>
              <a:ea typeface="新細明體"/>
              <a:cs typeface="+mn-cs"/>
            </a:endParaRPr>
          </a:p>
        </p:txBody>
      </p:sp>
      <p:grpSp>
        <p:nvGrpSpPr>
          <p:cNvPr id="5" name="群組 6"/>
          <p:cNvGrpSpPr/>
          <p:nvPr/>
        </p:nvGrpSpPr>
        <p:grpSpPr>
          <a:xfrm>
            <a:off x="5653088" y="1280205"/>
            <a:ext cx="2879725" cy="4934877"/>
            <a:chOff x="5364163" y="1201264"/>
            <a:chExt cx="2879725" cy="4934877"/>
          </a:xfrm>
        </p:grpSpPr>
        <p:pic>
          <p:nvPicPr>
            <p:cNvPr id="4" name="Picture 4" descr="pgs2e-fig-04-03-1"/>
            <p:cNvPicPr>
              <a:picLocks noChangeAspect="1" noChangeArrowheads="1"/>
            </p:cNvPicPr>
            <p:nvPr/>
          </p:nvPicPr>
          <p:blipFill>
            <a:blip r:embed="rId3" cstate="print"/>
            <a:srcRect l="10178" r="9201" b="3509"/>
            <a:stretch>
              <a:fillRect/>
            </a:stretch>
          </p:blipFill>
          <p:spPr bwMode="auto">
            <a:xfrm>
              <a:off x="5364163" y="1201264"/>
              <a:ext cx="2879725" cy="2584926"/>
            </a:xfrm>
            <a:prstGeom prst="rect">
              <a:avLst/>
            </a:prstGeom>
            <a:noFill/>
            <a:ln w="9525">
              <a:noFill/>
              <a:miter lim="800000"/>
              <a:headEnd/>
              <a:tailEnd/>
            </a:ln>
          </p:spPr>
        </p:pic>
        <p:pic>
          <p:nvPicPr>
            <p:cNvPr id="189442" name="Picture 5" descr="pgs2e-fig-04-03-2"/>
            <p:cNvPicPr>
              <a:picLocks noChangeAspect="1" noChangeArrowheads="1"/>
            </p:cNvPicPr>
            <p:nvPr/>
          </p:nvPicPr>
          <p:blipFill>
            <a:blip r:embed="rId4" cstate="print"/>
            <a:srcRect l="6007" r="4928" b="3069"/>
            <a:stretch>
              <a:fillRect/>
            </a:stretch>
          </p:blipFill>
          <p:spPr bwMode="auto">
            <a:xfrm>
              <a:off x="5364163" y="3786190"/>
              <a:ext cx="2879725" cy="2349951"/>
            </a:xfrm>
            <a:prstGeom prst="rect">
              <a:avLst/>
            </a:prstGeom>
            <a:noFill/>
            <a:ln w="9525">
              <a:noFill/>
              <a:miter lim="800000"/>
              <a:headEnd/>
              <a:tailEnd/>
            </a:ln>
          </p:spPr>
        </p:pic>
      </p:grpSp>
      <p:sp>
        <p:nvSpPr>
          <p:cNvPr id="189443" name="Rectangle 8"/>
          <p:cNvSpPr>
            <a:spLocks noChangeArrowheads="1"/>
          </p:cNvSpPr>
          <p:nvPr/>
        </p:nvSpPr>
        <p:spPr bwMode="auto">
          <a:xfrm>
            <a:off x="3357554" y="4857760"/>
            <a:ext cx="2571768" cy="1384995"/>
          </a:xfrm>
          <a:prstGeom prst="rect">
            <a:avLst/>
          </a:prstGeom>
          <a:solidFill>
            <a:schemeClr val="accent5">
              <a:lumMod val="20000"/>
              <a:lumOff val="80000"/>
            </a:schemeClr>
          </a:solidFill>
          <a:ln w="9525">
            <a:noFill/>
            <a:miter lim="800000"/>
            <a:headEnd/>
            <a:tailEnd/>
          </a:ln>
        </p:spPr>
        <p:txBody>
          <a:bodyPr vert="horz" wrap="square" lIns="91440" tIns="45720" rIns="91440" bIns="45720" numCol="1" anchor="t" anchorCtr="0" compatLnSpc="1">
            <a:prstTxWarp prst="textNoShape">
              <a:avLst/>
            </a:prstTxWarp>
            <a:spAutoFit/>
          </a:bodyPr>
          <a:lstStyle/>
          <a:p>
            <a:pPr algn="just" rtl="0" fontAlgn="base">
              <a:spcBef>
                <a:spcPct val="0"/>
              </a:spcBef>
              <a:spcAft>
                <a:spcPct val="0"/>
              </a:spcAft>
            </a:pPr>
            <a:r>
              <a:rPr kumimoji="1" lang="en-US" altLang="zh-TW" sz="1200" b="1" kern="1200" dirty="0">
                <a:solidFill>
                  <a:srgbClr val="002060"/>
                </a:solidFill>
                <a:latin typeface="Arial Narrow" pitchFamily="34" charset="0"/>
                <a:ea typeface="新細明體" pitchFamily="18" charset="-120"/>
                <a:cs typeface="+mn-cs"/>
              </a:rPr>
              <a:t>Principle of </a:t>
            </a:r>
            <a:r>
              <a:rPr kumimoji="1" lang="en-US" altLang="zh-TW" sz="1200" b="1" kern="1200" dirty="0" err="1">
                <a:solidFill>
                  <a:srgbClr val="002060"/>
                </a:solidFill>
                <a:latin typeface="Arial Narrow" pitchFamily="34" charset="0"/>
                <a:ea typeface="新細明體" pitchFamily="18" charset="-120"/>
                <a:cs typeface="+mn-cs"/>
              </a:rPr>
              <a:t>cDNA</a:t>
            </a:r>
            <a:r>
              <a:rPr kumimoji="1" lang="en-US" altLang="zh-TW" sz="1200" b="1" kern="1200" dirty="0">
                <a:solidFill>
                  <a:srgbClr val="002060"/>
                </a:solidFill>
                <a:latin typeface="Arial Narrow" pitchFamily="34" charset="0"/>
                <a:ea typeface="新細明體" pitchFamily="18" charset="-120"/>
                <a:cs typeface="+mn-cs"/>
              </a:rPr>
              <a:t> microarrays </a:t>
            </a:r>
          </a:p>
          <a:p>
            <a:pPr algn="just" rtl="0" fontAlgn="base">
              <a:spcBef>
                <a:spcPct val="0"/>
              </a:spcBef>
              <a:spcAft>
                <a:spcPct val="0"/>
              </a:spcAft>
            </a:pPr>
            <a:r>
              <a:rPr kumimoji="1" lang="en-US" altLang="zh-TW" sz="1200" kern="1200" dirty="0">
                <a:solidFill>
                  <a:srgbClr val="002060"/>
                </a:solidFill>
                <a:latin typeface="Arial Narrow" pitchFamily="34" charset="0"/>
                <a:ea typeface="新細明體" pitchFamily="18" charset="-120"/>
                <a:cs typeface="+mn-cs"/>
              </a:rPr>
              <a:t>EST fragments arrayed in 96- or 384-well plates are spotted at high density onto a glass microarray slide. Subsequently, two different fluorescently labeled </a:t>
            </a:r>
            <a:r>
              <a:rPr kumimoji="1" lang="en-US" altLang="zh-TW" sz="1200" kern="1200" dirty="0" err="1">
                <a:solidFill>
                  <a:srgbClr val="002060"/>
                </a:solidFill>
                <a:latin typeface="Arial Narrow" pitchFamily="34" charset="0"/>
                <a:ea typeface="新細明體" pitchFamily="18" charset="-120"/>
                <a:cs typeface="+mn-cs"/>
              </a:rPr>
              <a:t>cDNA</a:t>
            </a:r>
            <a:r>
              <a:rPr kumimoji="1" lang="en-US" altLang="zh-TW" sz="1200" kern="1200" dirty="0">
                <a:solidFill>
                  <a:srgbClr val="002060"/>
                </a:solidFill>
                <a:latin typeface="Arial Narrow" pitchFamily="34" charset="0"/>
                <a:ea typeface="新細明體" pitchFamily="18" charset="-120"/>
                <a:cs typeface="+mn-cs"/>
              </a:rPr>
              <a:t>  populations derived from independent mRNA samples are hybridized to the array.</a:t>
            </a:r>
            <a:endParaRPr kumimoji="1" lang="zh-TW" altLang="zh-TW" sz="1600" kern="1200" dirty="0">
              <a:solidFill>
                <a:srgbClr val="002060"/>
              </a:solidFill>
              <a:latin typeface="Arial Narrow" pitchFamily="34" charset="0"/>
              <a:ea typeface="新細明體" pitchFamily="18" charset="-120"/>
              <a:cs typeface="+mn-cs"/>
            </a:endParaRPr>
          </a:p>
        </p:txBody>
      </p:sp>
      <p:pic>
        <p:nvPicPr>
          <p:cNvPr id="9" name="Picture 4"/>
          <p:cNvPicPr>
            <a:picLocks noChangeAspect="1" noChangeArrowheads="1"/>
          </p:cNvPicPr>
          <p:nvPr/>
        </p:nvPicPr>
        <p:blipFill>
          <a:blip r:embed="rId5" cstate="print"/>
          <a:srcRect/>
          <a:stretch>
            <a:fillRect/>
          </a:stretch>
        </p:blipFill>
        <p:spPr bwMode="auto">
          <a:xfrm>
            <a:off x="3432677" y="2626884"/>
            <a:ext cx="2263081" cy="2088000"/>
          </a:xfrm>
          <a:prstGeom prst="rect">
            <a:avLst/>
          </a:prstGeom>
          <a:noFill/>
          <a:ln w="9525">
            <a:noFill/>
            <a:miter lim="800000"/>
            <a:headEnd/>
            <a:tailEnd/>
          </a:ln>
        </p:spPr>
      </p:pic>
      <p:grpSp>
        <p:nvGrpSpPr>
          <p:cNvPr id="6" name="群組 28"/>
          <p:cNvGrpSpPr>
            <a:grpSpLocks noChangeAspect="1"/>
          </p:cNvGrpSpPr>
          <p:nvPr/>
        </p:nvGrpSpPr>
        <p:grpSpPr>
          <a:xfrm>
            <a:off x="981021" y="2626884"/>
            <a:ext cx="2415033" cy="2088000"/>
            <a:chOff x="-714412" y="2500306"/>
            <a:chExt cx="3962400" cy="3425825"/>
          </a:xfrm>
        </p:grpSpPr>
        <p:pic>
          <p:nvPicPr>
            <p:cNvPr id="16" name="Picture 3"/>
            <p:cNvPicPr>
              <a:picLocks noChangeAspect="1" noChangeArrowheads="1"/>
            </p:cNvPicPr>
            <p:nvPr/>
          </p:nvPicPr>
          <p:blipFill>
            <a:blip r:embed="rId6" cstate="print"/>
            <a:srcRect l="10345"/>
            <a:stretch>
              <a:fillRect/>
            </a:stretch>
          </p:blipFill>
          <p:spPr bwMode="auto">
            <a:xfrm>
              <a:off x="-714412" y="2500306"/>
              <a:ext cx="3962400" cy="3425825"/>
            </a:xfrm>
            <a:prstGeom prst="rect">
              <a:avLst/>
            </a:prstGeom>
            <a:noFill/>
            <a:ln w="9525">
              <a:noFill/>
              <a:miter lim="800000"/>
              <a:headEnd/>
              <a:tailEnd/>
            </a:ln>
          </p:spPr>
        </p:pic>
        <p:grpSp>
          <p:nvGrpSpPr>
            <p:cNvPr id="7" name="Group 4"/>
            <p:cNvGrpSpPr>
              <a:grpSpLocks/>
            </p:cNvGrpSpPr>
            <p:nvPr/>
          </p:nvGrpSpPr>
          <p:grpSpPr bwMode="auto">
            <a:xfrm>
              <a:off x="1500166" y="3143248"/>
              <a:ext cx="1598613" cy="1558925"/>
              <a:chOff x="588" y="1002"/>
              <a:chExt cx="1609" cy="1571"/>
            </a:xfrm>
          </p:grpSpPr>
          <p:pic>
            <p:nvPicPr>
              <p:cNvPr id="18" name="Picture 5"/>
              <p:cNvPicPr>
                <a:picLocks noChangeArrowheads="1"/>
              </p:cNvPicPr>
              <p:nvPr/>
            </p:nvPicPr>
            <p:blipFill>
              <a:blip r:embed="rId7"/>
              <a:srcRect/>
              <a:stretch>
                <a:fillRect/>
              </a:stretch>
            </p:blipFill>
            <p:spPr bwMode="auto">
              <a:xfrm>
                <a:off x="588" y="1002"/>
                <a:ext cx="1608" cy="1571"/>
              </a:xfrm>
              <a:prstGeom prst="rect">
                <a:avLst/>
              </a:prstGeom>
              <a:noFill/>
              <a:ln w="12700">
                <a:noFill/>
                <a:miter lim="800000"/>
                <a:headEnd/>
                <a:tailEnd/>
              </a:ln>
              <a:effectLst/>
            </p:spPr>
          </p:pic>
          <p:pic>
            <p:nvPicPr>
              <p:cNvPr id="19" name="Picture 6"/>
              <p:cNvPicPr>
                <a:picLocks noChangeArrowheads="1"/>
              </p:cNvPicPr>
              <p:nvPr/>
            </p:nvPicPr>
            <p:blipFill>
              <a:blip r:embed="rId7"/>
              <a:srcRect l="32545" r="31305" b="65800"/>
              <a:stretch>
                <a:fillRect/>
              </a:stretch>
            </p:blipFill>
            <p:spPr bwMode="auto">
              <a:xfrm>
                <a:off x="1111" y="1528"/>
                <a:ext cx="582" cy="539"/>
              </a:xfrm>
              <a:prstGeom prst="rect">
                <a:avLst/>
              </a:prstGeom>
              <a:noFill/>
              <a:ln w="12700">
                <a:noFill/>
                <a:miter lim="800000"/>
                <a:headEnd/>
                <a:tailEnd/>
              </a:ln>
              <a:effectLst/>
            </p:spPr>
          </p:pic>
          <p:pic>
            <p:nvPicPr>
              <p:cNvPr id="20" name="Picture 7"/>
              <p:cNvPicPr>
                <a:picLocks noChangeArrowheads="1"/>
              </p:cNvPicPr>
              <p:nvPr/>
            </p:nvPicPr>
            <p:blipFill>
              <a:blip r:embed="rId8"/>
              <a:srcRect l="4340" t="3668" r="2779"/>
              <a:stretch>
                <a:fillRect/>
              </a:stretch>
            </p:blipFill>
            <p:spPr bwMode="auto">
              <a:xfrm>
                <a:off x="1130" y="1531"/>
                <a:ext cx="535" cy="525"/>
              </a:xfrm>
              <a:prstGeom prst="rect">
                <a:avLst/>
              </a:prstGeom>
              <a:noFill/>
              <a:ln w="12700">
                <a:noFill/>
                <a:miter lim="800000"/>
                <a:headEnd/>
                <a:tailEnd/>
              </a:ln>
              <a:effectLst/>
            </p:spPr>
          </p:pic>
          <p:pic>
            <p:nvPicPr>
              <p:cNvPr id="21" name="Picture 8"/>
              <p:cNvPicPr>
                <a:picLocks noChangeArrowheads="1"/>
              </p:cNvPicPr>
              <p:nvPr/>
            </p:nvPicPr>
            <p:blipFill>
              <a:blip r:embed="rId8"/>
              <a:srcRect l="4340" t="3668" r="2779"/>
              <a:stretch>
                <a:fillRect/>
              </a:stretch>
            </p:blipFill>
            <p:spPr bwMode="auto">
              <a:xfrm>
                <a:off x="593" y="1531"/>
                <a:ext cx="535" cy="525"/>
              </a:xfrm>
              <a:prstGeom prst="rect">
                <a:avLst/>
              </a:prstGeom>
              <a:noFill/>
              <a:ln w="12700">
                <a:noFill/>
                <a:miter lim="800000"/>
                <a:headEnd/>
                <a:tailEnd/>
              </a:ln>
              <a:effectLst/>
            </p:spPr>
          </p:pic>
          <p:pic>
            <p:nvPicPr>
              <p:cNvPr id="22" name="Picture 9"/>
              <p:cNvPicPr>
                <a:picLocks noChangeArrowheads="1"/>
              </p:cNvPicPr>
              <p:nvPr/>
            </p:nvPicPr>
            <p:blipFill>
              <a:blip r:embed="rId8"/>
              <a:srcRect l="4340" t="3668" r="2779"/>
              <a:stretch>
                <a:fillRect/>
              </a:stretch>
            </p:blipFill>
            <p:spPr bwMode="auto">
              <a:xfrm>
                <a:off x="1662" y="1531"/>
                <a:ext cx="535" cy="525"/>
              </a:xfrm>
              <a:prstGeom prst="rect">
                <a:avLst/>
              </a:prstGeom>
              <a:noFill/>
              <a:ln w="12700">
                <a:noFill/>
                <a:miter lim="800000"/>
                <a:headEnd/>
                <a:tailEnd/>
              </a:ln>
              <a:effectLst/>
            </p:spPr>
          </p:pic>
          <p:pic>
            <p:nvPicPr>
              <p:cNvPr id="23" name="Picture 10"/>
              <p:cNvPicPr>
                <a:picLocks noChangeArrowheads="1"/>
              </p:cNvPicPr>
              <p:nvPr/>
            </p:nvPicPr>
            <p:blipFill>
              <a:blip r:embed="rId8"/>
              <a:srcRect l="4340" t="3668" r="2779"/>
              <a:stretch>
                <a:fillRect/>
              </a:stretch>
            </p:blipFill>
            <p:spPr bwMode="auto">
              <a:xfrm>
                <a:off x="1130" y="1010"/>
                <a:ext cx="535" cy="525"/>
              </a:xfrm>
              <a:prstGeom prst="rect">
                <a:avLst/>
              </a:prstGeom>
              <a:noFill/>
              <a:ln w="12700">
                <a:noFill/>
                <a:miter lim="800000"/>
                <a:headEnd/>
                <a:tailEnd/>
              </a:ln>
              <a:effectLst/>
            </p:spPr>
          </p:pic>
          <p:pic>
            <p:nvPicPr>
              <p:cNvPr id="24" name="Picture 11"/>
              <p:cNvPicPr>
                <a:picLocks noChangeArrowheads="1"/>
              </p:cNvPicPr>
              <p:nvPr/>
            </p:nvPicPr>
            <p:blipFill>
              <a:blip r:embed="rId8"/>
              <a:srcRect l="4340" t="3676" r="2779"/>
              <a:stretch>
                <a:fillRect/>
              </a:stretch>
            </p:blipFill>
            <p:spPr bwMode="auto">
              <a:xfrm>
                <a:off x="1130" y="2041"/>
                <a:ext cx="535" cy="524"/>
              </a:xfrm>
              <a:prstGeom prst="rect">
                <a:avLst/>
              </a:prstGeom>
              <a:noFill/>
              <a:ln w="12700">
                <a:noFill/>
                <a:miter lim="800000"/>
                <a:headEnd/>
                <a:tailEnd/>
              </a:ln>
              <a:effectLst/>
            </p:spPr>
          </p:pic>
          <p:pic>
            <p:nvPicPr>
              <p:cNvPr id="25" name="Picture 12"/>
              <p:cNvPicPr>
                <a:picLocks noChangeArrowheads="1"/>
              </p:cNvPicPr>
              <p:nvPr/>
            </p:nvPicPr>
            <p:blipFill>
              <a:blip r:embed="rId8"/>
              <a:srcRect l="4340" t="3676" r="2779"/>
              <a:stretch>
                <a:fillRect/>
              </a:stretch>
            </p:blipFill>
            <p:spPr bwMode="auto">
              <a:xfrm>
                <a:off x="591" y="1015"/>
                <a:ext cx="535" cy="524"/>
              </a:xfrm>
              <a:prstGeom prst="rect">
                <a:avLst/>
              </a:prstGeom>
              <a:noFill/>
              <a:ln w="12700">
                <a:noFill/>
                <a:miter lim="800000"/>
                <a:headEnd/>
                <a:tailEnd/>
              </a:ln>
              <a:effectLst/>
            </p:spPr>
          </p:pic>
          <p:pic>
            <p:nvPicPr>
              <p:cNvPr id="26" name="Picture 13"/>
              <p:cNvPicPr>
                <a:picLocks noChangeArrowheads="1"/>
              </p:cNvPicPr>
              <p:nvPr/>
            </p:nvPicPr>
            <p:blipFill>
              <a:blip r:embed="rId8"/>
              <a:srcRect l="6076" t="3676" r="3993"/>
              <a:stretch>
                <a:fillRect/>
              </a:stretch>
            </p:blipFill>
            <p:spPr bwMode="auto">
              <a:xfrm>
                <a:off x="1669" y="2041"/>
                <a:ext cx="518" cy="524"/>
              </a:xfrm>
              <a:prstGeom prst="rect">
                <a:avLst/>
              </a:prstGeom>
              <a:noFill/>
              <a:ln w="12700">
                <a:noFill/>
                <a:miter lim="800000"/>
                <a:headEnd/>
                <a:tailEnd/>
              </a:ln>
              <a:effectLst/>
            </p:spPr>
          </p:pic>
          <p:pic>
            <p:nvPicPr>
              <p:cNvPr id="27" name="Picture 14"/>
              <p:cNvPicPr>
                <a:picLocks noChangeArrowheads="1"/>
              </p:cNvPicPr>
              <p:nvPr/>
            </p:nvPicPr>
            <p:blipFill>
              <a:blip r:embed="rId8"/>
              <a:srcRect l="4340" t="3676" r="2779"/>
              <a:stretch>
                <a:fillRect/>
              </a:stretch>
            </p:blipFill>
            <p:spPr bwMode="auto">
              <a:xfrm>
                <a:off x="597" y="2045"/>
                <a:ext cx="535" cy="524"/>
              </a:xfrm>
              <a:prstGeom prst="rect">
                <a:avLst/>
              </a:prstGeom>
              <a:noFill/>
              <a:ln w="12700">
                <a:noFill/>
                <a:miter lim="800000"/>
                <a:headEnd/>
                <a:tailEnd/>
              </a:ln>
              <a:effectLst/>
            </p:spPr>
          </p:pic>
          <p:pic>
            <p:nvPicPr>
              <p:cNvPr id="28" name="Picture 15"/>
              <p:cNvPicPr>
                <a:picLocks noChangeArrowheads="1"/>
              </p:cNvPicPr>
              <p:nvPr/>
            </p:nvPicPr>
            <p:blipFill>
              <a:blip r:embed="rId8"/>
              <a:srcRect l="4340" t="3676" r="2779"/>
              <a:stretch>
                <a:fillRect/>
              </a:stretch>
            </p:blipFill>
            <p:spPr bwMode="auto">
              <a:xfrm>
                <a:off x="1661" y="1015"/>
                <a:ext cx="535" cy="524"/>
              </a:xfrm>
              <a:prstGeom prst="rect">
                <a:avLst/>
              </a:prstGeom>
              <a:noFill/>
              <a:ln w="12700">
                <a:noFill/>
                <a:miter lim="800000"/>
                <a:headEnd/>
                <a:tailEnd/>
              </a:ln>
              <a:effectLst/>
            </p:spPr>
          </p:pic>
        </p:grpSp>
      </p:grpSp>
      <p:pic>
        <p:nvPicPr>
          <p:cNvPr id="30" name="Picture 32" descr="http://www.mycroarray.com/img/animation-2s-small.gif"/>
          <p:cNvPicPr>
            <a:picLocks noChangeAspect="1" noChangeArrowheads="1" noCrop="1"/>
          </p:cNvPicPr>
          <p:nvPr/>
        </p:nvPicPr>
        <p:blipFill>
          <a:blip r:embed="rId9"/>
          <a:srcRect/>
          <a:stretch>
            <a:fillRect/>
          </a:stretch>
        </p:blipFill>
        <p:spPr bwMode="auto">
          <a:xfrm>
            <a:off x="971550" y="4786322"/>
            <a:ext cx="2379607" cy="1992920"/>
          </a:xfrm>
          <a:prstGeom prst="rect">
            <a:avLst/>
          </a:prstGeom>
          <a:noFill/>
        </p:spPr>
      </p:pic>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3" name="Rectangle 3"/>
          <p:cNvSpPr>
            <a:spLocks noGrp="1" noChangeArrowheads="1"/>
          </p:cNvSpPr>
          <p:nvPr>
            <p:ph type="body" idx="4294967295"/>
          </p:nvPr>
        </p:nvSpPr>
        <p:spPr>
          <a:xfrm>
            <a:off x="611188" y="1017331"/>
            <a:ext cx="3780000" cy="2500330"/>
          </a:xfrm>
        </p:spPr>
        <p:txBody>
          <a:bodyPr>
            <a:noAutofit/>
          </a:bodyPr>
          <a:lstStyle/>
          <a:p>
            <a:pPr marL="269875" lvl="1" indent="-269875">
              <a:buSzPct val="85000"/>
              <a:buFont typeface="Wingdings" pitchFamily="2" charset="2"/>
              <a:buChar char="ü"/>
            </a:pPr>
            <a:r>
              <a:rPr lang="en-US" altLang="zh-TW" sz="1600" dirty="0" smtClean="0">
                <a:solidFill>
                  <a:srgbClr val="0070C0"/>
                </a:solidFill>
              </a:rPr>
              <a:t>Ink-jet </a:t>
            </a:r>
            <a:r>
              <a:rPr lang="en-US" altLang="zh-TW" sz="1600" dirty="0" err="1" smtClean="0">
                <a:solidFill>
                  <a:srgbClr val="0070C0"/>
                </a:solidFill>
              </a:rPr>
              <a:t>printhead</a:t>
            </a:r>
            <a:r>
              <a:rPr lang="en-US" altLang="zh-TW" sz="1600" dirty="0" smtClean="0">
                <a:solidFill>
                  <a:srgbClr val="0070C0"/>
                </a:solidFill>
              </a:rPr>
              <a:t> draws up DNA</a:t>
            </a:r>
            <a:r>
              <a:rPr lang="zh-TW" altLang="en-US" sz="1600" dirty="0" smtClean="0">
                <a:solidFill>
                  <a:srgbClr val="0070C0"/>
                </a:solidFill>
              </a:rPr>
              <a:t> </a:t>
            </a:r>
            <a:r>
              <a:rPr lang="en-US" altLang="zh-TW" sz="1600" dirty="0" smtClean="0">
                <a:solidFill>
                  <a:srgbClr val="0070C0"/>
                </a:solidFill>
              </a:rPr>
              <a:t>Ink-jet printer microarrays</a:t>
            </a:r>
          </a:p>
          <a:p>
            <a:pPr marL="269875" lvl="1" indent="-269875" eaLnBrk="1" hangingPunct="1">
              <a:buSzPct val="85000"/>
              <a:buFont typeface="Wingdings" pitchFamily="2" charset="2"/>
              <a:buChar char="ü"/>
            </a:pPr>
            <a:r>
              <a:rPr lang="en-US" altLang="zh-TW" sz="1600" dirty="0" err="1" smtClean="0">
                <a:solidFill>
                  <a:srgbClr val="0070C0"/>
                </a:solidFill>
              </a:rPr>
              <a:t>Printhead</a:t>
            </a:r>
            <a:r>
              <a:rPr lang="en-US" altLang="zh-TW" sz="1600" dirty="0" smtClean="0">
                <a:solidFill>
                  <a:srgbClr val="0070C0"/>
                </a:solidFill>
              </a:rPr>
              <a:t> moves to specific location on solid support</a:t>
            </a:r>
          </a:p>
          <a:p>
            <a:pPr marL="269875" lvl="1" indent="-269875" eaLnBrk="1" hangingPunct="1">
              <a:buSzPct val="85000"/>
              <a:buFont typeface="Wingdings" pitchFamily="2" charset="2"/>
              <a:buChar char="ü"/>
            </a:pPr>
            <a:r>
              <a:rPr lang="en-US" altLang="zh-TW" sz="1600" dirty="0" smtClean="0">
                <a:solidFill>
                  <a:srgbClr val="0070C0"/>
                </a:solidFill>
              </a:rPr>
              <a:t>DNA ejected through small hole</a:t>
            </a:r>
          </a:p>
          <a:p>
            <a:pPr marL="269875" lvl="1" indent="-269875" eaLnBrk="1" hangingPunct="1">
              <a:buSzPct val="85000"/>
              <a:buFont typeface="Wingdings" pitchFamily="2" charset="2"/>
              <a:buChar char="ü"/>
            </a:pPr>
            <a:r>
              <a:rPr lang="en-US" altLang="zh-TW" sz="1600" dirty="0" smtClean="0">
                <a:solidFill>
                  <a:srgbClr val="0070C0"/>
                </a:solidFill>
              </a:rPr>
              <a:t>Used to spot DNA or synthesize </a:t>
            </a:r>
            <a:r>
              <a:rPr lang="en-US" altLang="zh-TW" sz="1600" dirty="0" err="1" smtClean="0">
                <a:solidFill>
                  <a:srgbClr val="0070C0"/>
                </a:solidFill>
              </a:rPr>
              <a:t>oligonucleotides</a:t>
            </a:r>
            <a:r>
              <a:rPr lang="en-US" altLang="zh-TW" sz="1600" dirty="0" smtClean="0">
                <a:solidFill>
                  <a:srgbClr val="0070C0"/>
                </a:solidFill>
              </a:rPr>
              <a:t> directly on glass slide</a:t>
            </a:r>
          </a:p>
          <a:p>
            <a:pPr marL="269875" lvl="1" indent="-269875" eaLnBrk="1" hangingPunct="1">
              <a:buSzPct val="85000"/>
              <a:buFont typeface="Wingdings" pitchFamily="2" charset="2"/>
              <a:buChar char="ü"/>
            </a:pPr>
            <a:r>
              <a:rPr lang="en-US" altLang="zh-TW" sz="1600" dirty="0" smtClean="0">
                <a:solidFill>
                  <a:srgbClr val="0070C0"/>
                </a:solidFill>
              </a:rPr>
              <a:t>Use pioneered by </a:t>
            </a:r>
            <a:r>
              <a:rPr lang="en-US" altLang="zh-TW" sz="1600" dirty="0" smtClean="0">
                <a:solidFill>
                  <a:srgbClr val="C00000"/>
                </a:solidFill>
              </a:rPr>
              <a:t>Agilent Technologies, Inc</a:t>
            </a:r>
            <a:r>
              <a:rPr lang="en-US" altLang="zh-TW" sz="1600" dirty="0" smtClean="0">
                <a:solidFill>
                  <a:srgbClr val="0070C0"/>
                </a:solidFill>
              </a:rPr>
              <a:t>.</a:t>
            </a:r>
          </a:p>
        </p:txBody>
      </p:sp>
      <p:sp>
        <p:nvSpPr>
          <p:cNvPr id="5" name="矩形 4"/>
          <p:cNvSpPr/>
          <p:nvPr/>
        </p:nvSpPr>
        <p:spPr>
          <a:xfrm>
            <a:off x="611188" y="549275"/>
            <a:ext cx="2603490" cy="369332"/>
          </a:xfrm>
          <a:prstGeom prst="rect">
            <a:avLst/>
          </a:prstGeom>
        </p:spPr>
        <p:style>
          <a:lnRef idx="3">
            <a:schemeClr val="lt1"/>
          </a:lnRef>
          <a:fillRef idx="1">
            <a:schemeClr val="accent2"/>
          </a:fillRef>
          <a:effectRef idx="1">
            <a:schemeClr val="accent2"/>
          </a:effectRef>
          <a:fontRef idx="minor">
            <a:schemeClr val="lt1"/>
          </a:fontRef>
        </p:style>
        <p:txBody>
          <a:bodyPr wrap="square">
            <a:spAutoFit/>
          </a:bodyPr>
          <a:lstStyle/>
          <a:p>
            <a:pPr marL="0" lvl="1" rtl="0">
              <a:spcBef>
                <a:spcPct val="20000"/>
              </a:spcBef>
            </a:pPr>
            <a:r>
              <a:rPr lang="en-US" altLang="zh-TW" b="1" kern="1200" dirty="0">
                <a:solidFill>
                  <a:prstClr val="white"/>
                </a:solidFill>
                <a:latin typeface="Arial Narrow" pitchFamily="34" charset="0"/>
                <a:ea typeface="新細明體"/>
                <a:cs typeface="Arial" pitchFamily="34" charset="0"/>
              </a:rPr>
              <a:t>Ink-jet printer microarrays</a:t>
            </a:r>
          </a:p>
        </p:txBody>
      </p:sp>
      <p:pic>
        <p:nvPicPr>
          <p:cNvPr id="12" name="Picture 2" descr="pgs2e-fig-04-06-2"/>
          <p:cNvPicPr>
            <a:picLocks noChangeAspect="1" noChangeArrowheads="1"/>
          </p:cNvPicPr>
          <p:nvPr/>
        </p:nvPicPr>
        <p:blipFill>
          <a:blip r:embed="rId3"/>
          <a:srcRect l="10249" t="20314" r="12422" b="21308"/>
          <a:stretch>
            <a:fillRect/>
          </a:stretch>
        </p:blipFill>
        <p:spPr bwMode="auto">
          <a:xfrm>
            <a:off x="4632732" y="3571876"/>
            <a:ext cx="3658537" cy="2071702"/>
          </a:xfrm>
          <a:prstGeom prst="rect">
            <a:avLst/>
          </a:prstGeom>
          <a:noFill/>
          <a:ln w="9525">
            <a:noFill/>
            <a:miter lim="800000"/>
            <a:headEnd/>
            <a:tailEnd/>
          </a:ln>
        </p:spPr>
      </p:pic>
      <p:sp>
        <p:nvSpPr>
          <p:cNvPr id="13" name="文字方塊 12"/>
          <p:cNvSpPr txBox="1"/>
          <p:nvPr/>
        </p:nvSpPr>
        <p:spPr>
          <a:xfrm>
            <a:off x="4572000" y="549275"/>
            <a:ext cx="1750799" cy="369332"/>
          </a:xfrm>
          <a:prstGeom prst="rect">
            <a:avLst/>
          </a:prstGeom>
        </p:spPr>
        <p:style>
          <a:lnRef idx="3">
            <a:schemeClr val="lt1"/>
          </a:lnRef>
          <a:fillRef idx="1">
            <a:schemeClr val="accent1"/>
          </a:fillRef>
          <a:effectRef idx="1">
            <a:schemeClr val="accent1"/>
          </a:effectRef>
          <a:fontRef idx="minor">
            <a:schemeClr val="lt1"/>
          </a:fontRef>
        </p:style>
        <p:txBody>
          <a:bodyPr wrap="none" rtlCol="0">
            <a:spAutoFit/>
          </a:bodyPr>
          <a:lstStyle/>
          <a:p>
            <a:pPr algn="ctr" rtl="0"/>
            <a:r>
              <a:rPr lang="en-US" altLang="zh-TW" b="1" kern="1200" dirty="0">
                <a:solidFill>
                  <a:prstClr val="white"/>
                </a:solidFill>
                <a:latin typeface="Arial Narrow" pitchFamily="34" charset="0"/>
                <a:ea typeface="新細明體"/>
                <a:cs typeface="Arial" pitchFamily="34" charset="0"/>
              </a:rPr>
              <a:t>Photolithography</a:t>
            </a:r>
            <a:endParaRPr lang="zh-TW" altLang="en-US" b="1" kern="1200" dirty="0">
              <a:solidFill>
                <a:prstClr val="white"/>
              </a:solidFill>
              <a:latin typeface="Arial Narrow" pitchFamily="34" charset="0"/>
              <a:ea typeface="新細明體"/>
              <a:cs typeface="Arial" pitchFamily="34" charset="0"/>
            </a:endParaRPr>
          </a:p>
        </p:txBody>
      </p:sp>
      <p:pic>
        <p:nvPicPr>
          <p:cNvPr id="191494" name="Picture 6"/>
          <p:cNvPicPr>
            <a:picLocks noChangeAspect="1" noChangeArrowheads="1"/>
          </p:cNvPicPr>
          <p:nvPr/>
        </p:nvPicPr>
        <p:blipFill>
          <a:blip r:embed="rId4"/>
          <a:srcRect/>
          <a:stretch>
            <a:fillRect/>
          </a:stretch>
        </p:blipFill>
        <p:spPr bwMode="auto">
          <a:xfrm>
            <a:off x="640497" y="3571876"/>
            <a:ext cx="3721382" cy="2133592"/>
          </a:xfrm>
          <a:prstGeom prst="rect">
            <a:avLst/>
          </a:prstGeom>
          <a:noFill/>
          <a:ln w="9525">
            <a:noFill/>
            <a:miter lim="800000"/>
            <a:headEnd/>
            <a:tailEnd/>
          </a:ln>
          <a:effectLst/>
        </p:spPr>
      </p:pic>
      <p:sp>
        <p:nvSpPr>
          <p:cNvPr id="15" name="文字方塊 14"/>
          <p:cNvSpPr txBox="1"/>
          <p:nvPr/>
        </p:nvSpPr>
        <p:spPr>
          <a:xfrm>
            <a:off x="4572000" y="1017331"/>
            <a:ext cx="3857652" cy="2554545"/>
          </a:xfrm>
          <a:prstGeom prst="rect">
            <a:avLst/>
          </a:prstGeom>
          <a:noFill/>
        </p:spPr>
        <p:txBody>
          <a:bodyPr wrap="square" rtlCol="0">
            <a:spAutoFit/>
          </a:bodyPr>
          <a:lstStyle/>
          <a:p>
            <a:pPr marL="268288" indent="-268288" algn="l" rtl="0">
              <a:buSzPct val="85000"/>
              <a:buFont typeface="Wingdings" pitchFamily="2" charset="2"/>
              <a:buChar char="ü"/>
            </a:pPr>
            <a:r>
              <a:rPr lang="en-US" altLang="zh-TW" sz="1600" kern="1200" dirty="0">
                <a:solidFill>
                  <a:srgbClr val="0070C0"/>
                </a:solidFill>
                <a:ea typeface="新細明體"/>
                <a:cs typeface="+mn-cs"/>
              </a:rPr>
              <a:t>Light-activated chemical reaction</a:t>
            </a:r>
          </a:p>
          <a:p>
            <a:pPr marL="536575" lvl="1" indent="-268288" algn="l" rtl="0">
              <a:buSzPct val="85000"/>
              <a:buFont typeface="Arial" pitchFamily="34" charset="0"/>
              <a:buChar char="•"/>
            </a:pPr>
            <a:r>
              <a:rPr lang="en-US" altLang="zh-TW" sz="1600" kern="1200" dirty="0">
                <a:solidFill>
                  <a:srgbClr val="0070C0"/>
                </a:solidFill>
                <a:ea typeface="新細明體"/>
                <a:cs typeface="+mn-cs"/>
              </a:rPr>
              <a:t>For addition of bases to growing </a:t>
            </a:r>
            <a:r>
              <a:rPr lang="en-US" altLang="zh-TW" sz="1600" kern="1200" dirty="0" err="1">
                <a:solidFill>
                  <a:srgbClr val="0070C0"/>
                </a:solidFill>
                <a:ea typeface="新細明體"/>
                <a:cs typeface="+mn-cs"/>
              </a:rPr>
              <a:t>oligonucleotide</a:t>
            </a:r>
            <a:endParaRPr lang="en-US" altLang="zh-TW" sz="1600" kern="1200" dirty="0">
              <a:solidFill>
                <a:srgbClr val="0070C0"/>
              </a:solidFill>
              <a:ea typeface="新細明體"/>
              <a:cs typeface="+mn-cs"/>
            </a:endParaRPr>
          </a:p>
          <a:p>
            <a:pPr marL="268288" indent="-268288" algn="l" rtl="0">
              <a:buSzPct val="85000"/>
              <a:buFont typeface="Wingdings" pitchFamily="2" charset="2"/>
              <a:buChar char="ü"/>
            </a:pPr>
            <a:r>
              <a:rPr lang="en-US" altLang="zh-TW" sz="1600" kern="1200" dirty="0">
                <a:solidFill>
                  <a:srgbClr val="0070C0"/>
                </a:solidFill>
                <a:ea typeface="新細明體"/>
                <a:cs typeface="+mn-cs"/>
              </a:rPr>
              <a:t>Custom masks  </a:t>
            </a:r>
          </a:p>
          <a:p>
            <a:pPr marL="536575" lvl="1" indent="-268288" algn="l" rtl="0">
              <a:buSzPct val="85000"/>
              <a:buFont typeface="Arial" pitchFamily="34" charset="0"/>
              <a:buChar char="•"/>
            </a:pPr>
            <a:r>
              <a:rPr lang="en-US" altLang="zh-TW" sz="1600" kern="1200" dirty="0">
                <a:solidFill>
                  <a:srgbClr val="0070C0"/>
                </a:solidFill>
                <a:ea typeface="新細明體"/>
                <a:cs typeface="+mn-cs"/>
              </a:rPr>
              <a:t>Prevent light from reaching spots where bases not wanted</a:t>
            </a:r>
          </a:p>
          <a:p>
            <a:pPr marL="268288" indent="-268288" algn="l" rtl="0">
              <a:buSzPct val="85000"/>
              <a:buFont typeface="Wingdings" pitchFamily="2" charset="2"/>
              <a:buChar char="ü"/>
            </a:pPr>
            <a:r>
              <a:rPr lang="en-US" altLang="zh-TW" sz="1600" kern="1200" dirty="0">
                <a:solidFill>
                  <a:srgbClr val="0070C0"/>
                </a:solidFill>
                <a:ea typeface="新細明體"/>
                <a:cs typeface="+mn-cs"/>
              </a:rPr>
              <a:t>Mirrors also used</a:t>
            </a:r>
          </a:p>
          <a:p>
            <a:pPr marL="536575" lvl="1" indent="-258763" algn="l" rtl="0">
              <a:buSzPct val="85000"/>
              <a:buFont typeface="Arial" pitchFamily="34" charset="0"/>
              <a:buChar char="•"/>
            </a:pPr>
            <a:r>
              <a:rPr lang="en-US" altLang="zh-TW" sz="1600" kern="1200" dirty="0" err="1" smtClean="0">
                <a:solidFill>
                  <a:srgbClr val="C00000"/>
                </a:solidFill>
                <a:ea typeface="新細明體"/>
                <a:cs typeface="+mn-cs"/>
              </a:rPr>
              <a:t>Affymetrix</a:t>
            </a:r>
            <a:r>
              <a:rPr lang="en-US" altLang="zh-TW" sz="1200" kern="1200" baseline="30000" dirty="0" err="1" smtClean="0">
                <a:solidFill>
                  <a:srgbClr val="C00000"/>
                </a:solidFill>
                <a:ea typeface="新細明體"/>
                <a:cs typeface="+mn-cs"/>
              </a:rPr>
              <a:t>TM</a:t>
            </a:r>
            <a:r>
              <a:rPr lang="en-US" altLang="zh-TW" sz="1600" kern="1200" dirty="0" smtClean="0">
                <a:solidFill>
                  <a:srgbClr val="C00000"/>
                </a:solidFill>
                <a:ea typeface="新細明體"/>
                <a:cs typeface="+mn-cs"/>
              </a:rPr>
              <a:t>, </a:t>
            </a:r>
            <a:r>
              <a:rPr lang="en-US" altLang="zh-TW" sz="1600" kern="1200" dirty="0" err="1" smtClean="0">
                <a:solidFill>
                  <a:srgbClr val="C00000"/>
                </a:solidFill>
                <a:ea typeface="新細明體"/>
                <a:cs typeface="+mn-cs"/>
              </a:rPr>
              <a:t>NimbleGen</a:t>
            </a:r>
            <a:r>
              <a:rPr lang="en-US" altLang="zh-TW" sz="1200" kern="1200" dirty="0">
                <a:solidFill>
                  <a:srgbClr val="C00000"/>
                </a:solidFill>
                <a:ea typeface="新細明體"/>
                <a:cs typeface="+mn-cs"/>
              </a:rPr>
              <a:t>™</a:t>
            </a:r>
            <a:r>
              <a:rPr lang="en-US" altLang="zh-TW" sz="1600" kern="1200" dirty="0">
                <a:solidFill>
                  <a:srgbClr val="C00000"/>
                </a:solidFill>
                <a:ea typeface="新細明體"/>
                <a:cs typeface="+mn-cs"/>
              </a:rPr>
              <a:t> </a:t>
            </a:r>
            <a:r>
              <a:rPr lang="en-US" altLang="zh-TW" sz="1600" kern="1200" dirty="0">
                <a:solidFill>
                  <a:srgbClr val="0070C0"/>
                </a:solidFill>
                <a:ea typeface="新細明體"/>
                <a:cs typeface="+mn-cs"/>
              </a:rPr>
              <a:t>uses this approach</a:t>
            </a:r>
          </a:p>
          <a:p>
            <a:pPr marL="268288" indent="-268288" algn="l" rtl="0">
              <a:buSzPct val="85000"/>
              <a:buFont typeface="Wingdings" pitchFamily="2" charset="2"/>
              <a:buChar char="ü"/>
            </a:pPr>
            <a:endParaRPr lang="zh-TW" altLang="en-US" sz="1600" kern="1200" dirty="0">
              <a:solidFill>
                <a:srgbClr val="0070C0"/>
              </a:solidFill>
              <a:ea typeface="新細明體"/>
              <a:cs typeface="+mn-cs"/>
            </a:endParaRPr>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群組 8"/>
          <p:cNvGrpSpPr/>
          <p:nvPr/>
        </p:nvGrpSpPr>
        <p:grpSpPr>
          <a:xfrm>
            <a:off x="1377157" y="1179513"/>
            <a:ext cx="6389687" cy="5129032"/>
            <a:chOff x="1377157" y="1179513"/>
            <a:chExt cx="6389687" cy="5129032"/>
          </a:xfrm>
        </p:grpSpPr>
        <p:pic>
          <p:nvPicPr>
            <p:cNvPr id="26627" name="Picture 3"/>
            <p:cNvPicPr>
              <a:picLocks noChangeAspect="1" noChangeArrowheads="1"/>
            </p:cNvPicPr>
            <p:nvPr/>
          </p:nvPicPr>
          <p:blipFill>
            <a:blip r:embed="rId3"/>
            <a:srcRect/>
            <a:stretch>
              <a:fillRect/>
            </a:stretch>
          </p:blipFill>
          <p:spPr bwMode="auto">
            <a:xfrm>
              <a:off x="1377157" y="1179513"/>
              <a:ext cx="6389687" cy="4986337"/>
            </a:xfrm>
            <a:prstGeom prst="rect">
              <a:avLst/>
            </a:prstGeom>
            <a:noFill/>
            <a:ln w="9525">
              <a:noFill/>
              <a:miter lim="800000"/>
              <a:headEnd/>
              <a:tailEnd/>
            </a:ln>
          </p:spPr>
        </p:pic>
        <p:sp>
          <p:nvSpPr>
            <p:cNvPr id="26628" name="Text Box 4"/>
            <p:cNvSpPr txBox="1">
              <a:spLocks noChangeArrowheads="1"/>
            </p:cNvSpPr>
            <p:nvPr/>
          </p:nvSpPr>
          <p:spPr bwMode="auto">
            <a:xfrm>
              <a:off x="1377157" y="2214554"/>
              <a:ext cx="1314784" cy="307777"/>
            </a:xfrm>
            <a:prstGeom prst="rect">
              <a:avLst/>
            </a:prstGeom>
            <a:noFill/>
            <a:ln w="9525">
              <a:noFill/>
              <a:miter lim="800000"/>
              <a:headEnd/>
              <a:tailEnd/>
            </a:ln>
          </p:spPr>
          <p:txBody>
            <a:bodyPr wrap="none">
              <a:spAutoFit/>
            </a:bodyPr>
            <a:lstStyle/>
            <a:p>
              <a:pPr algn="l" rtl="0"/>
              <a:r>
                <a:rPr lang="en-US" altLang="zh-TW" sz="1400" b="1" kern="1200" dirty="0" err="1">
                  <a:solidFill>
                    <a:srgbClr val="7030A0"/>
                  </a:solidFill>
                  <a:latin typeface="Arial Narrow" pitchFamily="34" charset="0"/>
                  <a:ea typeface="新細明體"/>
                  <a:cs typeface="+mn-cs"/>
                </a:rPr>
                <a:t>Photolithograhy</a:t>
              </a:r>
              <a:endParaRPr lang="en-US" altLang="zh-TW" sz="1400" b="1" kern="1200" dirty="0">
                <a:solidFill>
                  <a:srgbClr val="7030A0"/>
                </a:solidFill>
                <a:latin typeface="Arial Narrow" pitchFamily="34" charset="0"/>
                <a:ea typeface="新細明體"/>
                <a:cs typeface="+mn-cs"/>
              </a:endParaRPr>
            </a:p>
          </p:txBody>
        </p:sp>
        <p:sp>
          <p:nvSpPr>
            <p:cNvPr id="26629" name="Text Box 5"/>
            <p:cNvSpPr txBox="1">
              <a:spLocks noChangeArrowheads="1"/>
            </p:cNvSpPr>
            <p:nvPr/>
          </p:nvSpPr>
          <p:spPr bwMode="auto">
            <a:xfrm>
              <a:off x="1377157" y="4143380"/>
              <a:ext cx="1571264" cy="307777"/>
            </a:xfrm>
            <a:prstGeom prst="rect">
              <a:avLst/>
            </a:prstGeom>
            <a:noFill/>
            <a:ln w="9525">
              <a:noFill/>
              <a:miter lim="800000"/>
              <a:headEnd/>
              <a:tailEnd/>
            </a:ln>
          </p:spPr>
          <p:txBody>
            <a:bodyPr wrap="none">
              <a:spAutoFit/>
            </a:bodyPr>
            <a:lstStyle/>
            <a:p>
              <a:pPr algn="l" rtl="0"/>
              <a:r>
                <a:rPr lang="en-US" altLang="zh-TW" sz="1400" b="1" kern="1200" dirty="0">
                  <a:solidFill>
                    <a:srgbClr val="00B050"/>
                  </a:solidFill>
                  <a:latin typeface="Arial Narrow" pitchFamily="34" charset="0"/>
                  <a:ea typeface="新細明體"/>
                  <a:cs typeface="+mn-cs"/>
                </a:rPr>
                <a:t>Mechanical printing</a:t>
              </a:r>
            </a:p>
          </p:txBody>
        </p:sp>
        <p:sp>
          <p:nvSpPr>
            <p:cNvPr id="26630" name="Text Box 6"/>
            <p:cNvSpPr txBox="1">
              <a:spLocks noChangeArrowheads="1"/>
            </p:cNvSpPr>
            <p:nvPr/>
          </p:nvSpPr>
          <p:spPr bwMode="auto">
            <a:xfrm>
              <a:off x="1377157" y="6000768"/>
              <a:ext cx="1212191" cy="307777"/>
            </a:xfrm>
            <a:prstGeom prst="rect">
              <a:avLst/>
            </a:prstGeom>
            <a:noFill/>
            <a:ln w="9525">
              <a:noFill/>
              <a:miter lim="800000"/>
              <a:headEnd/>
              <a:tailEnd/>
            </a:ln>
          </p:spPr>
          <p:txBody>
            <a:bodyPr wrap="none">
              <a:spAutoFit/>
            </a:bodyPr>
            <a:lstStyle/>
            <a:p>
              <a:pPr algn="l" rtl="0"/>
              <a:r>
                <a:rPr lang="en-US" altLang="zh-TW" sz="1400" b="1" kern="1200" dirty="0">
                  <a:solidFill>
                    <a:srgbClr val="F79646">
                      <a:lumMod val="75000"/>
                    </a:srgbClr>
                  </a:solidFill>
                  <a:latin typeface="Arial Narrow" pitchFamily="34" charset="0"/>
                  <a:ea typeface="新細明體"/>
                  <a:cs typeface="+mn-cs"/>
                </a:rPr>
                <a:t>Ink-jet printing</a:t>
              </a:r>
            </a:p>
          </p:txBody>
        </p:sp>
      </p:grpSp>
      <p:sp>
        <p:nvSpPr>
          <p:cNvPr id="8" name="矩形 7"/>
          <p:cNvSpPr/>
          <p:nvPr/>
        </p:nvSpPr>
        <p:spPr>
          <a:xfrm>
            <a:off x="611188" y="549275"/>
            <a:ext cx="3817936" cy="369332"/>
          </a:xfrm>
          <a:prstGeom prst="rect">
            <a:avLst/>
          </a:prstGeom>
        </p:spPr>
        <p:style>
          <a:lnRef idx="3">
            <a:schemeClr val="lt1"/>
          </a:lnRef>
          <a:fillRef idx="1">
            <a:schemeClr val="accent4"/>
          </a:fillRef>
          <a:effectRef idx="1">
            <a:schemeClr val="accent4"/>
          </a:effectRef>
          <a:fontRef idx="minor">
            <a:schemeClr val="lt1"/>
          </a:fontRef>
        </p:style>
        <p:txBody>
          <a:bodyPr wrap="square">
            <a:spAutoFit/>
          </a:bodyPr>
          <a:lstStyle/>
          <a:p>
            <a:pPr algn="ctr" rtl="0">
              <a:spcBef>
                <a:spcPct val="0"/>
              </a:spcBef>
            </a:pPr>
            <a:r>
              <a:rPr lang="en-US" altLang="zh-TW" b="1" kern="1200" dirty="0">
                <a:solidFill>
                  <a:prstClr val="white"/>
                </a:solidFill>
                <a:latin typeface="Arial Narrow" pitchFamily="34" charset="0"/>
                <a:ea typeface="新細明體"/>
                <a:cs typeface="Arial" pitchFamily="34" charset="0"/>
              </a:rPr>
              <a:t>Comparisons of microarray</a:t>
            </a:r>
            <a:r>
              <a:rPr lang="zh-TW" altLang="en-US" b="1" kern="1200" dirty="0">
                <a:solidFill>
                  <a:prstClr val="white"/>
                </a:solidFill>
                <a:latin typeface="Arial Narrow" pitchFamily="34" charset="0"/>
                <a:ea typeface="新細明體"/>
                <a:cs typeface="Arial" pitchFamily="34" charset="0"/>
              </a:rPr>
              <a:t> </a:t>
            </a:r>
            <a:r>
              <a:rPr lang="en-US" altLang="zh-TW" b="1" kern="1200" dirty="0">
                <a:solidFill>
                  <a:prstClr val="white"/>
                </a:solidFill>
                <a:latin typeface="Arial Narrow" pitchFamily="34" charset="0"/>
                <a:ea typeface="新細明體"/>
                <a:cs typeface="Arial" pitchFamily="34" charset="0"/>
              </a:rPr>
              <a:t>printers</a:t>
            </a:r>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ontrols>
      <p:control spid="246787" name="ShockwaveFlash1" r:id="rId2" imgW="10159217" imgH="7621064"/>
    </p:controls>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ontrols>
      <p:control spid="321538" name="ShockwaveFlash1" r:id="rId2" imgW="10159217" imgH="7621064"/>
    </p:controls>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群組 14"/>
          <p:cNvGrpSpPr/>
          <p:nvPr/>
        </p:nvGrpSpPr>
        <p:grpSpPr>
          <a:xfrm>
            <a:off x="570856" y="357166"/>
            <a:ext cx="8002288" cy="6143668"/>
            <a:chOff x="570856" y="357166"/>
            <a:chExt cx="8002288" cy="6143668"/>
          </a:xfrm>
        </p:grpSpPr>
        <p:grpSp>
          <p:nvGrpSpPr>
            <p:cNvPr id="8" name="群組 12"/>
            <p:cNvGrpSpPr/>
            <p:nvPr/>
          </p:nvGrpSpPr>
          <p:grpSpPr>
            <a:xfrm>
              <a:off x="570856" y="1309689"/>
              <a:ext cx="8002288" cy="5191145"/>
              <a:chOff x="611188" y="857232"/>
              <a:chExt cx="8002288" cy="5191145"/>
            </a:xfrm>
          </p:grpSpPr>
          <p:grpSp>
            <p:nvGrpSpPr>
              <p:cNvPr id="11" name="群組 11"/>
              <p:cNvGrpSpPr/>
              <p:nvPr/>
            </p:nvGrpSpPr>
            <p:grpSpPr>
              <a:xfrm>
                <a:off x="3643306" y="857232"/>
                <a:ext cx="4970170" cy="4895865"/>
                <a:chOff x="2086915" y="981068"/>
                <a:chExt cx="4970170" cy="4895865"/>
              </a:xfrm>
            </p:grpSpPr>
            <p:grpSp>
              <p:nvGrpSpPr>
                <p:cNvPr id="12" name="群組 5"/>
                <p:cNvGrpSpPr>
                  <a:grpSpLocks noChangeAspect="1"/>
                </p:cNvGrpSpPr>
                <p:nvPr/>
              </p:nvGrpSpPr>
              <p:grpSpPr>
                <a:xfrm>
                  <a:off x="2086915" y="981068"/>
                  <a:ext cx="4970170" cy="4895865"/>
                  <a:chOff x="1704975" y="604838"/>
                  <a:chExt cx="5734050" cy="5648325"/>
                </a:xfrm>
              </p:grpSpPr>
              <p:pic>
                <p:nvPicPr>
                  <p:cNvPr id="2" name="Picture 2"/>
                  <p:cNvPicPr>
                    <a:picLocks noChangeAspect="1" noChangeArrowheads="1"/>
                  </p:cNvPicPr>
                  <p:nvPr/>
                </p:nvPicPr>
                <p:blipFill>
                  <a:blip r:embed="rId3">
                    <a:duotone>
                      <a:schemeClr val="accent6">
                        <a:shade val="45000"/>
                        <a:satMod val="135000"/>
                      </a:schemeClr>
                      <a:prstClr val="white"/>
                    </a:duotone>
                  </a:blip>
                  <a:srcRect l="62459"/>
                  <a:stretch>
                    <a:fillRect/>
                  </a:stretch>
                </p:blipFill>
                <p:spPr bwMode="auto">
                  <a:xfrm>
                    <a:off x="5286380" y="604838"/>
                    <a:ext cx="2152645" cy="5648325"/>
                  </a:xfrm>
                  <a:prstGeom prst="rect">
                    <a:avLst/>
                  </a:prstGeom>
                  <a:noFill/>
                  <a:ln w="9525">
                    <a:noFill/>
                    <a:miter lim="800000"/>
                    <a:headEnd/>
                    <a:tailEnd/>
                  </a:ln>
                  <a:effectLst/>
                </p:spPr>
              </p:pic>
              <p:pic>
                <p:nvPicPr>
                  <p:cNvPr id="3" name="Picture 2"/>
                  <p:cNvPicPr>
                    <a:picLocks noChangeAspect="1" noChangeArrowheads="1"/>
                  </p:cNvPicPr>
                  <p:nvPr/>
                </p:nvPicPr>
                <p:blipFill>
                  <a:blip r:embed="rId3">
                    <a:grayscl/>
                  </a:blip>
                  <a:srcRect r="37541"/>
                  <a:stretch>
                    <a:fillRect/>
                  </a:stretch>
                </p:blipFill>
                <p:spPr bwMode="auto">
                  <a:xfrm>
                    <a:off x="1704975" y="604838"/>
                    <a:ext cx="3581405" cy="5648325"/>
                  </a:xfrm>
                  <a:prstGeom prst="rect">
                    <a:avLst/>
                  </a:prstGeom>
                  <a:noFill/>
                  <a:ln w="9525">
                    <a:noFill/>
                    <a:miter lim="800000"/>
                    <a:headEnd/>
                    <a:tailEnd/>
                  </a:ln>
                  <a:effectLst/>
                </p:spPr>
              </p:pic>
              <p:pic>
                <p:nvPicPr>
                  <p:cNvPr id="4" name="Picture 2"/>
                  <p:cNvPicPr>
                    <a:picLocks noChangeAspect="1" noChangeArrowheads="1"/>
                  </p:cNvPicPr>
                  <p:nvPr/>
                </p:nvPicPr>
                <p:blipFill>
                  <a:blip r:embed="rId3">
                    <a:duotone>
                      <a:schemeClr val="accent5">
                        <a:shade val="45000"/>
                        <a:satMod val="135000"/>
                      </a:schemeClr>
                      <a:prstClr val="white"/>
                    </a:duotone>
                  </a:blip>
                  <a:srcRect b="89517"/>
                  <a:stretch>
                    <a:fillRect/>
                  </a:stretch>
                </p:blipFill>
                <p:spPr bwMode="auto">
                  <a:xfrm>
                    <a:off x="1704975" y="604838"/>
                    <a:ext cx="5734050" cy="592137"/>
                  </a:xfrm>
                  <a:prstGeom prst="rect">
                    <a:avLst/>
                  </a:prstGeom>
                  <a:noFill/>
                  <a:ln w="9525">
                    <a:noFill/>
                    <a:miter lim="800000"/>
                    <a:headEnd/>
                    <a:tailEnd/>
                  </a:ln>
                  <a:effectLst/>
                </p:spPr>
              </p:pic>
              <p:pic>
                <p:nvPicPr>
                  <p:cNvPr id="5" name="Picture 2"/>
                  <p:cNvPicPr>
                    <a:picLocks noChangeAspect="1" noChangeArrowheads="1"/>
                  </p:cNvPicPr>
                  <p:nvPr/>
                </p:nvPicPr>
                <p:blipFill>
                  <a:blip r:embed="rId3">
                    <a:duotone>
                      <a:schemeClr val="accent2">
                        <a:shade val="45000"/>
                        <a:satMod val="135000"/>
                      </a:schemeClr>
                      <a:prstClr val="white"/>
                    </a:duotone>
                  </a:blip>
                  <a:srcRect r="84884"/>
                  <a:stretch>
                    <a:fillRect/>
                  </a:stretch>
                </p:blipFill>
                <p:spPr bwMode="auto">
                  <a:xfrm>
                    <a:off x="1704975" y="604838"/>
                    <a:ext cx="866761" cy="5648325"/>
                  </a:xfrm>
                  <a:prstGeom prst="rect">
                    <a:avLst/>
                  </a:prstGeom>
                  <a:noFill/>
                  <a:ln w="9525">
                    <a:noFill/>
                    <a:miter lim="800000"/>
                    <a:headEnd/>
                    <a:tailEnd/>
                  </a:ln>
                  <a:effectLst/>
                </p:spPr>
              </p:pic>
            </p:grpSp>
            <p:sp>
              <p:nvSpPr>
                <p:cNvPr id="7" name="矩形 6"/>
                <p:cNvSpPr/>
                <p:nvPr/>
              </p:nvSpPr>
              <p:spPr>
                <a:xfrm>
                  <a:off x="2928926" y="2428868"/>
                  <a:ext cx="857256" cy="571504"/>
                </a:xfrm>
                <a:prstGeom prst="rect">
                  <a:avLst/>
                </a:prstGeom>
                <a:no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zh-TW" altLang="en-US" kern="1200">
                    <a:solidFill>
                      <a:prstClr val="white"/>
                    </a:solidFill>
                    <a:latin typeface="Calibri"/>
                    <a:ea typeface="新細明體"/>
                    <a:cs typeface="+mn-cs"/>
                  </a:endParaRPr>
                </a:p>
              </p:txBody>
            </p:sp>
          </p:grpSp>
          <p:grpSp>
            <p:nvGrpSpPr>
              <p:cNvPr id="13" name="群組 10"/>
              <p:cNvGrpSpPr/>
              <p:nvPr/>
            </p:nvGrpSpPr>
            <p:grpSpPr>
              <a:xfrm>
                <a:off x="611188" y="857232"/>
                <a:ext cx="2857500" cy="5191145"/>
                <a:chOff x="519892" y="857232"/>
                <a:chExt cx="2857500" cy="5191145"/>
              </a:xfrm>
            </p:grpSpPr>
            <p:pic>
              <p:nvPicPr>
                <p:cNvPr id="9" name="Picture 2" descr="http://www.biochem.arizona.edu/classes/bioc471/media/bb-EqDNAarray.gif"/>
                <p:cNvPicPr>
                  <a:picLocks noChangeAspect="1" noChangeArrowheads="1"/>
                </p:cNvPicPr>
                <p:nvPr/>
              </p:nvPicPr>
              <p:blipFill>
                <a:blip r:embed="rId4"/>
                <a:srcRect l="24612" r="20984" b="53201"/>
                <a:stretch>
                  <a:fillRect/>
                </a:stretch>
              </p:blipFill>
              <p:spPr bwMode="auto">
                <a:xfrm>
                  <a:off x="627039" y="857232"/>
                  <a:ext cx="2643206" cy="2760661"/>
                </a:xfrm>
                <a:prstGeom prst="rect">
                  <a:avLst/>
                </a:prstGeom>
                <a:noFill/>
              </p:spPr>
            </p:pic>
            <p:pic>
              <p:nvPicPr>
                <p:cNvPr id="10" name="Picture 1"/>
                <p:cNvPicPr>
                  <a:picLocks noChangeAspect="1" noChangeArrowheads="1"/>
                </p:cNvPicPr>
                <p:nvPr/>
              </p:nvPicPr>
              <p:blipFill>
                <a:blip r:embed="rId5"/>
                <a:srcRect/>
                <a:stretch>
                  <a:fillRect/>
                </a:stretch>
              </p:blipFill>
              <p:spPr bwMode="auto">
                <a:xfrm>
                  <a:off x="519892" y="3714752"/>
                  <a:ext cx="2857500" cy="2333625"/>
                </a:xfrm>
                <a:prstGeom prst="rect">
                  <a:avLst/>
                </a:prstGeom>
                <a:noFill/>
                <a:ln w="9525">
                  <a:noFill/>
                  <a:miter lim="800000"/>
                  <a:headEnd/>
                  <a:tailEnd/>
                </a:ln>
                <a:effectLst/>
              </p:spPr>
            </p:pic>
          </p:grpSp>
        </p:grpSp>
        <p:sp>
          <p:nvSpPr>
            <p:cNvPr id="14" name="文字方塊 13"/>
            <p:cNvSpPr txBox="1"/>
            <p:nvPr/>
          </p:nvSpPr>
          <p:spPr>
            <a:xfrm>
              <a:off x="591330" y="357166"/>
              <a:ext cx="7961340" cy="757130"/>
            </a:xfrm>
            <a:prstGeom prst="rect">
              <a:avLst/>
            </a:prstGeom>
            <a:noFill/>
          </p:spPr>
          <p:txBody>
            <a:bodyPr wrap="square" rtlCol="0">
              <a:spAutoFit/>
            </a:bodyPr>
            <a:lstStyle/>
            <a:p>
              <a:pPr marL="269875" indent="-269875" algn="l" rtl="0">
                <a:lnSpc>
                  <a:spcPct val="90000"/>
                </a:lnSpc>
                <a:buFont typeface="Wingdings" pitchFamily="2" charset="2"/>
                <a:buChar char="Ø"/>
              </a:pPr>
              <a:r>
                <a:rPr lang="en-US" altLang="zh-TW" sz="1600" kern="1200" dirty="0">
                  <a:solidFill>
                    <a:srgbClr val="1F497D">
                      <a:lumMod val="60000"/>
                      <a:lumOff val="40000"/>
                    </a:srgbClr>
                  </a:solidFill>
                  <a:ea typeface="新細明體"/>
                  <a:cs typeface="+mn-cs"/>
                </a:rPr>
                <a:t>A microarray is typically a glass or polymer slide. Smooth surface enables even deposition of surface chemistries and perfect spot morphology</a:t>
              </a:r>
            </a:p>
            <a:p>
              <a:pPr marL="269875" indent="-269875" algn="l" rtl="0">
                <a:lnSpc>
                  <a:spcPct val="90000"/>
                </a:lnSpc>
                <a:buFont typeface="Wingdings" pitchFamily="2" charset="2"/>
                <a:buChar char="Ø"/>
              </a:pPr>
              <a:r>
                <a:rPr lang="en-US" altLang="zh-TW" sz="1600" kern="1200" dirty="0">
                  <a:solidFill>
                    <a:srgbClr val="1F497D">
                      <a:lumMod val="60000"/>
                      <a:lumOff val="40000"/>
                    </a:srgbClr>
                  </a:solidFill>
                  <a:ea typeface="新細明體"/>
                  <a:cs typeface="+mn-cs"/>
                </a:rPr>
                <a:t>DNA molecules are attached at fixed locations called </a:t>
              </a:r>
              <a:r>
                <a:rPr lang="en-US" altLang="zh-TW" sz="1600" i="1" kern="1200" dirty="0">
                  <a:solidFill>
                    <a:srgbClr val="C00000"/>
                  </a:solidFill>
                  <a:ea typeface="新細明體"/>
                  <a:cs typeface="+mn-cs"/>
                </a:rPr>
                <a:t>spots</a:t>
              </a:r>
              <a:r>
                <a:rPr lang="en-US" altLang="zh-TW" sz="1600" kern="1200" dirty="0">
                  <a:solidFill>
                    <a:srgbClr val="1F497D">
                      <a:lumMod val="60000"/>
                      <a:lumOff val="40000"/>
                    </a:srgbClr>
                  </a:solidFill>
                  <a:ea typeface="新細明體"/>
                  <a:cs typeface="+mn-cs"/>
                </a:rPr>
                <a:t> or </a:t>
              </a:r>
              <a:r>
                <a:rPr lang="en-US" altLang="zh-TW" sz="1600" i="1" kern="1200" dirty="0">
                  <a:solidFill>
                    <a:srgbClr val="C00000"/>
                  </a:solidFill>
                  <a:ea typeface="新細明體"/>
                  <a:cs typeface="+mn-cs"/>
                </a:rPr>
                <a:t>features</a:t>
              </a:r>
              <a:r>
                <a:rPr lang="en-US" altLang="zh-TW" sz="1600" kern="1200" dirty="0">
                  <a:solidFill>
                    <a:srgbClr val="1F497D">
                      <a:lumMod val="60000"/>
                      <a:lumOff val="40000"/>
                    </a:srgbClr>
                  </a:solidFill>
                  <a:ea typeface="新細明體"/>
                  <a:cs typeface="+mn-cs"/>
                </a:rPr>
                <a:t>.</a:t>
              </a:r>
            </a:p>
          </p:txBody>
        </p:sp>
      </p:gr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ontrols>
      <p:control spid="245764" name="ShockwaveFlash1" r:id="rId2" imgW="10159217" imgH="7621064"/>
    </p:controls>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ontrols>
      <p:control spid="320514" name="ShockwaveFlash1" r:id="rId2" imgW="10159217" imgH="7621064"/>
    </p:controls>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PGS2e-Fig-04-04-0"/>
          <p:cNvPicPr>
            <a:picLocks noChangeAspect="1" noChangeArrowheads="1"/>
          </p:cNvPicPr>
          <p:nvPr/>
        </p:nvPicPr>
        <p:blipFill>
          <a:blip r:embed="rId3"/>
          <a:srcRect l="17835" r="17512" b="4918"/>
          <a:stretch>
            <a:fillRect/>
          </a:stretch>
        </p:blipFill>
        <p:spPr bwMode="auto">
          <a:xfrm>
            <a:off x="611188" y="1324828"/>
            <a:ext cx="4143404" cy="4572032"/>
          </a:xfrm>
          <a:prstGeom prst="rect">
            <a:avLst/>
          </a:prstGeom>
          <a:noFill/>
          <a:ln w="9525">
            <a:noFill/>
            <a:miter lim="800000"/>
            <a:headEnd/>
            <a:tailEnd/>
          </a:ln>
        </p:spPr>
      </p:pic>
      <p:sp>
        <p:nvSpPr>
          <p:cNvPr id="14340" name="Rectangle 4"/>
          <p:cNvSpPr>
            <a:spLocks noChangeArrowheads="1"/>
          </p:cNvSpPr>
          <p:nvPr/>
        </p:nvSpPr>
        <p:spPr bwMode="auto">
          <a:xfrm>
            <a:off x="611188" y="549275"/>
            <a:ext cx="2201821" cy="369332"/>
          </a:xfrm>
          <a:prstGeom prst="rect">
            <a:avLst/>
          </a:prstGeom>
          <a:ln>
            <a:headEnd/>
            <a:tailEnd/>
          </a:ln>
        </p:spPr>
        <p:style>
          <a:lnRef idx="3">
            <a:schemeClr val="lt1"/>
          </a:lnRef>
          <a:fillRef idx="1">
            <a:schemeClr val="accent2"/>
          </a:fillRef>
          <a:effectRef idx="1">
            <a:schemeClr val="accent2"/>
          </a:effectRef>
          <a:fontRef idx="minor">
            <a:schemeClr val="lt1"/>
          </a:fontRef>
        </p:style>
        <p:txBody>
          <a:bodyPr wrap="none">
            <a:spAutoFit/>
          </a:bodyPr>
          <a:lstStyle/>
          <a:p>
            <a:pPr algn="l" rtl="0"/>
            <a:r>
              <a:rPr lang="en-US" altLang="zh-TW" b="1" kern="1200" dirty="0">
                <a:solidFill>
                  <a:prstClr val="white"/>
                </a:solidFill>
                <a:latin typeface="Arial Narrow" pitchFamily="34" charset="0"/>
                <a:ea typeface="新細明體"/>
                <a:cs typeface="Arial" pitchFamily="34" charset="0"/>
              </a:rPr>
              <a:t>Types of printing pins </a:t>
            </a:r>
          </a:p>
        </p:txBody>
      </p:sp>
      <p:sp>
        <p:nvSpPr>
          <p:cNvPr id="5" name="文字方塊 4"/>
          <p:cNvSpPr txBox="1"/>
          <p:nvPr/>
        </p:nvSpPr>
        <p:spPr>
          <a:xfrm>
            <a:off x="4714876" y="2357430"/>
            <a:ext cx="4071966" cy="3539430"/>
          </a:xfrm>
          <a:prstGeom prst="rect">
            <a:avLst/>
          </a:prstGeom>
          <a:noFill/>
        </p:spPr>
        <p:txBody>
          <a:bodyPr wrap="square" rtlCol="0">
            <a:spAutoFit/>
          </a:bodyPr>
          <a:lstStyle/>
          <a:p>
            <a:pPr marL="342900" indent="-342900" algn="l" rtl="0">
              <a:buFontTx/>
              <a:buAutoNum type="alphaUcParenBoth"/>
            </a:pPr>
            <a:r>
              <a:rPr lang="en-US" altLang="zh-TW" sz="1400" b="1" kern="1200" dirty="0">
                <a:solidFill>
                  <a:srgbClr val="0070C0"/>
                </a:solidFill>
                <a:ea typeface="新細明體"/>
                <a:cs typeface="+mn-cs"/>
              </a:rPr>
              <a:t>Tweezers or split-pin </a:t>
            </a:r>
            <a:r>
              <a:rPr lang="en-US" altLang="zh-TW" sz="1400" kern="1200" dirty="0">
                <a:solidFill>
                  <a:srgbClr val="0070C0"/>
                </a:solidFill>
                <a:ea typeface="新細明體"/>
                <a:cs typeface="+mn-cs"/>
              </a:rPr>
              <a:t>designs transfer low </a:t>
            </a:r>
            <a:r>
              <a:rPr lang="en-US" altLang="zh-TW" sz="1400" kern="1200" dirty="0" err="1">
                <a:solidFill>
                  <a:srgbClr val="0070C0"/>
                </a:solidFill>
                <a:ea typeface="新細明體"/>
                <a:cs typeface="+mn-cs"/>
              </a:rPr>
              <a:t>nanoliter</a:t>
            </a:r>
            <a:r>
              <a:rPr lang="en-US" altLang="zh-TW" sz="1400" kern="1200" dirty="0">
                <a:solidFill>
                  <a:srgbClr val="0070C0"/>
                </a:solidFill>
                <a:ea typeface="新細明體"/>
                <a:cs typeface="+mn-cs"/>
              </a:rPr>
              <a:t> (10-9 liter) amounts of DNA to the array </a:t>
            </a:r>
            <a:r>
              <a:rPr lang="en-US" altLang="zh-TW" sz="1400" kern="1200" dirty="0">
                <a:solidFill>
                  <a:srgbClr val="C00000"/>
                </a:solidFill>
                <a:ea typeface="新細明體"/>
                <a:cs typeface="+mn-cs"/>
              </a:rPr>
              <a:t>by capillary action</a:t>
            </a:r>
            <a:r>
              <a:rPr lang="en-US" altLang="zh-TW" sz="1400" kern="1200" dirty="0">
                <a:solidFill>
                  <a:srgbClr val="0070C0"/>
                </a:solidFill>
                <a:ea typeface="新細明體"/>
                <a:cs typeface="+mn-cs"/>
              </a:rPr>
              <a:t> as the tip strikes the solid surface.</a:t>
            </a:r>
          </a:p>
          <a:p>
            <a:pPr marL="342900" indent="-342900" algn="l" rtl="0">
              <a:buFontTx/>
              <a:buAutoNum type="alphaUcParenBoth"/>
            </a:pPr>
            <a:r>
              <a:rPr lang="en-US" altLang="zh-TW" sz="1400" b="1" kern="1200" dirty="0" err="1">
                <a:solidFill>
                  <a:srgbClr val="0070C0"/>
                </a:solidFill>
                <a:ea typeface="新細明體"/>
                <a:cs typeface="+mn-cs"/>
              </a:rPr>
              <a:t>TeleChem</a:t>
            </a:r>
            <a:r>
              <a:rPr lang="en-US" altLang="zh-TW" sz="1400" b="1" kern="1200" baseline="30000" dirty="0" err="1">
                <a:solidFill>
                  <a:srgbClr val="0070C0"/>
                </a:solidFill>
                <a:ea typeface="新細明體"/>
                <a:cs typeface="+mn-cs"/>
              </a:rPr>
              <a:t>TM</a:t>
            </a:r>
            <a:r>
              <a:rPr lang="en-US" altLang="zh-TW" sz="1400" b="1" kern="1200" dirty="0">
                <a:solidFill>
                  <a:srgbClr val="0070C0"/>
                </a:solidFill>
                <a:ea typeface="新細明體"/>
                <a:cs typeface="+mn-cs"/>
              </a:rPr>
              <a:t> tips </a:t>
            </a:r>
            <a:r>
              <a:rPr lang="en-US" altLang="zh-TW" sz="1400" kern="1200" dirty="0">
                <a:solidFill>
                  <a:srgbClr val="0070C0"/>
                </a:solidFill>
                <a:ea typeface="新細明體"/>
                <a:cs typeface="+mn-cs"/>
              </a:rPr>
              <a:t>and pins apply small droplets </a:t>
            </a:r>
            <a:r>
              <a:rPr lang="en-US" altLang="zh-TW" sz="1400" kern="1200" dirty="0">
                <a:solidFill>
                  <a:srgbClr val="C00000"/>
                </a:solidFill>
                <a:ea typeface="新細明體"/>
                <a:cs typeface="+mn-cs"/>
              </a:rPr>
              <a:t>by contact</a:t>
            </a:r>
            <a:r>
              <a:rPr lang="en-US" altLang="zh-TW" sz="1400" kern="1200" dirty="0">
                <a:solidFill>
                  <a:srgbClr val="0070C0"/>
                </a:solidFill>
                <a:ea typeface="新細明體"/>
                <a:cs typeface="+mn-cs"/>
              </a:rPr>
              <a:t> between the pin and substrate.</a:t>
            </a:r>
          </a:p>
          <a:p>
            <a:pPr marL="342900" indent="-342900" algn="l" rtl="0">
              <a:buFontTx/>
              <a:buAutoNum type="alphaUcParenBoth"/>
            </a:pPr>
            <a:r>
              <a:rPr lang="en-US" altLang="zh-TW" sz="1400" b="1" kern="1200" dirty="0">
                <a:solidFill>
                  <a:srgbClr val="0070C0"/>
                </a:solidFill>
                <a:ea typeface="新細明體"/>
                <a:cs typeface="+mn-cs"/>
              </a:rPr>
              <a:t>Pin-and-loop </a:t>
            </a:r>
            <a:r>
              <a:rPr lang="en-US" altLang="zh-TW" sz="1400" kern="1200" dirty="0">
                <a:solidFill>
                  <a:srgbClr val="0070C0"/>
                </a:solidFill>
                <a:ea typeface="新細明體"/>
                <a:cs typeface="+mn-cs"/>
              </a:rPr>
              <a:t>design picks up the DNA in a small loop, and a pin </a:t>
            </a:r>
            <a:r>
              <a:rPr lang="en-US" altLang="zh-TW" sz="1400" kern="1200" dirty="0">
                <a:solidFill>
                  <a:srgbClr val="C00000"/>
                </a:solidFill>
                <a:ea typeface="新細明體"/>
                <a:cs typeface="+mn-cs"/>
              </a:rPr>
              <a:t>stamps solution </a:t>
            </a:r>
            <a:r>
              <a:rPr lang="en-US" altLang="zh-TW" sz="1400" kern="1200" dirty="0">
                <a:solidFill>
                  <a:srgbClr val="0070C0"/>
                </a:solidFill>
                <a:ea typeface="新細明體"/>
                <a:cs typeface="+mn-cs"/>
              </a:rPr>
              <a:t>on a slide at a uniform density.</a:t>
            </a:r>
          </a:p>
          <a:p>
            <a:pPr marL="342900" indent="-342900" algn="l" rtl="0">
              <a:buFontTx/>
              <a:buAutoNum type="alphaUcParenBoth"/>
            </a:pPr>
            <a:r>
              <a:rPr lang="en-US" altLang="zh-TW" sz="1400" b="1" kern="1200" dirty="0">
                <a:solidFill>
                  <a:srgbClr val="0070C0"/>
                </a:solidFill>
                <a:ea typeface="新細明體"/>
                <a:cs typeface="+mn-cs"/>
              </a:rPr>
              <a:t>Ink jets spray </a:t>
            </a:r>
            <a:r>
              <a:rPr lang="en-US" altLang="zh-TW" sz="1400" kern="1200" dirty="0" err="1">
                <a:solidFill>
                  <a:srgbClr val="0070C0"/>
                </a:solidFill>
                <a:ea typeface="新細明體"/>
                <a:cs typeface="+mn-cs"/>
              </a:rPr>
              <a:t>picoliter</a:t>
            </a:r>
            <a:r>
              <a:rPr lang="en-US" altLang="zh-TW" sz="1400" kern="1200" dirty="0">
                <a:solidFill>
                  <a:srgbClr val="0070C0"/>
                </a:solidFill>
                <a:ea typeface="新細明體"/>
                <a:cs typeface="+mn-cs"/>
              </a:rPr>
              <a:t> (10-12 liter) droplets of liquid under pressure.</a:t>
            </a:r>
          </a:p>
          <a:p>
            <a:pPr algn="l" rtl="0"/>
            <a:r>
              <a:rPr lang="en-US" altLang="zh-TW" sz="1400" kern="1200" dirty="0">
                <a:solidFill>
                  <a:srgbClr val="0070C0"/>
                </a:solidFill>
                <a:ea typeface="新細明體"/>
                <a:cs typeface="+mn-cs"/>
              </a:rPr>
              <a:t>The spacing between spot centers is specified form 120-250 </a:t>
            </a:r>
            <a:r>
              <a:rPr lang="en-US" altLang="zh-TW" sz="1400" kern="1200" dirty="0" err="1">
                <a:solidFill>
                  <a:srgbClr val="0070C0"/>
                </a:solidFill>
                <a:ea typeface="新細明體"/>
                <a:cs typeface="+mn-cs"/>
              </a:rPr>
              <a:t>μm</a:t>
            </a:r>
            <a:r>
              <a:rPr lang="en-US" altLang="zh-TW" sz="1400" kern="1200" dirty="0">
                <a:solidFill>
                  <a:srgbClr val="0070C0"/>
                </a:solidFill>
                <a:ea typeface="新細明體"/>
                <a:cs typeface="+mn-cs"/>
              </a:rPr>
              <a:t> according to the density required. The entire microarray usually covers an area 2.5x5.0 cm, though shorter grids can be printed when fewer clones are to be represented.</a:t>
            </a:r>
            <a:endParaRPr lang="zh-TW" altLang="en-US" sz="1400" kern="1200" dirty="0">
              <a:solidFill>
                <a:srgbClr val="0070C0"/>
              </a:solidFill>
              <a:ea typeface="新細明體"/>
              <a:cs typeface="+mn-cs"/>
            </a:endParaRPr>
          </a:p>
        </p:txBody>
      </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611188" y="549275"/>
            <a:ext cx="1603358" cy="369332"/>
          </a:xfrm>
          <a:prstGeom prst="rect">
            <a:avLst/>
          </a:prstGeom>
        </p:spPr>
        <p:style>
          <a:lnRef idx="3">
            <a:schemeClr val="lt1"/>
          </a:lnRef>
          <a:fillRef idx="1">
            <a:schemeClr val="accent2"/>
          </a:fillRef>
          <a:effectRef idx="1">
            <a:schemeClr val="accent2"/>
          </a:effectRef>
          <a:fontRef idx="minor">
            <a:schemeClr val="lt1"/>
          </a:fontRef>
        </p:style>
        <p:txBody>
          <a:bodyPr wrap="square">
            <a:spAutoFit/>
          </a:bodyPr>
          <a:lstStyle/>
          <a:p>
            <a:pPr algn="ctr" rtl="0">
              <a:spcBef>
                <a:spcPct val="0"/>
              </a:spcBef>
            </a:pPr>
            <a:r>
              <a:rPr lang="en-US" altLang="zh-TW" b="1" kern="1200" dirty="0">
                <a:solidFill>
                  <a:prstClr val="white"/>
                </a:solidFill>
                <a:latin typeface="Arial Narrow" pitchFamily="34" charset="0"/>
                <a:ea typeface="新細明體"/>
                <a:cs typeface="Arial" pitchFamily="34" charset="0"/>
              </a:rPr>
              <a:t>DNA spotting</a:t>
            </a:r>
          </a:p>
        </p:txBody>
      </p:sp>
      <p:sp>
        <p:nvSpPr>
          <p:cNvPr id="13" name="矩形 12"/>
          <p:cNvSpPr/>
          <p:nvPr/>
        </p:nvSpPr>
        <p:spPr>
          <a:xfrm>
            <a:off x="611188" y="1000108"/>
            <a:ext cx="3532184" cy="1323439"/>
          </a:xfrm>
          <a:prstGeom prst="rect">
            <a:avLst/>
          </a:prstGeom>
        </p:spPr>
        <p:txBody>
          <a:bodyPr wrap="square">
            <a:spAutoFit/>
          </a:bodyPr>
          <a:lstStyle/>
          <a:p>
            <a:pPr marL="269875" indent="-269875" algn="l" rtl="0">
              <a:buSzPct val="85000"/>
              <a:buFont typeface="Wingdings" pitchFamily="2" charset="2"/>
              <a:buChar char="Ø"/>
            </a:pPr>
            <a:r>
              <a:rPr lang="en-US" altLang="zh-TW" sz="1600" kern="1200" dirty="0">
                <a:solidFill>
                  <a:srgbClr val="0070C0"/>
                </a:solidFill>
                <a:ea typeface="新細明體"/>
                <a:cs typeface="+mn-cs"/>
              </a:rPr>
              <a:t>DNA spotting usually uses multiple pins</a:t>
            </a:r>
          </a:p>
          <a:p>
            <a:pPr marL="269875" indent="-269875" algn="l" rtl="0">
              <a:buSzPct val="85000"/>
              <a:buFont typeface="Wingdings" pitchFamily="2" charset="2"/>
              <a:buChar char="Ø"/>
            </a:pPr>
            <a:r>
              <a:rPr lang="en-US" altLang="zh-TW" sz="1600" kern="1200" dirty="0">
                <a:solidFill>
                  <a:srgbClr val="0070C0"/>
                </a:solidFill>
                <a:ea typeface="新細明體"/>
                <a:cs typeface="+mn-cs"/>
              </a:rPr>
              <a:t>DNA in </a:t>
            </a:r>
            <a:r>
              <a:rPr lang="en-US" altLang="zh-TW" sz="1600" kern="1200" dirty="0" err="1">
                <a:solidFill>
                  <a:srgbClr val="0070C0"/>
                </a:solidFill>
                <a:ea typeface="新細明體"/>
                <a:cs typeface="+mn-cs"/>
              </a:rPr>
              <a:t>microtiter</a:t>
            </a:r>
            <a:r>
              <a:rPr lang="en-US" altLang="zh-TW" sz="1600" kern="1200" dirty="0">
                <a:solidFill>
                  <a:srgbClr val="0070C0"/>
                </a:solidFill>
                <a:ea typeface="新細明體"/>
                <a:cs typeface="+mn-cs"/>
              </a:rPr>
              <a:t> plate</a:t>
            </a:r>
          </a:p>
          <a:p>
            <a:pPr marL="269875" indent="-269875" algn="l" rtl="0">
              <a:buSzPct val="85000"/>
              <a:buFont typeface="Wingdings" pitchFamily="2" charset="2"/>
              <a:buChar char="Ø"/>
            </a:pPr>
            <a:r>
              <a:rPr lang="en-US" altLang="zh-TW" sz="1600" kern="1200" dirty="0">
                <a:solidFill>
                  <a:srgbClr val="0070C0"/>
                </a:solidFill>
                <a:ea typeface="新細明體"/>
                <a:cs typeface="+mn-cs"/>
              </a:rPr>
              <a:t>DNA usually PCR amplified</a:t>
            </a:r>
          </a:p>
          <a:p>
            <a:pPr marL="269875" indent="-269875" algn="l" rtl="0">
              <a:buSzPct val="85000"/>
              <a:buFont typeface="Wingdings" pitchFamily="2" charset="2"/>
              <a:buChar char="Ø"/>
            </a:pPr>
            <a:r>
              <a:rPr lang="en-US" altLang="zh-TW" sz="1600" kern="1200" dirty="0" err="1">
                <a:solidFill>
                  <a:srgbClr val="0070C0"/>
                </a:solidFill>
                <a:ea typeface="新細明體"/>
                <a:cs typeface="+mn-cs"/>
              </a:rPr>
              <a:t>Oligonucleotides</a:t>
            </a:r>
            <a:r>
              <a:rPr lang="en-US" altLang="zh-TW" sz="1600" kern="1200" dirty="0">
                <a:solidFill>
                  <a:srgbClr val="0070C0"/>
                </a:solidFill>
                <a:ea typeface="新細明體"/>
                <a:cs typeface="+mn-cs"/>
              </a:rPr>
              <a:t> can also be spotted</a:t>
            </a:r>
          </a:p>
        </p:txBody>
      </p:sp>
      <p:grpSp>
        <p:nvGrpSpPr>
          <p:cNvPr id="2" name="群組 32"/>
          <p:cNvGrpSpPr/>
          <p:nvPr/>
        </p:nvGrpSpPr>
        <p:grpSpPr>
          <a:xfrm>
            <a:off x="535904" y="549275"/>
            <a:ext cx="8250938" cy="5143536"/>
            <a:chOff x="452705" y="1214422"/>
            <a:chExt cx="8250938" cy="5143536"/>
          </a:xfrm>
        </p:grpSpPr>
        <p:grpSp>
          <p:nvGrpSpPr>
            <p:cNvPr id="3" name="群組 21"/>
            <p:cNvGrpSpPr>
              <a:grpSpLocks noChangeAspect="1"/>
            </p:cNvGrpSpPr>
            <p:nvPr/>
          </p:nvGrpSpPr>
          <p:grpSpPr>
            <a:xfrm>
              <a:off x="4635825" y="3117958"/>
              <a:ext cx="4055471" cy="3240000"/>
              <a:chOff x="-1144646" y="2491225"/>
              <a:chExt cx="4103661" cy="3278500"/>
            </a:xfrm>
          </p:grpSpPr>
          <p:pic>
            <p:nvPicPr>
              <p:cNvPr id="15364" name="Picture 4"/>
              <p:cNvPicPr>
                <a:picLocks noChangeAspect="1" noChangeArrowheads="1"/>
              </p:cNvPicPr>
              <p:nvPr/>
            </p:nvPicPr>
            <p:blipFill>
              <a:blip r:embed="rId3" cstate="print"/>
              <a:srcRect/>
              <a:stretch>
                <a:fillRect/>
              </a:stretch>
            </p:blipFill>
            <p:spPr bwMode="auto">
              <a:xfrm>
                <a:off x="-1144646" y="2491225"/>
                <a:ext cx="1755834" cy="1620000"/>
              </a:xfrm>
              <a:prstGeom prst="rect">
                <a:avLst/>
              </a:prstGeom>
              <a:noFill/>
              <a:ln w="9525">
                <a:noFill/>
                <a:miter lim="800000"/>
                <a:headEnd/>
                <a:tailEnd/>
              </a:ln>
            </p:spPr>
          </p:pic>
          <p:pic>
            <p:nvPicPr>
              <p:cNvPr id="190466" name="Picture 2"/>
              <p:cNvPicPr>
                <a:picLocks noChangeAspect="1" noChangeArrowheads="1"/>
              </p:cNvPicPr>
              <p:nvPr/>
            </p:nvPicPr>
            <p:blipFill>
              <a:blip r:embed="rId4" cstate="print"/>
              <a:srcRect l="3447"/>
              <a:stretch>
                <a:fillRect/>
              </a:stretch>
            </p:blipFill>
            <p:spPr bwMode="auto">
              <a:xfrm>
                <a:off x="-1144646" y="4149725"/>
                <a:ext cx="2001058" cy="1620000"/>
              </a:xfrm>
              <a:prstGeom prst="rect">
                <a:avLst/>
              </a:prstGeom>
              <a:noFill/>
              <a:ln w="9525">
                <a:noFill/>
                <a:miter lim="800000"/>
                <a:headEnd/>
                <a:tailEnd/>
              </a:ln>
              <a:effectLst/>
            </p:spPr>
          </p:pic>
          <p:pic>
            <p:nvPicPr>
              <p:cNvPr id="190467" name="Picture 3"/>
              <p:cNvPicPr>
                <a:picLocks noChangeAspect="1" noChangeArrowheads="1"/>
              </p:cNvPicPr>
              <p:nvPr/>
            </p:nvPicPr>
            <p:blipFill>
              <a:blip r:embed="rId5"/>
              <a:srcRect l="3322"/>
              <a:stretch>
                <a:fillRect/>
              </a:stretch>
            </p:blipFill>
            <p:spPr bwMode="auto">
              <a:xfrm>
                <a:off x="880010" y="4149725"/>
                <a:ext cx="2079005" cy="1620000"/>
              </a:xfrm>
              <a:prstGeom prst="rect">
                <a:avLst/>
              </a:prstGeom>
              <a:noFill/>
              <a:ln w="9525">
                <a:noFill/>
                <a:miter lim="800000"/>
                <a:headEnd/>
                <a:tailEnd/>
              </a:ln>
              <a:effectLst/>
            </p:spPr>
          </p:pic>
          <p:pic>
            <p:nvPicPr>
              <p:cNvPr id="190471" name="Picture 7"/>
              <p:cNvPicPr>
                <a:picLocks noChangeAspect="1" noChangeArrowheads="1"/>
              </p:cNvPicPr>
              <p:nvPr/>
            </p:nvPicPr>
            <p:blipFill>
              <a:blip r:embed="rId6"/>
              <a:srcRect r="1281"/>
              <a:stretch>
                <a:fillRect/>
              </a:stretch>
            </p:blipFill>
            <p:spPr bwMode="auto">
              <a:xfrm>
                <a:off x="641277" y="2491225"/>
                <a:ext cx="2317738" cy="1620000"/>
              </a:xfrm>
              <a:prstGeom prst="rect">
                <a:avLst/>
              </a:prstGeom>
              <a:noFill/>
              <a:ln w="9525">
                <a:noFill/>
                <a:miter lim="800000"/>
                <a:headEnd/>
                <a:tailEnd/>
              </a:ln>
              <a:effectLst/>
            </p:spPr>
          </p:pic>
        </p:grpSp>
        <p:grpSp>
          <p:nvGrpSpPr>
            <p:cNvPr id="4" name="群組 29"/>
            <p:cNvGrpSpPr/>
            <p:nvPr/>
          </p:nvGrpSpPr>
          <p:grpSpPr>
            <a:xfrm>
              <a:off x="3929058" y="1214422"/>
              <a:ext cx="2125232" cy="1778762"/>
              <a:chOff x="3929058" y="1214422"/>
              <a:chExt cx="2125232" cy="1778762"/>
            </a:xfrm>
          </p:grpSpPr>
          <p:pic>
            <p:nvPicPr>
              <p:cNvPr id="26" name="Picture 1029" descr="C:\Documents and Settings\Stan Rose\Desktop\affy.jpg"/>
              <p:cNvPicPr>
                <a:picLocks noChangeAspect="1" noChangeArrowheads="1"/>
              </p:cNvPicPr>
              <p:nvPr/>
            </p:nvPicPr>
            <p:blipFill>
              <a:blip r:embed="rId7"/>
              <a:srcRect/>
              <a:stretch>
                <a:fillRect/>
              </a:stretch>
            </p:blipFill>
            <p:spPr bwMode="auto">
              <a:xfrm>
                <a:off x="3929058" y="1214422"/>
                <a:ext cx="2125232" cy="1778762"/>
              </a:xfrm>
              <a:prstGeom prst="rect">
                <a:avLst/>
              </a:prstGeom>
              <a:noFill/>
            </p:spPr>
          </p:pic>
          <p:pic>
            <p:nvPicPr>
              <p:cNvPr id="27" name="Picture 1031" descr="affy"/>
              <p:cNvPicPr>
                <a:picLocks noChangeAspect="1" noChangeArrowheads="1"/>
              </p:cNvPicPr>
              <p:nvPr/>
            </p:nvPicPr>
            <p:blipFill>
              <a:blip r:embed="rId8"/>
              <a:srcRect/>
              <a:stretch>
                <a:fillRect/>
              </a:stretch>
            </p:blipFill>
            <p:spPr bwMode="auto">
              <a:xfrm>
                <a:off x="3929058" y="2766177"/>
                <a:ext cx="546368" cy="227007"/>
              </a:xfrm>
              <a:prstGeom prst="rect">
                <a:avLst/>
              </a:prstGeom>
              <a:solidFill>
                <a:schemeClr val="bg1"/>
              </a:solidFill>
            </p:spPr>
          </p:pic>
        </p:grpSp>
        <p:grpSp>
          <p:nvGrpSpPr>
            <p:cNvPr id="6" name="群組 28"/>
            <p:cNvGrpSpPr/>
            <p:nvPr/>
          </p:nvGrpSpPr>
          <p:grpSpPr>
            <a:xfrm>
              <a:off x="6072198" y="1214422"/>
              <a:ext cx="2631445" cy="1820857"/>
              <a:chOff x="6072198" y="1214422"/>
              <a:chExt cx="2631445" cy="1820857"/>
            </a:xfrm>
          </p:grpSpPr>
          <p:pic>
            <p:nvPicPr>
              <p:cNvPr id="25" name="Picture 1033" descr="C:\Documents and Settings\Stan Rose\Desktop\NGS.jpg"/>
              <p:cNvPicPr>
                <a:picLocks noChangeAspect="1" noChangeArrowheads="1"/>
              </p:cNvPicPr>
              <p:nvPr/>
            </p:nvPicPr>
            <p:blipFill>
              <a:blip r:embed="rId9"/>
              <a:srcRect/>
              <a:stretch>
                <a:fillRect/>
              </a:stretch>
            </p:blipFill>
            <p:spPr bwMode="auto">
              <a:xfrm>
                <a:off x="6072198" y="1214422"/>
                <a:ext cx="2631445" cy="1820857"/>
              </a:xfrm>
              <a:prstGeom prst="rect">
                <a:avLst/>
              </a:prstGeom>
              <a:noFill/>
            </p:spPr>
          </p:pic>
          <p:pic>
            <p:nvPicPr>
              <p:cNvPr id="28" name="Picture 1036" descr="ng master logo 0222x0072"/>
              <p:cNvPicPr>
                <a:picLocks noChangeAspect="1" noChangeArrowheads="1"/>
              </p:cNvPicPr>
              <p:nvPr/>
            </p:nvPicPr>
            <p:blipFill>
              <a:blip r:embed="rId10"/>
              <a:srcRect/>
              <a:stretch>
                <a:fillRect/>
              </a:stretch>
            </p:blipFill>
            <p:spPr bwMode="auto">
              <a:xfrm>
                <a:off x="6072198" y="2855506"/>
                <a:ext cx="554123" cy="179773"/>
              </a:xfrm>
              <a:prstGeom prst="rect">
                <a:avLst/>
              </a:prstGeom>
              <a:solidFill>
                <a:schemeClr val="bg1"/>
              </a:solidFill>
            </p:spPr>
          </p:pic>
        </p:grpSp>
        <p:grpSp>
          <p:nvGrpSpPr>
            <p:cNvPr id="7" name="群組 31"/>
            <p:cNvGrpSpPr/>
            <p:nvPr/>
          </p:nvGrpSpPr>
          <p:grpSpPr>
            <a:xfrm>
              <a:off x="452705" y="3117958"/>
              <a:ext cx="4144982" cy="3240000"/>
              <a:chOff x="452705" y="3117958"/>
              <a:chExt cx="4144982" cy="3240000"/>
            </a:xfrm>
          </p:grpSpPr>
          <p:grpSp>
            <p:nvGrpSpPr>
              <p:cNvPr id="8" name="群組 22"/>
              <p:cNvGrpSpPr/>
              <p:nvPr/>
            </p:nvGrpSpPr>
            <p:grpSpPr>
              <a:xfrm>
                <a:off x="452705" y="3117958"/>
                <a:ext cx="4144982" cy="3240000"/>
                <a:chOff x="4786314" y="2714620"/>
                <a:chExt cx="4144982" cy="3240000"/>
              </a:xfrm>
            </p:grpSpPr>
            <p:pic>
              <p:nvPicPr>
                <p:cNvPr id="190470" name="Picture 6"/>
                <p:cNvPicPr>
                  <a:picLocks noChangeAspect="1" noChangeArrowheads="1"/>
                </p:cNvPicPr>
                <p:nvPr/>
              </p:nvPicPr>
              <p:blipFill>
                <a:blip r:embed="rId11"/>
                <a:srcRect/>
                <a:stretch>
                  <a:fillRect/>
                </a:stretch>
              </p:blipFill>
              <p:spPr bwMode="auto">
                <a:xfrm>
                  <a:off x="4786314" y="2714620"/>
                  <a:ext cx="4144982" cy="3240000"/>
                </a:xfrm>
                <a:prstGeom prst="rect">
                  <a:avLst/>
                </a:prstGeom>
                <a:noFill/>
                <a:ln w="9525">
                  <a:noFill/>
                  <a:miter lim="800000"/>
                  <a:headEnd/>
                  <a:tailEnd/>
                </a:ln>
                <a:effectLst/>
              </p:spPr>
            </p:pic>
            <p:sp>
              <p:nvSpPr>
                <p:cNvPr id="20" name="矩形 19"/>
                <p:cNvSpPr/>
                <p:nvPr/>
              </p:nvSpPr>
              <p:spPr>
                <a:xfrm>
                  <a:off x="7072330" y="4857760"/>
                  <a:ext cx="571504" cy="571504"/>
                </a:xfrm>
                <a:prstGeom prst="rect">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zh-TW" altLang="en-US" kern="1200">
                    <a:solidFill>
                      <a:prstClr val="white"/>
                    </a:solidFill>
                    <a:latin typeface="Calibri"/>
                    <a:ea typeface="新細明體"/>
                    <a:cs typeface="+mn-cs"/>
                  </a:endParaRPr>
                </a:p>
              </p:txBody>
            </p:sp>
          </p:grpSp>
          <p:pic>
            <p:nvPicPr>
              <p:cNvPr id="190472" name="Picture 8"/>
              <p:cNvPicPr>
                <a:picLocks noChangeAspect="1" noChangeArrowheads="1"/>
              </p:cNvPicPr>
              <p:nvPr/>
            </p:nvPicPr>
            <p:blipFill>
              <a:blip r:embed="rId12"/>
              <a:srcRect/>
              <a:stretch>
                <a:fillRect/>
              </a:stretch>
            </p:blipFill>
            <p:spPr bwMode="auto">
              <a:xfrm>
                <a:off x="452705" y="6143645"/>
                <a:ext cx="966790" cy="214313"/>
              </a:xfrm>
              <a:prstGeom prst="rect">
                <a:avLst/>
              </a:prstGeom>
              <a:noFill/>
              <a:ln w="9525">
                <a:noFill/>
                <a:miter lim="800000"/>
                <a:headEnd/>
                <a:tailEnd/>
              </a:ln>
              <a:effectLst/>
            </p:spPr>
          </p:pic>
        </p:grpSp>
      </p:grpSp>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Rectangle 3"/>
          <p:cNvSpPr>
            <a:spLocks noGrp="1" noChangeArrowheads="1"/>
          </p:cNvSpPr>
          <p:nvPr>
            <p:ph type="body" idx="4294967295"/>
          </p:nvPr>
        </p:nvSpPr>
        <p:spPr>
          <a:xfrm>
            <a:off x="611188" y="1142984"/>
            <a:ext cx="7961340" cy="3929090"/>
          </a:xfrm>
        </p:spPr>
        <p:txBody>
          <a:bodyPr>
            <a:noAutofit/>
          </a:bodyPr>
          <a:lstStyle/>
          <a:p>
            <a:pPr marL="182563" indent="-182563" eaLnBrk="1" hangingPunct="1"/>
            <a:r>
              <a:rPr lang="en-US" altLang="zh-TW" sz="1600" dirty="0" err="1" smtClean="0">
                <a:solidFill>
                  <a:srgbClr val="0070C0"/>
                </a:solidFill>
                <a:latin typeface="Calibri" pitchFamily="34" charset="0"/>
              </a:rPr>
              <a:t>Oligonucleotides</a:t>
            </a:r>
            <a:endParaRPr lang="en-US" altLang="zh-TW" sz="1600" dirty="0" smtClean="0">
              <a:solidFill>
                <a:srgbClr val="0070C0"/>
              </a:solidFill>
              <a:latin typeface="Calibri" pitchFamily="34" charset="0"/>
            </a:endParaRPr>
          </a:p>
          <a:p>
            <a:pPr marL="541338" lvl="1" eaLnBrk="1" hangingPunct="1"/>
            <a:r>
              <a:rPr lang="en-US" altLang="zh-TW" sz="1600" dirty="0" smtClean="0">
                <a:solidFill>
                  <a:srgbClr val="0070C0"/>
                </a:solidFill>
                <a:latin typeface="Calibri" pitchFamily="34" charset="0"/>
              </a:rPr>
              <a:t>usually </a:t>
            </a:r>
            <a:r>
              <a:rPr lang="en-US" altLang="zh-TW" sz="1600" dirty="0" smtClean="0">
                <a:solidFill>
                  <a:srgbClr val="C00000"/>
                </a:solidFill>
                <a:latin typeface="Calibri" pitchFamily="34" charset="0"/>
              </a:rPr>
              <a:t>at least 20–25 bases </a:t>
            </a:r>
            <a:r>
              <a:rPr lang="en-US" altLang="zh-TW" sz="1600" dirty="0" smtClean="0">
                <a:solidFill>
                  <a:srgbClr val="0070C0"/>
                </a:solidFill>
                <a:latin typeface="Calibri" pitchFamily="34" charset="0"/>
              </a:rPr>
              <a:t>in length, optimal with 45~60 bps long </a:t>
            </a:r>
          </a:p>
          <a:p>
            <a:pPr marL="541338" lvl="1" eaLnBrk="1" hangingPunct="1"/>
            <a:r>
              <a:rPr lang="en-US" altLang="zh-TW" sz="1600" dirty="0" smtClean="0">
                <a:solidFill>
                  <a:srgbClr val="C00000"/>
                </a:solidFill>
                <a:latin typeface="Calibri" pitchFamily="34" charset="0"/>
              </a:rPr>
              <a:t>10–20 different </a:t>
            </a:r>
            <a:r>
              <a:rPr lang="en-US" altLang="zh-TW" sz="1600" dirty="0" err="1" smtClean="0">
                <a:solidFill>
                  <a:srgbClr val="C00000"/>
                </a:solidFill>
                <a:latin typeface="Calibri" pitchFamily="34" charset="0"/>
              </a:rPr>
              <a:t>oligonucleotides</a:t>
            </a:r>
            <a:r>
              <a:rPr lang="en-US" altLang="zh-TW" sz="1600" dirty="0" smtClean="0">
                <a:solidFill>
                  <a:srgbClr val="C00000"/>
                </a:solidFill>
                <a:latin typeface="Calibri" pitchFamily="34" charset="0"/>
              </a:rPr>
              <a:t> for each gene</a:t>
            </a:r>
          </a:p>
          <a:p>
            <a:pPr marL="182563" indent="-182563" eaLnBrk="1" hangingPunct="1"/>
            <a:r>
              <a:rPr lang="en-US" altLang="zh-TW" sz="1600" dirty="0" err="1" smtClean="0">
                <a:solidFill>
                  <a:srgbClr val="0070C0"/>
                </a:solidFill>
                <a:latin typeface="Calibri" pitchFamily="34" charset="0"/>
              </a:rPr>
              <a:t>Oligonucleotides</a:t>
            </a:r>
            <a:r>
              <a:rPr lang="en-US" altLang="zh-TW" sz="1600" dirty="0" smtClean="0">
                <a:solidFill>
                  <a:srgbClr val="0070C0"/>
                </a:solidFill>
                <a:latin typeface="Calibri" pitchFamily="34" charset="0"/>
              </a:rPr>
              <a:t> for each gene selected by computer program to be the following:</a:t>
            </a:r>
          </a:p>
          <a:p>
            <a:pPr marL="539750" lvl="1" indent="-265113" eaLnBrk="1" hangingPunct="1"/>
            <a:r>
              <a:rPr lang="en-US" altLang="zh-TW" sz="1600" dirty="0" smtClean="0">
                <a:solidFill>
                  <a:srgbClr val="C00000"/>
                </a:solidFill>
                <a:latin typeface="Calibri" pitchFamily="34" charset="0"/>
              </a:rPr>
              <a:t>unique in genome </a:t>
            </a:r>
            <a:r>
              <a:rPr lang="en-US" altLang="zh-TW" sz="1600" dirty="0" smtClean="0">
                <a:solidFill>
                  <a:srgbClr val="0070C0"/>
                </a:solidFill>
                <a:latin typeface="Calibri" pitchFamily="34" charset="0"/>
              </a:rPr>
              <a:t>(4 </a:t>
            </a:r>
            <a:r>
              <a:rPr lang="en-US" altLang="zh-TW" sz="1600" baseline="30000" dirty="0" smtClean="0">
                <a:solidFill>
                  <a:srgbClr val="0070C0"/>
                </a:solidFill>
                <a:latin typeface="Calibri" pitchFamily="34" charset="0"/>
              </a:rPr>
              <a:t>(20 to 25)</a:t>
            </a:r>
            <a:r>
              <a:rPr lang="en-US" altLang="zh-TW" sz="1600" dirty="0" smtClean="0">
                <a:solidFill>
                  <a:srgbClr val="0070C0"/>
                </a:solidFill>
                <a:latin typeface="Calibri" pitchFamily="34" charset="0"/>
              </a:rPr>
              <a:t> =2</a:t>
            </a:r>
            <a:r>
              <a:rPr lang="en-US" altLang="zh-TW" sz="1600" baseline="30000" dirty="0" smtClean="0">
                <a:solidFill>
                  <a:srgbClr val="0070C0"/>
                </a:solidFill>
                <a:latin typeface="Calibri" pitchFamily="34" charset="0"/>
              </a:rPr>
              <a:t>(40</a:t>
            </a:r>
            <a:r>
              <a:rPr lang="en-US" altLang="zh-TW" sz="1600" dirty="0" smtClean="0">
                <a:solidFill>
                  <a:srgbClr val="0070C0"/>
                </a:solidFill>
                <a:latin typeface="Calibri" pitchFamily="34" charset="0"/>
              </a:rPr>
              <a:t> </a:t>
            </a:r>
            <a:r>
              <a:rPr lang="en-US" altLang="zh-TW" sz="1600" baseline="30000" dirty="0" smtClean="0">
                <a:solidFill>
                  <a:srgbClr val="0070C0"/>
                </a:solidFill>
                <a:latin typeface="Calibri" pitchFamily="34" charset="0"/>
              </a:rPr>
              <a:t>to 50) </a:t>
            </a:r>
            <a:r>
              <a:rPr lang="en-US" altLang="zh-TW" sz="1600" dirty="0" smtClean="0">
                <a:solidFill>
                  <a:srgbClr val="0070C0"/>
                </a:solidFill>
                <a:latin typeface="Calibri" pitchFamily="34" charset="0"/>
              </a:rPr>
              <a:t>&gt;&gt; 3*10</a:t>
            </a:r>
            <a:r>
              <a:rPr lang="en-US" altLang="zh-TW" sz="1600" baseline="30000" dirty="0" smtClean="0">
                <a:solidFill>
                  <a:srgbClr val="0070C0"/>
                </a:solidFill>
                <a:latin typeface="Calibri" pitchFamily="34" charset="0"/>
              </a:rPr>
              <a:t>9</a:t>
            </a:r>
            <a:r>
              <a:rPr lang="en-US" altLang="zh-TW" sz="1600" dirty="0" smtClean="0">
                <a:solidFill>
                  <a:srgbClr val="0070C0"/>
                </a:solidFill>
                <a:latin typeface="Calibri" pitchFamily="34" charset="0"/>
              </a:rPr>
              <a:t> = 2</a:t>
            </a:r>
            <a:r>
              <a:rPr lang="en-US" altLang="zh-TW" sz="1600" baseline="30000" dirty="0" smtClean="0">
                <a:solidFill>
                  <a:srgbClr val="0070C0"/>
                </a:solidFill>
                <a:latin typeface="Calibri" pitchFamily="34" charset="0"/>
              </a:rPr>
              <a:t>30</a:t>
            </a:r>
            <a:r>
              <a:rPr lang="en-US" altLang="zh-TW" sz="1600" dirty="0" smtClean="0">
                <a:solidFill>
                  <a:srgbClr val="0070C0"/>
                </a:solidFill>
                <a:latin typeface="Calibri" pitchFamily="34" charset="0"/>
              </a:rPr>
              <a:t>), not likely to appear twice</a:t>
            </a:r>
          </a:p>
          <a:p>
            <a:pPr marL="539750" lvl="1" indent="-265113" eaLnBrk="1" hangingPunct="1"/>
            <a:r>
              <a:rPr lang="en-US" altLang="zh-TW" sz="1600" dirty="0" smtClean="0">
                <a:solidFill>
                  <a:srgbClr val="C00000"/>
                </a:solidFill>
                <a:latin typeface="Calibri" pitchFamily="34" charset="0"/>
              </a:rPr>
              <a:t>non-overlapping</a:t>
            </a:r>
            <a:r>
              <a:rPr lang="en-US" altLang="zh-TW" sz="1600" dirty="0" smtClean="0">
                <a:solidFill>
                  <a:srgbClr val="0070C0"/>
                </a:solidFill>
                <a:latin typeface="Calibri" pitchFamily="34" charset="0"/>
              </a:rPr>
              <a:t> (if the sequence length is too short then specificity is low, whereas if the length is too long, self-hybridization could happen)</a:t>
            </a:r>
          </a:p>
          <a:p>
            <a:pPr marL="182563" indent="-182563" eaLnBrk="1" hangingPunct="1"/>
            <a:r>
              <a:rPr lang="en-US" altLang="zh-TW" sz="1600" dirty="0" smtClean="0">
                <a:solidFill>
                  <a:srgbClr val="0070C0"/>
                </a:solidFill>
                <a:latin typeface="Calibri" pitchFamily="34" charset="0"/>
              </a:rPr>
              <a:t>Composition based on design rules</a:t>
            </a:r>
          </a:p>
          <a:p>
            <a:pPr marL="539750" lvl="1" indent="-265113"/>
            <a:r>
              <a:rPr lang="en-US" altLang="zh-TW" sz="1600" dirty="0" smtClean="0">
                <a:solidFill>
                  <a:srgbClr val="0070C0"/>
                </a:solidFill>
                <a:latin typeface="Calibri" pitchFamily="34" charset="0"/>
              </a:rPr>
              <a:t>empirically derived rules </a:t>
            </a:r>
          </a:p>
          <a:p>
            <a:pPr marL="539750" lvl="1" indent="-265113">
              <a:buNone/>
            </a:pPr>
            <a:r>
              <a:rPr lang="en-US" altLang="zh-TW" sz="1600" dirty="0" smtClean="0">
                <a:solidFill>
                  <a:srgbClr val="0070C0"/>
                </a:solidFill>
                <a:latin typeface="Calibri" pitchFamily="34" charset="0"/>
              </a:rPr>
              <a:t>(ratio of G-C pairs vs. A-T pairs which </a:t>
            </a:r>
          </a:p>
          <a:p>
            <a:pPr marL="539750" lvl="1" indent="-265113">
              <a:buNone/>
            </a:pPr>
            <a:r>
              <a:rPr lang="en-US" altLang="zh-TW" sz="1600" dirty="0" smtClean="0">
                <a:solidFill>
                  <a:srgbClr val="0070C0"/>
                </a:solidFill>
                <a:latin typeface="Calibri" pitchFamily="34" charset="0"/>
              </a:rPr>
              <a:t>could affect the melting temperature </a:t>
            </a:r>
          </a:p>
          <a:p>
            <a:pPr marL="539750" lvl="1" indent="-265113">
              <a:buNone/>
            </a:pPr>
            <a:r>
              <a:rPr lang="en-US" altLang="zh-TW" sz="1600" dirty="0" smtClean="0">
                <a:solidFill>
                  <a:srgbClr val="0070C0"/>
                </a:solidFill>
                <a:latin typeface="Calibri" pitchFamily="34" charset="0"/>
              </a:rPr>
              <a:t>of the seq., </a:t>
            </a:r>
            <a:r>
              <a:rPr lang="en-US" altLang="zh-TW" sz="1600" dirty="0" err="1" smtClean="0">
                <a:solidFill>
                  <a:srgbClr val="0070C0"/>
                </a:solidFill>
                <a:latin typeface="Calibri" pitchFamily="34" charset="0"/>
              </a:rPr>
              <a:t>ie</a:t>
            </a:r>
            <a:r>
              <a:rPr lang="en-US" altLang="zh-TW" sz="1600" dirty="0" smtClean="0">
                <a:solidFill>
                  <a:srgbClr val="0070C0"/>
                </a:solidFill>
                <a:latin typeface="Calibri" pitchFamily="34" charset="0"/>
              </a:rPr>
              <a:t>. T</a:t>
            </a:r>
            <a:r>
              <a:rPr lang="en-US" altLang="zh-TW" sz="1600" baseline="-25000" dirty="0" smtClean="0">
                <a:solidFill>
                  <a:srgbClr val="0070C0"/>
                </a:solidFill>
                <a:latin typeface="Calibri" pitchFamily="34" charset="0"/>
              </a:rPr>
              <a:t>m</a:t>
            </a:r>
            <a:r>
              <a:rPr lang="en-US" altLang="zh-TW" sz="1600" dirty="0" smtClean="0">
                <a:solidFill>
                  <a:srgbClr val="0070C0"/>
                </a:solidFill>
                <a:latin typeface="Calibri" pitchFamily="34" charset="0"/>
              </a:rPr>
              <a:t> = 64.9+0.41*(GC%)</a:t>
            </a:r>
          </a:p>
          <a:p>
            <a:pPr marL="539750" lvl="1" indent="-265113">
              <a:buNone/>
            </a:pPr>
            <a:r>
              <a:rPr lang="en-US" altLang="zh-TW" sz="1600" dirty="0" smtClean="0">
                <a:solidFill>
                  <a:srgbClr val="0070C0"/>
                </a:solidFill>
                <a:latin typeface="Calibri" pitchFamily="34" charset="0"/>
              </a:rPr>
              <a:t>-675/L)</a:t>
            </a:r>
          </a:p>
        </p:txBody>
      </p:sp>
      <p:sp>
        <p:nvSpPr>
          <p:cNvPr id="4" name="矩形 3"/>
          <p:cNvSpPr/>
          <p:nvPr/>
        </p:nvSpPr>
        <p:spPr>
          <a:xfrm>
            <a:off x="611188" y="549275"/>
            <a:ext cx="5175258" cy="369332"/>
          </a:xfrm>
          <a:prstGeom prst="rect">
            <a:avLst/>
          </a:prstGeom>
        </p:spPr>
        <p:style>
          <a:lnRef idx="3">
            <a:schemeClr val="lt1"/>
          </a:lnRef>
          <a:fillRef idx="1">
            <a:schemeClr val="accent5"/>
          </a:fillRef>
          <a:effectRef idx="1">
            <a:schemeClr val="accent5"/>
          </a:effectRef>
          <a:fontRef idx="minor">
            <a:schemeClr val="lt1"/>
          </a:fontRef>
        </p:style>
        <p:txBody>
          <a:bodyPr wrap="square">
            <a:spAutoFit/>
          </a:bodyPr>
          <a:lstStyle/>
          <a:p>
            <a:r>
              <a:rPr lang="en-US" altLang="zh-TW" b="1" dirty="0" err="1" smtClean="0">
                <a:solidFill>
                  <a:schemeClr val="bg1"/>
                </a:solidFill>
                <a:latin typeface="Arial Narrow" pitchFamily="34" charset="0"/>
                <a:cs typeface="Arial" pitchFamily="34" charset="0"/>
              </a:rPr>
              <a:t>Oligonucleotide</a:t>
            </a:r>
            <a:r>
              <a:rPr lang="en-US" altLang="zh-TW" b="1" dirty="0" smtClean="0">
                <a:solidFill>
                  <a:schemeClr val="bg1"/>
                </a:solidFill>
                <a:latin typeface="Arial Narrow" pitchFamily="34" charset="0"/>
                <a:cs typeface="Arial" pitchFamily="34" charset="0"/>
              </a:rPr>
              <a:t> microarrays – pioneered by </a:t>
            </a:r>
            <a:r>
              <a:rPr lang="en-US" altLang="zh-TW" b="1" dirty="0" err="1" smtClean="0">
                <a:solidFill>
                  <a:schemeClr val="bg1"/>
                </a:solidFill>
                <a:latin typeface="Arial Narrow" pitchFamily="34" charset="0"/>
                <a:cs typeface="Arial" pitchFamily="34" charset="0"/>
              </a:rPr>
              <a:t>Affymetrix</a:t>
            </a:r>
            <a:endParaRPr lang="zh-TW" altLang="en-US" b="1" dirty="0">
              <a:solidFill>
                <a:schemeClr val="bg1"/>
              </a:solidFill>
              <a:latin typeface="Arial Narrow" pitchFamily="34" charset="0"/>
              <a:cs typeface="Arial" pitchFamily="34" charset="0"/>
            </a:endParaRPr>
          </a:p>
        </p:txBody>
      </p:sp>
      <p:pic>
        <p:nvPicPr>
          <p:cNvPr id="194562" name="Picture 2"/>
          <p:cNvPicPr>
            <a:picLocks noChangeAspect="1" noChangeArrowheads="1"/>
          </p:cNvPicPr>
          <p:nvPr/>
        </p:nvPicPr>
        <p:blipFill>
          <a:blip r:embed="rId3"/>
          <a:srcRect/>
          <a:stretch>
            <a:fillRect/>
          </a:stretch>
        </p:blipFill>
        <p:spPr bwMode="auto">
          <a:xfrm>
            <a:off x="4118480" y="3357562"/>
            <a:ext cx="4525485" cy="2857520"/>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4451" name="Picture 3"/>
          <p:cNvPicPr>
            <a:picLocks noChangeAspect="1" noChangeArrowheads="1"/>
          </p:cNvPicPr>
          <p:nvPr/>
        </p:nvPicPr>
        <p:blipFill>
          <a:blip r:embed="rId3"/>
          <a:srcRect l="241" t="9285" r="57348" b="15714"/>
          <a:stretch>
            <a:fillRect/>
          </a:stretch>
        </p:blipFill>
        <p:spPr bwMode="auto">
          <a:xfrm>
            <a:off x="612000" y="944830"/>
            <a:ext cx="7920000" cy="4968341"/>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500034" y="428604"/>
            <a:ext cx="2616421" cy="369332"/>
          </a:xfrm>
          <a:prstGeom prst="rect">
            <a:avLst/>
          </a:prstGeom>
          <a:solidFill>
            <a:schemeClr val="accent6">
              <a:lumMod val="75000"/>
            </a:schemeClr>
          </a:solidFill>
        </p:spPr>
        <p:style>
          <a:lnRef idx="3">
            <a:schemeClr val="lt1"/>
          </a:lnRef>
          <a:fillRef idx="1">
            <a:schemeClr val="accent6"/>
          </a:fillRef>
          <a:effectRef idx="1">
            <a:schemeClr val="accent6"/>
          </a:effectRef>
          <a:fontRef idx="minor">
            <a:schemeClr val="lt1"/>
          </a:fontRef>
        </p:style>
        <p:txBody>
          <a:bodyPr wrap="none" anchor="ctr">
            <a:spAutoFit/>
          </a:bodyPr>
          <a:lstStyle/>
          <a:p>
            <a:pPr algn="ctr"/>
            <a:r>
              <a:rPr lang="en-GB" altLang="zh-TW" b="1" dirty="0" smtClean="0">
                <a:solidFill>
                  <a:schemeClr val="bg1"/>
                </a:solidFill>
                <a:latin typeface="Arial Narrow" pitchFamily="34" charset="0"/>
                <a:ea typeface="新細明體" pitchFamily="18" charset="-120"/>
                <a:cs typeface="Arial" pitchFamily="34" charset="0"/>
              </a:rPr>
              <a:t>Experimental methodology</a:t>
            </a:r>
          </a:p>
        </p:txBody>
      </p:sp>
      <p:grpSp>
        <p:nvGrpSpPr>
          <p:cNvPr id="3" name="群組 266"/>
          <p:cNvGrpSpPr/>
          <p:nvPr/>
        </p:nvGrpSpPr>
        <p:grpSpPr>
          <a:xfrm>
            <a:off x="502444" y="1063615"/>
            <a:ext cx="8139112" cy="3436955"/>
            <a:chOff x="502444" y="928670"/>
            <a:chExt cx="8139112" cy="3436955"/>
          </a:xfrm>
        </p:grpSpPr>
        <p:sp>
          <p:nvSpPr>
            <p:cNvPr id="132" name="AutoShape 25"/>
            <p:cNvSpPr>
              <a:spLocks noChangeArrowheads="1"/>
            </p:cNvSpPr>
            <p:nvPr/>
          </p:nvSpPr>
          <p:spPr bwMode="auto">
            <a:xfrm>
              <a:off x="502444" y="1193772"/>
              <a:ext cx="1512887" cy="708036"/>
            </a:xfrm>
            <a:prstGeom prst="roundRect">
              <a:avLst>
                <a:gd name="adj" fmla="val 8597"/>
              </a:avLst>
            </a:prstGeom>
            <a:solidFill>
              <a:srgbClr val="BBE0E3"/>
            </a:solidFill>
            <a:ln w="9525">
              <a:solidFill>
                <a:srgbClr val="000000"/>
              </a:solidFill>
              <a:round/>
              <a:headEnd/>
              <a:tailEnd/>
            </a:ln>
            <a:effectLst/>
          </p:spPr>
          <p:txBody>
            <a:bodyPr wrap="none" anchor="ctr"/>
            <a:lstStyle/>
            <a:p>
              <a:pPr marL="0" marR="0" lvl="0" indent="0" algn="ctr" defTabSz="914400" eaLnBrk="1" fontAlgn="auto" latinLnBrk="0" hangingPunct="1">
                <a:lnSpc>
                  <a:spcPct val="100000"/>
                </a:lnSpc>
                <a:spcAft>
                  <a:spcPts val="0"/>
                </a:spcAft>
                <a:buClrTx/>
                <a:buSzTx/>
                <a:buFontTx/>
                <a:buNone/>
                <a:tabLst/>
                <a:defRPr/>
              </a:pPr>
              <a:r>
                <a:rPr kumimoji="0" lang="en-US" altLang="zh-TW" sz="1600" b="1" i="1" u="none" strike="noStrike" kern="0" cap="none" spc="0" normalizeH="0" baseline="0" noProof="0" dirty="0" smtClean="0">
                  <a:ln>
                    <a:noFill/>
                  </a:ln>
                  <a:solidFill>
                    <a:srgbClr val="C00000"/>
                  </a:solidFill>
                  <a:uLnTx/>
                  <a:uFillTx/>
                  <a:latin typeface="Arial"/>
                </a:rPr>
                <a:t>Experimental</a:t>
              </a:r>
            </a:p>
            <a:p>
              <a:pPr marL="0" marR="0" lvl="0" indent="0" algn="ctr" defTabSz="914400" eaLnBrk="1" fontAlgn="auto" latinLnBrk="0" hangingPunct="1">
                <a:lnSpc>
                  <a:spcPct val="100000"/>
                </a:lnSpc>
                <a:spcAft>
                  <a:spcPts val="0"/>
                </a:spcAft>
                <a:buClrTx/>
                <a:buSzTx/>
                <a:buFontTx/>
                <a:buNone/>
                <a:tabLst/>
                <a:defRPr/>
              </a:pPr>
              <a:r>
                <a:rPr kumimoji="0" lang="en-US" altLang="zh-TW" sz="1600" b="1" i="1" u="none" strike="noStrike" kern="0" cap="none" spc="0" normalizeH="0" baseline="0" noProof="0" dirty="0" smtClean="0">
                  <a:ln>
                    <a:noFill/>
                  </a:ln>
                  <a:solidFill>
                    <a:srgbClr val="C00000"/>
                  </a:solidFill>
                  <a:uLnTx/>
                  <a:uFillTx/>
                  <a:latin typeface="Arial"/>
                </a:rPr>
                <a:t>Design</a:t>
              </a:r>
            </a:p>
          </p:txBody>
        </p:sp>
        <p:pic>
          <p:nvPicPr>
            <p:cNvPr id="133" name="Picture 156" descr="91368-65"/>
            <p:cNvPicPr>
              <a:picLocks noChangeAspect="1" noChangeArrowheads="1"/>
            </p:cNvPicPr>
            <p:nvPr/>
          </p:nvPicPr>
          <p:blipFill>
            <a:blip r:embed="rId3"/>
            <a:srcRect l="11694" r="14188"/>
            <a:stretch>
              <a:fillRect/>
            </a:stretch>
          </p:blipFill>
          <p:spPr bwMode="auto">
            <a:xfrm>
              <a:off x="573881" y="2046270"/>
              <a:ext cx="1368425" cy="2319355"/>
            </a:xfrm>
            <a:prstGeom prst="rect">
              <a:avLst/>
            </a:prstGeom>
            <a:noFill/>
          </p:spPr>
        </p:pic>
        <p:sp>
          <p:nvSpPr>
            <p:cNvPr id="134" name="Oval 163"/>
            <p:cNvSpPr>
              <a:spLocks noChangeAspect="1" noChangeArrowheads="1"/>
            </p:cNvSpPr>
            <p:nvPr/>
          </p:nvSpPr>
          <p:spPr bwMode="auto">
            <a:xfrm>
              <a:off x="658833" y="928670"/>
              <a:ext cx="179999" cy="180000"/>
            </a:xfrm>
            <a:prstGeom prst="ellipse">
              <a:avLst/>
            </a:prstGeom>
            <a:solidFill>
              <a:srgbClr val="002060"/>
            </a:solidFill>
            <a:ln w="9525">
              <a:solidFill>
                <a:srgbClr val="000066"/>
              </a:solidFill>
              <a:round/>
              <a:headEnd/>
              <a:tailEnd/>
            </a:ln>
            <a:effectLst/>
          </p:spPr>
          <p:txBody>
            <a:bodyPr wrap="none" anchor="ct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en-US" altLang="zh-TW" sz="1000" i="1" u="none" strike="noStrike" kern="0" cap="none" spc="0" normalizeH="0" baseline="0" noProof="0" dirty="0" smtClean="0">
                  <a:ln>
                    <a:noFill/>
                  </a:ln>
                  <a:solidFill>
                    <a:srgbClr val="FFFFFF"/>
                  </a:solidFill>
                  <a:effectLst/>
                  <a:uLnTx/>
                  <a:uFillTx/>
                  <a:latin typeface="Arial" pitchFamily="34" charset="0"/>
                  <a:cs typeface="Arial" pitchFamily="34" charset="0"/>
                </a:rPr>
                <a:t>1</a:t>
              </a:r>
            </a:p>
          </p:txBody>
        </p:sp>
        <p:pic>
          <p:nvPicPr>
            <p:cNvPr id="82949" name="Picture 5"/>
            <p:cNvPicPr>
              <a:picLocks noChangeAspect="1" noChangeArrowheads="1"/>
            </p:cNvPicPr>
            <p:nvPr/>
          </p:nvPicPr>
          <p:blipFill>
            <a:blip r:embed="rId4"/>
            <a:srcRect/>
            <a:stretch>
              <a:fillRect/>
            </a:stretch>
          </p:blipFill>
          <p:spPr bwMode="auto">
            <a:xfrm rot="5400000">
              <a:off x="1755765" y="2527287"/>
              <a:ext cx="2319355" cy="1357322"/>
            </a:xfrm>
            <a:prstGeom prst="rect">
              <a:avLst/>
            </a:prstGeom>
            <a:noFill/>
            <a:ln w="9525">
              <a:noFill/>
              <a:miter lim="800000"/>
              <a:headEnd/>
              <a:tailEnd/>
            </a:ln>
            <a:effectLst/>
          </p:spPr>
        </p:pic>
        <p:sp>
          <p:nvSpPr>
            <p:cNvPr id="135" name="AutoShape 28"/>
            <p:cNvSpPr>
              <a:spLocks noChangeArrowheads="1"/>
            </p:cNvSpPr>
            <p:nvPr/>
          </p:nvSpPr>
          <p:spPr bwMode="auto">
            <a:xfrm>
              <a:off x="2159000" y="1193772"/>
              <a:ext cx="1512887" cy="708036"/>
            </a:xfrm>
            <a:prstGeom prst="roundRect">
              <a:avLst>
                <a:gd name="adj" fmla="val 8597"/>
              </a:avLst>
            </a:prstGeom>
            <a:solidFill>
              <a:srgbClr val="BBE0E3"/>
            </a:solidFill>
            <a:ln w="9525">
              <a:solidFill>
                <a:srgbClr val="000000"/>
              </a:solidFill>
              <a:round/>
              <a:headEnd/>
              <a:tailEnd/>
            </a:ln>
            <a:effectLst/>
          </p:spPr>
          <p:txBody>
            <a:bodyPr wrap="none" anchor="ctr"/>
            <a:lstStyle/>
            <a:p>
              <a:pPr marL="0" marR="0" lvl="0" indent="0" algn="ctr" defTabSz="914400" eaLnBrk="1" fontAlgn="auto" latinLnBrk="0" hangingPunct="1">
                <a:lnSpc>
                  <a:spcPct val="100000"/>
                </a:lnSpc>
                <a:spcAft>
                  <a:spcPts val="0"/>
                </a:spcAft>
                <a:buClrTx/>
                <a:buSzTx/>
                <a:buFontTx/>
                <a:buNone/>
                <a:tabLst/>
                <a:defRPr/>
              </a:pPr>
              <a:r>
                <a:rPr kumimoji="0" lang="en-US" altLang="zh-TW" sz="1600" b="1" i="1" u="none" strike="noStrike" kern="0" cap="none" spc="0" normalizeH="0" baseline="0" noProof="0" dirty="0" smtClean="0">
                  <a:ln>
                    <a:noFill/>
                  </a:ln>
                  <a:solidFill>
                    <a:srgbClr val="C00000"/>
                  </a:solidFill>
                  <a:uLnTx/>
                  <a:uFillTx/>
                  <a:latin typeface="Arial"/>
                </a:rPr>
                <a:t>Microarray </a:t>
              </a:r>
            </a:p>
            <a:p>
              <a:pPr marL="0" marR="0" lvl="0" indent="0" algn="ctr" defTabSz="914400" eaLnBrk="1" fontAlgn="auto" latinLnBrk="0" hangingPunct="1">
                <a:lnSpc>
                  <a:spcPct val="100000"/>
                </a:lnSpc>
                <a:spcAft>
                  <a:spcPts val="0"/>
                </a:spcAft>
                <a:buClrTx/>
                <a:buSzTx/>
                <a:buFontTx/>
                <a:buNone/>
                <a:tabLst/>
                <a:defRPr/>
              </a:pPr>
              <a:r>
                <a:rPr kumimoji="0" lang="en-US" altLang="zh-TW" sz="1600" b="1" i="1" u="none" strike="noStrike" kern="0" cap="none" spc="0" normalizeH="0" baseline="0" noProof="0" dirty="0" smtClean="0">
                  <a:ln>
                    <a:noFill/>
                  </a:ln>
                  <a:solidFill>
                    <a:srgbClr val="C00000"/>
                  </a:solidFill>
                  <a:uLnTx/>
                  <a:uFillTx/>
                  <a:latin typeface="Arial"/>
                </a:rPr>
                <a:t>Experiments</a:t>
              </a:r>
            </a:p>
          </p:txBody>
        </p:sp>
        <p:sp>
          <p:nvSpPr>
            <p:cNvPr id="137" name="Oval 165"/>
            <p:cNvSpPr>
              <a:spLocks noChangeAspect="1" noChangeArrowheads="1"/>
            </p:cNvSpPr>
            <p:nvPr/>
          </p:nvSpPr>
          <p:spPr bwMode="auto">
            <a:xfrm>
              <a:off x="2314595" y="928670"/>
              <a:ext cx="179999" cy="180000"/>
            </a:xfrm>
            <a:prstGeom prst="ellipse">
              <a:avLst/>
            </a:prstGeom>
            <a:solidFill>
              <a:srgbClr val="002060"/>
            </a:solidFill>
            <a:ln w="9525">
              <a:solidFill>
                <a:srgbClr val="000066"/>
              </a:solidFill>
              <a:round/>
              <a:headEnd/>
              <a:tailEnd/>
            </a:ln>
            <a:effectLst/>
          </p:spPr>
          <p:txBody>
            <a:bodyPr wrap="none" anchor="ct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en-US" altLang="zh-TW" sz="1000" i="1" u="none" strike="noStrike" kern="0" cap="none" spc="0" normalizeH="0" baseline="0" noProof="0" dirty="0" smtClean="0">
                  <a:ln>
                    <a:noFill/>
                  </a:ln>
                  <a:solidFill>
                    <a:srgbClr val="FFFFFF"/>
                  </a:solidFill>
                  <a:effectLst/>
                  <a:uLnTx/>
                  <a:uFillTx/>
                  <a:latin typeface="Arial" pitchFamily="34" charset="0"/>
                  <a:cs typeface="Arial" pitchFamily="34" charset="0"/>
                </a:rPr>
                <a:t>2</a:t>
              </a:r>
            </a:p>
          </p:txBody>
        </p:sp>
        <p:sp>
          <p:nvSpPr>
            <p:cNvPr id="138" name="AutoShape 29"/>
            <p:cNvSpPr>
              <a:spLocks noChangeArrowheads="1"/>
            </p:cNvSpPr>
            <p:nvPr/>
          </p:nvSpPr>
          <p:spPr bwMode="auto">
            <a:xfrm>
              <a:off x="3815556" y="1193772"/>
              <a:ext cx="1512887" cy="708036"/>
            </a:xfrm>
            <a:prstGeom prst="roundRect">
              <a:avLst>
                <a:gd name="adj" fmla="val 8597"/>
              </a:avLst>
            </a:prstGeom>
            <a:solidFill>
              <a:srgbClr val="BBE0E3"/>
            </a:solidFill>
            <a:ln w="9525">
              <a:solidFill>
                <a:srgbClr val="000000"/>
              </a:solidFill>
              <a:round/>
              <a:headEnd/>
              <a:tailEnd/>
            </a:ln>
            <a:effectLst/>
          </p:spPr>
          <p:txBody>
            <a:bodyPr wrap="none" anchor="ctr"/>
            <a:lstStyle/>
            <a:p>
              <a:pPr marL="0" marR="0" lvl="0" indent="0" algn="ctr" defTabSz="914400" eaLnBrk="1" fontAlgn="auto" latinLnBrk="0" hangingPunct="1">
                <a:lnSpc>
                  <a:spcPct val="100000"/>
                </a:lnSpc>
                <a:spcAft>
                  <a:spcPts val="0"/>
                </a:spcAft>
                <a:buClrTx/>
                <a:buSzTx/>
                <a:buFontTx/>
                <a:buNone/>
                <a:tabLst/>
                <a:defRPr/>
              </a:pPr>
              <a:r>
                <a:rPr kumimoji="0" lang="en-US" altLang="zh-TW" sz="1600" b="1" i="1" u="none" strike="noStrike" kern="0" cap="none" spc="0" normalizeH="0" baseline="0" noProof="0" dirty="0" smtClean="0">
                  <a:ln>
                    <a:noFill/>
                  </a:ln>
                  <a:solidFill>
                    <a:srgbClr val="C00000"/>
                  </a:solidFill>
                  <a:uLnTx/>
                  <a:uFillTx/>
                  <a:latin typeface="Arial"/>
                </a:rPr>
                <a:t>Image </a:t>
              </a:r>
            </a:p>
            <a:p>
              <a:pPr marL="0" marR="0" lvl="0" indent="0" algn="ctr" defTabSz="914400" eaLnBrk="1" fontAlgn="auto" latinLnBrk="0" hangingPunct="1">
                <a:lnSpc>
                  <a:spcPct val="100000"/>
                </a:lnSpc>
                <a:spcAft>
                  <a:spcPts val="0"/>
                </a:spcAft>
                <a:buClrTx/>
                <a:buSzTx/>
                <a:buFontTx/>
                <a:buNone/>
                <a:tabLst/>
                <a:defRPr/>
              </a:pPr>
              <a:r>
                <a:rPr kumimoji="0" lang="en-US" altLang="zh-TW" sz="1600" b="1" i="1" u="none" strike="noStrike" kern="0" cap="none" spc="0" normalizeH="0" baseline="0" noProof="0" dirty="0" smtClean="0">
                  <a:ln>
                    <a:noFill/>
                  </a:ln>
                  <a:solidFill>
                    <a:srgbClr val="C00000"/>
                  </a:solidFill>
                  <a:uLnTx/>
                  <a:uFillTx/>
                  <a:latin typeface="Arial"/>
                </a:rPr>
                <a:t>Processing</a:t>
              </a:r>
            </a:p>
          </p:txBody>
        </p:sp>
        <p:pic>
          <p:nvPicPr>
            <p:cNvPr id="139" name="Picture 150" descr="80689-39"/>
            <p:cNvPicPr>
              <a:picLocks noChangeAspect="1" noChangeArrowheads="1"/>
            </p:cNvPicPr>
            <p:nvPr/>
          </p:nvPicPr>
          <p:blipFill>
            <a:blip r:embed="rId5"/>
            <a:srcRect t="27328"/>
            <a:stretch>
              <a:fillRect/>
            </a:stretch>
          </p:blipFill>
          <p:spPr bwMode="auto">
            <a:xfrm>
              <a:off x="3926681" y="2046269"/>
              <a:ext cx="1290637" cy="2319355"/>
            </a:xfrm>
            <a:prstGeom prst="rect">
              <a:avLst/>
            </a:prstGeom>
            <a:noFill/>
          </p:spPr>
        </p:pic>
        <p:sp>
          <p:nvSpPr>
            <p:cNvPr id="140" name="Oval 166"/>
            <p:cNvSpPr>
              <a:spLocks noChangeAspect="1" noChangeArrowheads="1"/>
            </p:cNvSpPr>
            <p:nvPr/>
          </p:nvSpPr>
          <p:spPr bwMode="auto">
            <a:xfrm>
              <a:off x="3971945" y="928670"/>
              <a:ext cx="179999" cy="180000"/>
            </a:xfrm>
            <a:prstGeom prst="ellipse">
              <a:avLst/>
            </a:prstGeom>
            <a:solidFill>
              <a:srgbClr val="002060"/>
            </a:solidFill>
            <a:ln w="9525">
              <a:solidFill>
                <a:srgbClr val="000066"/>
              </a:solidFill>
              <a:round/>
              <a:headEnd/>
              <a:tailEnd/>
            </a:ln>
            <a:effectLst/>
          </p:spPr>
          <p:txBody>
            <a:bodyPr wrap="none" anchor="ct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en-US" altLang="zh-TW" sz="1000" i="1" u="none" strike="noStrike" kern="0" cap="none" spc="0" normalizeH="0" baseline="0" noProof="0" dirty="0" smtClean="0">
                  <a:ln>
                    <a:noFill/>
                  </a:ln>
                  <a:solidFill>
                    <a:srgbClr val="FFFFFF"/>
                  </a:solidFill>
                  <a:effectLst/>
                  <a:uLnTx/>
                  <a:uFillTx/>
                  <a:latin typeface="Arial" pitchFamily="34" charset="0"/>
                  <a:cs typeface="Arial" pitchFamily="34" charset="0"/>
                </a:rPr>
                <a:t>3</a:t>
              </a:r>
            </a:p>
          </p:txBody>
        </p:sp>
        <p:sp>
          <p:nvSpPr>
            <p:cNvPr id="141" name="AutoShape 30"/>
            <p:cNvSpPr>
              <a:spLocks noChangeArrowheads="1"/>
            </p:cNvSpPr>
            <p:nvPr/>
          </p:nvSpPr>
          <p:spPr bwMode="auto">
            <a:xfrm>
              <a:off x="5472112" y="1193772"/>
              <a:ext cx="1512887" cy="708036"/>
            </a:xfrm>
            <a:prstGeom prst="roundRect">
              <a:avLst>
                <a:gd name="adj" fmla="val 8597"/>
              </a:avLst>
            </a:prstGeom>
            <a:solidFill>
              <a:srgbClr val="BBE0E3"/>
            </a:solidFill>
            <a:ln w="9525">
              <a:solidFill>
                <a:srgbClr val="000000"/>
              </a:solidFill>
              <a:round/>
              <a:headEnd/>
              <a:tailEnd/>
            </a:ln>
            <a:effectLst/>
          </p:spPr>
          <p:txBody>
            <a:bodyPr wrap="none" anchor="ctr"/>
            <a:lstStyle/>
            <a:p>
              <a:pPr marL="0" marR="0" lvl="0" indent="0" algn="ctr" defTabSz="914400" eaLnBrk="1" fontAlgn="auto" latinLnBrk="0" hangingPunct="1">
                <a:lnSpc>
                  <a:spcPct val="100000"/>
                </a:lnSpc>
                <a:spcAft>
                  <a:spcPts val="0"/>
                </a:spcAft>
                <a:buClrTx/>
                <a:buSzTx/>
                <a:buFontTx/>
                <a:buNone/>
                <a:tabLst/>
                <a:defRPr/>
              </a:pPr>
              <a:r>
                <a:rPr kumimoji="0" lang="en-US" altLang="zh-TW" sz="1600" b="1" i="1" u="none" strike="noStrike" kern="0" cap="none" spc="0" normalizeH="0" baseline="0" noProof="0" dirty="0" smtClean="0">
                  <a:ln>
                    <a:noFill/>
                  </a:ln>
                  <a:solidFill>
                    <a:srgbClr val="C00000"/>
                  </a:solidFill>
                  <a:uLnTx/>
                  <a:uFillTx/>
                  <a:latin typeface="Arial"/>
                </a:rPr>
                <a:t>Data </a:t>
              </a:r>
            </a:p>
            <a:p>
              <a:pPr marL="0" marR="0" lvl="0" indent="0" algn="ctr" defTabSz="914400" eaLnBrk="1" fontAlgn="auto" latinLnBrk="0" hangingPunct="1">
                <a:lnSpc>
                  <a:spcPct val="100000"/>
                </a:lnSpc>
                <a:spcAft>
                  <a:spcPts val="0"/>
                </a:spcAft>
                <a:buClrTx/>
                <a:buSzTx/>
                <a:buFontTx/>
                <a:buNone/>
                <a:tabLst/>
                <a:defRPr/>
              </a:pPr>
              <a:r>
                <a:rPr kumimoji="0" lang="en-US" altLang="zh-TW" sz="1600" b="1" i="1" u="none" strike="noStrike" kern="0" cap="none" spc="0" normalizeH="0" baseline="0" noProof="0" dirty="0" smtClean="0">
                  <a:ln>
                    <a:noFill/>
                  </a:ln>
                  <a:solidFill>
                    <a:srgbClr val="C00000"/>
                  </a:solidFill>
                  <a:uLnTx/>
                  <a:uFillTx/>
                  <a:latin typeface="Arial"/>
                </a:rPr>
                <a:t>Normalization</a:t>
              </a:r>
            </a:p>
          </p:txBody>
        </p:sp>
        <p:pic>
          <p:nvPicPr>
            <p:cNvPr id="142" name="Picture 152" descr="fig3"/>
            <p:cNvPicPr>
              <a:picLocks noChangeAspect="1" noChangeArrowheads="1"/>
            </p:cNvPicPr>
            <p:nvPr/>
          </p:nvPicPr>
          <p:blipFill>
            <a:blip r:embed="rId6"/>
            <a:srcRect b="24449"/>
            <a:stretch>
              <a:fillRect/>
            </a:stretch>
          </p:blipFill>
          <p:spPr bwMode="auto">
            <a:xfrm>
              <a:off x="5553074" y="2046270"/>
              <a:ext cx="1352550" cy="2319355"/>
            </a:xfrm>
            <a:prstGeom prst="rect">
              <a:avLst/>
            </a:prstGeom>
            <a:noFill/>
          </p:spPr>
        </p:pic>
        <p:sp>
          <p:nvSpPr>
            <p:cNvPr id="143" name="Oval 167"/>
            <p:cNvSpPr>
              <a:spLocks noChangeAspect="1" noChangeArrowheads="1"/>
            </p:cNvSpPr>
            <p:nvPr/>
          </p:nvSpPr>
          <p:spPr bwMode="auto">
            <a:xfrm>
              <a:off x="5627708" y="928670"/>
              <a:ext cx="179999" cy="180000"/>
            </a:xfrm>
            <a:prstGeom prst="ellipse">
              <a:avLst/>
            </a:prstGeom>
            <a:solidFill>
              <a:srgbClr val="002060"/>
            </a:solidFill>
            <a:ln w="9525">
              <a:solidFill>
                <a:srgbClr val="000066"/>
              </a:solidFill>
              <a:round/>
              <a:headEnd/>
              <a:tailEnd/>
            </a:ln>
            <a:effectLst/>
          </p:spPr>
          <p:txBody>
            <a:bodyPr wrap="none" anchor="ct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en-US" altLang="zh-TW" sz="1000" i="1" u="none" strike="noStrike" kern="0" cap="none" spc="0" normalizeH="0" baseline="0" noProof="0" smtClean="0">
                  <a:ln>
                    <a:noFill/>
                  </a:ln>
                  <a:solidFill>
                    <a:srgbClr val="FFFFFF"/>
                  </a:solidFill>
                  <a:effectLst/>
                  <a:uLnTx/>
                  <a:uFillTx/>
                  <a:latin typeface="Arial" pitchFamily="34" charset="0"/>
                  <a:cs typeface="Arial" pitchFamily="34" charset="0"/>
                </a:rPr>
                <a:t>4</a:t>
              </a:r>
            </a:p>
          </p:txBody>
        </p:sp>
        <p:sp>
          <p:nvSpPr>
            <p:cNvPr id="144" name="AutoShape 31"/>
            <p:cNvSpPr>
              <a:spLocks noChangeArrowheads="1"/>
            </p:cNvSpPr>
            <p:nvPr/>
          </p:nvSpPr>
          <p:spPr bwMode="auto">
            <a:xfrm>
              <a:off x="7128669" y="1193772"/>
              <a:ext cx="1512887" cy="708036"/>
            </a:xfrm>
            <a:prstGeom prst="roundRect">
              <a:avLst>
                <a:gd name="adj" fmla="val 8597"/>
              </a:avLst>
            </a:prstGeom>
            <a:solidFill>
              <a:srgbClr val="BBE0E3"/>
            </a:solidFill>
            <a:ln w="9525">
              <a:solidFill>
                <a:srgbClr val="000000"/>
              </a:solidFill>
              <a:round/>
              <a:headEnd/>
              <a:tailEnd/>
            </a:ln>
            <a:effectLst/>
          </p:spPr>
          <p:txBody>
            <a:bodyPr wrap="none" anchor="ctr"/>
            <a:lstStyle/>
            <a:p>
              <a:pPr marL="0" marR="0" lvl="0" indent="0" algn="ctr" defTabSz="914400" eaLnBrk="1" fontAlgn="auto" latinLnBrk="0" hangingPunct="1">
                <a:lnSpc>
                  <a:spcPct val="100000"/>
                </a:lnSpc>
                <a:spcAft>
                  <a:spcPts val="0"/>
                </a:spcAft>
                <a:buClrTx/>
                <a:buSzTx/>
                <a:buFontTx/>
                <a:buNone/>
                <a:tabLst/>
                <a:defRPr/>
              </a:pPr>
              <a:r>
                <a:rPr kumimoji="0" lang="en-US" altLang="zh-TW" sz="1600" b="1" i="1" u="none" strike="noStrike" kern="0" cap="none" spc="0" normalizeH="0" baseline="0" noProof="0" dirty="0" smtClean="0">
                  <a:ln>
                    <a:noFill/>
                  </a:ln>
                  <a:solidFill>
                    <a:srgbClr val="C00000"/>
                  </a:solidFill>
                  <a:uLnTx/>
                  <a:uFillTx/>
                  <a:latin typeface="Arial"/>
                </a:rPr>
                <a:t>Data </a:t>
              </a:r>
            </a:p>
            <a:p>
              <a:pPr marL="0" marR="0" lvl="0" indent="0" algn="ctr" defTabSz="914400" eaLnBrk="1" fontAlgn="auto" latinLnBrk="0" hangingPunct="1">
                <a:lnSpc>
                  <a:spcPct val="100000"/>
                </a:lnSpc>
                <a:spcAft>
                  <a:spcPts val="0"/>
                </a:spcAft>
                <a:buClrTx/>
                <a:buSzTx/>
                <a:buFontTx/>
                <a:buNone/>
                <a:tabLst/>
                <a:defRPr/>
              </a:pPr>
              <a:r>
                <a:rPr kumimoji="0" lang="en-US" altLang="zh-TW" sz="1600" b="1" i="1" u="none" strike="noStrike" kern="0" cap="none" spc="0" normalizeH="0" baseline="0" noProof="0" dirty="0" smtClean="0">
                  <a:ln>
                    <a:noFill/>
                  </a:ln>
                  <a:solidFill>
                    <a:srgbClr val="C00000"/>
                  </a:solidFill>
                  <a:uLnTx/>
                  <a:uFillTx/>
                  <a:latin typeface="Arial"/>
                </a:rPr>
                <a:t>Analysis</a:t>
              </a:r>
            </a:p>
          </p:txBody>
        </p:sp>
        <p:pic>
          <p:nvPicPr>
            <p:cNvPr id="145" name="Picture 154" descr="42-15360031"/>
            <p:cNvPicPr>
              <a:picLocks noChangeAspect="1" noChangeArrowheads="1"/>
            </p:cNvPicPr>
            <p:nvPr/>
          </p:nvPicPr>
          <p:blipFill>
            <a:blip r:embed="rId7"/>
            <a:srcRect l="23621" r="27208"/>
            <a:stretch>
              <a:fillRect/>
            </a:stretch>
          </p:blipFill>
          <p:spPr bwMode="auto">
            <a:xfrm>
              <a:off x="7200900" y="2046270"/>
              <a:ext cx="1368425" cy="2319355"/>
            </a:xfrm>
            <a:prstGeom prst="rect">
              <a:avLst/>
            </a:prstGeom>
            <a:noFill/>
          </p:spPr>
        </p:pic>
        <p:sp>
          <p:nvSpPr>
            <p:cNvPr id="146" name="Oval 168"/>
            <p:cNvSpPr>
              <a:spLocks noChangeAspect="1" noChangeArrowheads="1"/>
            </p:cNvSpPr>
            <p:nvPr/>
          </p:nvSpPr>
          <p:spPr bwMode="auto">
            <a:xfrm>
              <a:off x="7285058" y="928670"/>
              <a:ext cx="179999" cy="180000"/>
            </a:xfrm>
            <a:prstGeom prst="ellipse">
              <a:avLst/>
            </a:prstGeom>
            <a:solidFill>
              <a:srgbClr val="002060"/>
            </a:solidFill>
            <a:ln w="9525">
              <a:solidFill>
                <a:srgbClr val="000066"/>
              </a:solidFill>
              <a:round/>
              <a:headEnd/>
              <a:tailEnd/>
            </a:ln>
            <a:effectLst/>
          </p:spPr>
          <p:txBody>
            <a:bodyPr wrap="none" anchor="ct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en-US" altLang="zh-TW" sz="1000" i="1" u="none" strike="noStrike" kern="0" cap="none" spc="0" normalizeH="0" baseline="0" noProof="0" smtClean="0">
                  <a:ln>
                    <a:noFill/>
                  </a:ln>
                  <a:solidFill>
                    <a:srgbClr val="FFFFFF"/>
                  </a:solidFill>
                  <a:effectLst/>
                  <a:uLnTx/>
                  <a:uFillTx/>
                  <a:latin typeface="Arial" pitchFamily="34" charset="0"/>
                  <a:cs typeface="Arial" pitchFamily="34" charset="0"/>
                </a:rPr>
                <a:t>5</a:t>
              </a:r>
            </a:p>
          </p:txBody>
        </p:sp>
      </p:gr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txBox="1">
            <a:spLocks noChangeArrowheads="1"/>
          </p:cNvSpPr>
          <p:nvPr/>
        </p:nvSpPr>
        <p:spPr>
          <a:xfrm>
            <a:off x="611188" y="549275"/>
            <a:ext cx="5746762" cy="1165213"/>
          </a:xfrm>
          <a:prstGeom prst="rect">
            <a:avLst/>
          </a:prstGeom>
        </p:spPr>
        <p:txBody>
          <a:bodyPr/>
          <a:lstStyle/>
          <a:p>
            <a:pPr marL="176213" marR="0" lvl="0" indent="-176213" algn="l" defTabSz="914400" rtl="0" eaLnBrk="1" fontAlgn="auto" latinLnBrk="0" hangingPunct="1">
              <a:lnSpc>
                <a:spcPct val="100000"/>
              </a:lnSpc>
              <a:spcAft>
                <a:spcPts val="0"/>
              </a:spcAft>
              <a:buClrTx/>
              <a:buSzTx/>
              <a:buFont typeface="+mj-lt"/>
              <a:buAutoNum type="arabicPeriod"/>
              <a:tabLst/>
              <a:defRPr/>
            </a:pPr>
            <a:r>
              <a:rPr kumimoji="0" lang="en-US" altLang="zh-TW" sz="1000" i="0" u="none" strike="noStrike" kern="1200" cap="none" spc="0" normalizeH="0" baseline="0" noProof="0" dirty="0" smtClean="0">
                <a:ln>
                  <a:noFill/>
                </a:ln>
                <a:solidFill>
                  <a:schemeClr val="bg2">
                    <a:lumMod val="75000"/>
                  </a:schemeClr>
                </a:solidFill>
                <a:effectLst/>
                <a:uLnTx/>
                <a:uFillTx/>
                <a:ea typeface="新細明體" pitchFamily="18" charset="-120"/>
                <a:cs typeface="+mn-cs"/>
              </a:rPr>
              <a:t>Manufacturing of the microarray</a:t>
            </a:r>
          </a:p>
          <a:p>
            <a:pPr marL="176213" marR="0" lvl="0" indent="-176213" algn="l" defTabSz="914400" rtl="0" eaLnBrk="1" fontAlgn="auto" latinLnBrk="0" hangingPunct="1">
              <a:lnSpc>
                <a:spcPct val="100000"/>
              </a:lnSpc>
              <a:spcAft>
                <a:spcPts val="0"/>
              </a:spcAft>
              <a:buClrTx/>
              <a:buSzTx/>
              <a:buFont typeface="+mj-lt"/>
              <a:buAutoNum type="arabicPeriod"/>
              <a:tabLst/>
              <a:defRPr/>
            </a:pPr>
            <a:r>
              <a:rPr kumimoji="0" lang="en-US" altLang="zh-TW" sz="1400" b="1" i="0" u="none" strike="noStrike" kern="1200" cap="none" spc="0" normalizeH="0" baseline="0" noProof="0" dirty="0" smtClean="0">
                <a:ln>
                  <a:noFill/>
                </a:ln>
                <a:solidFill>
                  <a:srgbClr val="C00000"/>
                </a:solidFill>
                <a:effectLst/>
                <a:uLnTx/>
                <a:uFillTx/>
                <a:ea typeface="新細明體" pitchFamily="18" charset="-120"/>
                <a:cs typeface="+mn-cs"/>
              </a:rPr>
              <a:t>Experimental design and choice of reference: what to compare to what?</a:t>
            </a:r>
          </a:p>
          <a:p>
            <a:pPr marL="176213" marR="0" lvl="0" indent="-176213" algn="l" defTabSz="914400" rtl="0" eaLnBrk="1" fontAlgn="auto" latinLnBrk="0" hangingPunct="1">
              <a:lnSpc>
                <a:spcPct val="100000"/>
              </a:lnSpc>
              <a:spcAft>
                <a:spcPts val="0"/>
              </a:spcAft>
              <a:buClrTx/>
              <a:buSzTx/>
              <a:buFont typeface="+mj-lt"/>
              <a:buAutoNum type="arabicPeriod"/>
              <a:tabLst/>
              <a:defRPr/>
            </a:pPr>
            <a:r>
              <a:rPr kumimoji="0" lang="en-US" altLang="zh-TW" sz="1000" i="0" u="none" strike="noStrike" kern="1200" cap="none" spc="0" normalizeH="0" baseline="0" noProof="0" dirty="0" smtClean="0">
                <a:ln>
                  <a:noFill/>
                </a:ln>
                <a:solidFill>
                  <a:schemeClr val="bg2">
                    <a:lumMod val="75000"/>
                  </a:schemeClr>
                </a:solidFill>
                <a:effectLst/>
                <a:uLnTx/>
                <a:uFillTx/>
                <a:ea typeface="新細明體" pitchFamily="18" charset="-120"/>
                <a:cs typeface="+mn-cs"/>
              </a:rPr>
              <a:t>Target preparation (labeling) and hybridization</a:t>
            </a:r>
          </a:p>
          <a:p>
            <a:pPr marL="176213" marR="0" lvl="0" indent="-176213" algn="l" defTabSz="914400" rtl="0" eaLnBrk="1" fontAlgn="auto" latinLnBrk="0" hangingPunct="1">
              <a:lnSpc>
                <a:spcPct val="100000"/>
              </a:lnSpc>
              <a:spcAft>
                <a:spcPts val="0"/>
              </a:spcAft>
              <a:buClrTx/>
              <a:buSzTx/>
              <a:buFont typeface="+mj-lt"/>
              <a:buAutoNum type="arabicPeriod"/>
              <a:tabLst/>
              <a:defRPr/>
            </a:pPr>
            <a:r>
              <a:rPr lang="en-US" altLang="zh-TW" sz="1000" kern="0" dirty="0" smtClean="0">
                <a:solidFill>
                  <a:schemeClr val="bg2">
                    <a:lumMod val="75000"/>
                  </a:schemeClr>
                </a:solidFill>
                <a:ea typeface="新細明體" pitchFamily="18" charset="-120"/>
              </a:rPr>
              <a:t>Image acquisition (scanning) and quantification (signal intensity to numbers)</a:t>
            </a:r>
          </a:p>
          <a:p>
            <a:pPr marL="176213" marR="0" lvl="0" indent="-176213" algn="l" defTabSz="914400" rtl="0" eaLnBrk="1" fontAlgn="auto" latinLnBrk="0" hangingPunct="1">
              <a:lnSpc>
                <a:spcPct val="100000"/>
              </a:lnSpc>
              <a:spcAft>
                <a:spcPts val="0"/>
              </a:spcAft>
              <a:buClrTx/>
              <a:buSzTx/>
              <a:buFont typeface="+mj-lt"/>
              <a:buAutoNum type="arabicPeriod"/>
              <a:tabLst/>
              <a:defRPr/>
            </a:pPr>
            <a:r>
              <a:rPr lang="en-US" altLang="zh-TW" sz="1000" kern="0" dirty="0" smtClean="0">
                <a:solidFill>
                  <a:schemeClr val="bg2">
                    <a:lumMod val="75000"/>
                  </a:schemeClr>
                </a:solidFill>
                <a:ea typeface="新細明體" pitchFamily="18" charset="-120"/>
              </a:rPr>
              <a:t>Database building, filtering and normalization</a:t>
            </a:r>
          </a:p>
          <a:p>
            <a:pPr marL="176213" marR="0" lvl="0" indent="-176213" algn="l" defTabSz="914400" rtl="0" eaLnBrk="1" fontAlgn="auto" latinLnBrk="0" hangingPunct="1">
              <a:lnSpc>
                <a:spcPct val="100000"/>
              </a:lnSpc>
              <a:spcAft>
                <a:spcPts val="0"/>
              </a:spcAft>
              <a:buClrTx/>
              <a:buSzTx/>
              <a:buFont typeface="+mj-lt"/>
              <a:buAutoNum type="arabicPeriod"/>
              <a:tabLst/>
              <a:defRPr/>
            </a:pPr>
            <a:r>
              <a:rPr lang="en-US" altLang="zh-TW" sz="1000" kern="0" dirty="0" smtClean="0">
                <a:solidFill>
                  <a:schemeClr val="bg2">
                    <a:lumMod val="75000"/>
                  </a:schemeClr>
                </a:solidFill>
                <a:ea typeface="新細明體" pitchFamily="18" charset="-120"/>
              </a:rPr>
              <a:t>Statistical analysis and data mining</a:t>
            </a:r>
            <a:endParaRPr kumimoji="0" lang="en-US" altLang="zh-TW" sz="1000" i="0" u="none" strike="noStrike" kern="1200" cap="none" spc="0" normalizeH="0" baseline="0" noProof="0" dirty="0" smtClean="0">
              <a:ln>
                <a:noFill/>
              </a:ln>
              <a:solidFill>
                <a:schemeClr val="bg2">
                  <a:lumMod val="75000"/>
                </a:schemeClr>
              </a:solidFill>
              <a:effectLst/>
              <a:uLnTx/>
              <a:uFillTx/>
              <a:ea typeface="新細明體" pitchFamily="18" charset="-120"/>
              <a:cs typeface="+mn-cs"/>
            </a:endParaRPr>
          </a:p>
        </p:txBody>
      </p:sp>
      <p:sp>
        <p:nvSpPr>
          <p:cNvPr id="13" name="矩形 12"/>
          <p:cNvSpPr/>
          <p:nvPr/>
        </p:nvSpPr>
        <p:spPr>
          <a:xfrm>
            <a:off x="522000" y="2078245"/>
            <a:ext cx="8100000" cy="2701509"/>
          </a:xfrm>
          <a:prstGeom prst="rect">
            <a:avLst/>
          </a:prstGeom>
        </p:spPr>
        <p:txBody>
          <a:bodyPr wrap="square">
            <a:spAutoFit/>
          </a:bodyPr>
          <a:lstStyle/>
          <a:p>
            <a:pPr algn="ctr">
              <a:lnSpc>
                <a:spcPct val="150000"/>
              </a:lnSpc>
            </a:pPr>
            <a:r>
              <a:rPr lang="en-US" dirty="0" smtClean="0">
                <a:solidFill>
                  <a:srgbClr val="00B050"/>
                </a:solidFill>
                <a:cs typeface="Arial" pitchFamily="34" charset="0"/>
              </a:rPr>
              <a:t>When you want to determine whether some program or treatment </a:t>
            </a:r>
            <a:r>
              <a:rPr lang="en-US" b="1" i="1" dirty="0" smtClean="0">
                <a:solidFill>
                  <a:srgbClr val="00B050"/>
                </a:solidFill>
                <a:cs typeface="Arial" pitchFamily="34" charset="0"/>
              </a:rPr>
              <a:t>causes</a:t>
            </a:r>
            <a:r>
              <a:rPr lang="en-US" b="1" dirty="0" smtClean="0">
                <a:solidFill>
                  <a:srgbClr val="00B050"/>
                </a:solidFill>
                <a:cs typeface="Arial" pitchFamily="34" charset="0"/>
              </a:rPr>
              <a:t> </a:t>
            </a:r>
            <a:r>
              <a:rPr lang="en-US" dirty="0" smtClean="0">
                <a:solidFill>
                  <a:srgbClr val="00B050"/>
                </a:solidFill>
                <a:cs typeface="Arial" pitchFamily="34" charset="0"/>
              </a:rPr>
              <a:t>some outcome or outcomes to occur, then you are interested in having strong internal validity. Essentially, you want to assess the proposition:</a:t>
            </a:r>
          </a:p>
          <a:p>
            <a:pPr algn="ctr">
              <a:lnSpc>
                <a:spcPct val="150000"/>
              </a:lnSpc>
            </a:pPr>
            <a:r>
              <a:rPr lang="en-US" sz="2000" b="1" dirty="0" smtClean="0">
                <a:solidFill>
                  <a:srgbClr val="C00000"/>
                </a:solidFill>
                <a:cs typeface="Arial" pitchFamily="34" charset="0"/>
              </a:rPr>
              <a:t>If X, then Y</a:t>
            </a:r>
          </a:p>
          <a:p>
            <a:pPr algn="ctr">
              <a:lnSpc>
                <a:spcPct val="150000"/>
              </a:lnSpc>
            </a:pPr>
            <a:r>
              <a:rPr lang="en-US" dirty="0" smtClean="0">
                <a:solidFill>
                  <a:srgbClr val="00B050"/>
                </a:solidFill>
                <a:cs typeface="Arial" pitchFamily="34" charset="0"/>
              </a:rPr>
              <a:t>or, in more colloquial terms:</a:t>
            </a:r>
          </a:p>
          <a:p>
            <a:pPr algn="ctr">
              <a:lnSpc>
                <a:spcPct val="150000"/>
              </a:lnSpc>
            </a:pPr>
            <a:r>
              <a:rPr lang="en-US" sz="2000" b="1" dirty="0" smtClean="0">
                <a:solidFill>
                  <a:srgbClr val="C00000"/>
                </a:solidFill>
                <a:cs typeface="Arial" pitchFamily="34" charset="0"/>
              </a:rPr>
              <a:t>If the program is given, then the outcome occurs</a:t>
            </a:r>
            <a:endParaRPr lang="en-US" sz="2000" b="1" dirty="0">
              <a:solidFill>
                <a:srgbClr val="C00000"/>
              </a:solidFill>
              <a:cs typeface="Arial" pitchFamily="34" charset="0"/>
            </a:endParaRPr>
          </a:p>
        </p:txBody>
      </p:sp>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522000" y="1243786"/>
            <a:ext cx="8100000" cy="4370427"/>
          </a:xfrm>
          <a:prstGeom prst="rect">
            <a:avLst/>
          </a:prstGeom>
        </p:spPr>
        <p:txBody>
          <a:bodyPr>
            <a:spAutoFit/>
          </a:bodyPr>
          <a:lstStyle/>
          <a:p>
            <a:pPr algn="ctr"/>
            <a:r>
              <a:rPr lang="en-US" dirty="0" smtClean="0">
                <a:solidFill>
                  <a:srgbClr val="00B050"/>
                </a:solidFill>
                <a:cs typeface="Arial" pitchFamily="34" charset="0"/>
              </a:rPr>
              <a:t>Unfortunately, </a:t>
            </a:r>
            <a:r>
              <a:rPr lang="en-US" b="1" i="1" dirty="0" smtClean="0">
                <a:solidFill>
                  <a:srgbClr val="002060"/>
                </a:solidFill>
                <a:cs typeface="Arial" pitchFamily="34" charset="0"/>
              </a:rPr>
              <a:t>it's not enough </a:t>
            </a:r>
            <a:r>
              <a:rPr lang="en-US" dirty="0" smtClean="0">
                <a:solidFill>
                  <a:srgbClr val="00B050"/>
                </a:solidFill>
                <a:cs typeface="Arial" pitchFamily="34" charset="0"/>
              </a:rPr>
              <a:t>just to show that when the program or treatment occurs the expected outcome also happens. That's because there may be lots of reasons, other than the program, for why you observed the outcome. To really show that there is a causal relationship, you have to simultaneously address the two propositions:</a:t>
            </a:r>
          </a:p>
          <a:p>
            <a:pPr algn="ctr"/>
            <a:endParaRPr lang="en-US" dirty="0" smtClean="0">
              <a:solidFill>
                <a:srgbClr val="00B050"/>
              </a:solidFill>
              <a:cs typeface="Arial" pitchFamily="34" charset="0"/>
            </a:endParaRPr>
          </a:p>
          <a:p>
            <a:pPr algn="ctr"/>
            <a:r>
              <a:rPr lang="en-US" sz="2000" b="1" dirty="0" smtClean="0">
                <a:solidFill>
                  <a:srgbClr val="C00000"/>
                </a:solidFill>
                <a:cs typeface="Arial" pitchFamily="34" charset="0"/>
              </a:rPr>
              <a:t>If X, then Y</a:t>
            </a:r>
          </a:p>
          <a:p>
            <a:pPr algn="ctr"/>
            <a:r>
              <a:rPr lang="en-US" dirty="0" smtClean="0">
                <a:solidFill>
                  <a:srgbClr val="00B050"/>
                </a:solidFill>
                <a:cs typeface="Arial" pitchFamily="34" charset="0"/>
              </a:rPr>
              <a:t>and</a:t>
            </a:r>
          </a:p>
          <a:p>
            <a:pPr algn="ctr"/>
            <a:r>
              <a:rPr lang="en-US" sz="2000" b="1" dirty="0" smtClean="0">
                <a:solidFill>
                  <a:srgbClr val="C00000"/>
                </a:solidFill>
                <a:cs typeface="Arial" pitchFamily="34" charset="0"/>
              </a:rPr>
              <a:t>If </a:t>
            </a:r>
            <a:r>
              <a:rPr lang="en-US" sz="2000" b="1" i="1" dirty="0" smtClean="0">
                <a:solidFill>
                  <a:srgbClr val="C00000"/>
                </a:solidFill>
                <a:cs typeface="Arial" pitchFamily="34" charset="0"/>
              </a:rPr>
              <a:t>not</a:t>
            </a:r>
            <a:r>
              <a:rPr lang="en-US" sz="2000" b="1" dirty="0" smtClean="0">
                <a:solidFill>
                  <a:srgbClr val="C00000"/>
                </a:solidFill>
                <a:cs typeface="Arial" pitchFamily="34" charset="0"/>
              </a:rPr>
              <a:t> X, then </a:t>
            </a:r>
            <a:r>
              <a:rPr lang="en-US" sz="2000" b="1" i="1" dirty="0" smtClean="0">
                <a:solidFill>
                  <a:srgbClr val="C00000"/>
                </a:solidFill>
                <a:cs typeface="Arial" pitchFamily="34" charset="0"/>
              </a:rPr>
              <a:t>not</a:t>
            </a:r>
            <a:r>
              <a:rPr lang="en-US" sz="2000" b="1" dirty="0" smtClean="0">
                <a:solidFill>
                  <a:srgbClr val="C00000"/>
                </a:solidFill>
                <a:cs typeface="Arial" pitchFamily="34" charset="0"/>
              </a:rPr>
              <a:t> Y</a:t>
            </a:r>
          </a:p>
          <a:p>
            <a:pPr algn="ctr"/>
            <a:endParaRPr lang="en-US" dirty="0" smtClean="0">
              <a:solidFill>
                <a:srgbClr val="00B050"/>
              </a:solidFill>
              <a:cs typeface="Arial" pitchFamily="34" charset="0"/>
            </a:endParaRPr>
          </a:p>
          <a:p>
            <a:pPr algn="ctr"/>
            <a:r>
              <a:rPr lang="en-US" dirty="0" smtClean="0">
                <a:solidFill>
                  <a:srgbClr val="00B050"/>
                </a:solidFill>
                <a:cs typeface="Arial" pitchFamily="34" charset="0"/>
              </a:rPr>
              <a:t>Or, once again more colloquially:</a:t>
            </a:r>
          </a:p>
          <a:p>
            <a:pPr algn="ctr"/>
            <a:endParaRPr lang="en-US" dirty="0" smtClean="0">
              <a:solidFill>
                <a:srgbClr val="00B050"/>
              </a:solidFill>
              <a:cs typeface="Arial" pitchFamily="34" charset="0"/>
            </a:endParaRPr>
          </a:p>
          <a:p>
            <a:pPr algn="ctr"/>
            <a:r>
              <a:rPr lang="en-US" sz="2000" b="1" dirty="0" smtClean="0">
                <a:solidFill>
                  <a:srgbClr val="C00000"/>
                </a:solidFill>
                <a:cs typeface="Arial" pitchFamily="34" charset="0"/>
              </a:rPr>
              <a:t>If the program is given, then the outcome occurs</a:t>
            </a:r>
          </a:p>
          <a:p>
            <a:pPr algn="ctr"/>
            <a:r>
              <a:rPr lang="en-US" dirty="0" smtClean="0">
                <a:solidFill>
                  <a:srgbClr val="00B050"/>
                </a:solidFill>
                <a:cs typeface="Arial" pitchFamily="34" charset="0"/>
              </a:rPr>
              <a:t>and</a:t>
            </a:r>
          </a:p>
          <a:p>
            <a:pPr algn="ctr"/>
            <a:r>
              <a:rPr lang="en-US" sz="2000" b="1" dirty="0" smtClean="0">
                <a:solidFill>
                  <a:srgbClr val="C00000"/>
                </a:solidFill>
                <a:cs typeface="Arial" pitchFamily="34" charset="0"/>
              </a:rPr>
              <a:t>If the program is </a:t>
            </a:r>
            <a:r>
              <a:rPr lang="en-US" sz="2000" b="1" i="1" dirty="0" smtClean="0">
                <a:solidFill>
                  <a:srgbClr val="C00000"/>
                </a:solidFill>
                <a:cs typeface="Arial" pitchFamily="34" charset="0"/>
              </a:rPr>
              <a:t>not</a:t>
            </a:r>
            <a:r>
              <a:rPr lang="en-US" sz="2000" b="1" dirty="0" smtClean="0">
                <a:solidFill>
                  <a:srgbClr val="C00000"/>
                </a:solidFill>
                <a:cs typeface="Arial" pitchFamily="34" charset="0"/>
              </a:rPr>
              <a:t> given, then the outcome does </a:t>
            </a:r>
            <a:r>
              <a:rPr lang="en-US" sz="2000" b="1" i="1" dirty="0" smtClean="0">
                <a:solidFill>
                  <a:srgbClr val="C00000"/>
                </a:solidFill>
                <a:cs typeface="Arial" pitchFamily="34" charset="0"/>
              </a:rPr>
              <a:t>not</a:t>
            </a:r>
            <a:r>
              <a:rPr lang="en-US" sz="2000" b="1" dirty="0" smtClean="0">
                <a:solidFill>
                  <a:srgbClr val="C00000"/>
                </a:solidFill>
                <a:cs typeface="Arial" pitchFamily="34" charset="0"/>
              </a:rPr>
              <a:t> occur</a:t>
            </a:r>
            <a:endParaRPr lang="en-US" sz="2000" b="1" dirty="0">
              <a:solidFill>
                <a:srgbClr val="C00000"/>
              </a:solidFill>
              <a:cs typeface="Arial" pitchFamily="34" charset="0"/>
            </a:endParaRPr>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611188" y="549275"/>
            <a:ext cx="2960680" cy="369332"/>
          </a:xfrm>
          <a:prstGeom prst="rect">
            <a:avLst/>
          </a:prstGeom>
        </p:spPr>
        <p:style>
          <a:lnRef idx="3">
            <a:schemeClr val="lt1"/>
          </a:lnRef>
          <a:fillRef idx="1">
            <a:schemeClr val="accent5"/>
          </a:fillRef>
          <a:effectRef idx="1">
            <a:schemeClr val="accent5"/>
          </a:effectRef>
          <a:fontRef idx="minor">
            <a:schemeClr val="lt1"/>
          </a:fontRef>
        </p:style>
        <p:txBody>
          <a:bodyPr wrap="square">
            <a:spAutoFit/>
          </a:bodyPr>
          <a:lstStyle/>
          <a:p>
            <a:pPr lvl="0" algn="ctr" eaLnBrk="0" fontAlgn="base" hangingPunct="0">
              <a:spcBef>
                <a:spcPct val="0"/>
              </a:spcBef>
              <a:spcAft>
                <a:spcPct val="0"/>
              </a:spcAft>
            </a:pPr>
            <a:r>
              <a:rPr lang="en-US" altLang="zh-TW" b="1" dirty="0" smtClean="0">
                <a:solidFill>
                  <a:schemeClr val="bg1"/>
                </a:solidFill>
                <a:latin typeface="Arial Narrow" pitchFamily="34" charset="0"/>
                <a:ea typeface="新細明體" pitchFamily="18" charset="-120"/>
              </a:rPr>
              <a:t>Microarray Experiment Design</a:t>
            </a:r>
            <a:endParaRPr lang="zh-TW" altLang="zh-TW" b="1" dirty="0" smtClean="0">
              <a:solidFill>
                <a:schemeClr val="bg1"/>
              </a:solidFill>
              <a:latin typeface="Arial Narrow" pitchFamily="34" charset="0"/>
            </a:endParaRPr>
          </a:p>
        </p:txBody>
      </p:sp>
      <p:grpSp>
        <p:nvGrpSpPr>
          <p:cNvPr id="2" name="群組 16"/>
          <p:cNvGrpSpPr/>
          <p:nvPr/>
        </p:nvGrpSpPr>
        <p:grpSpPr>
          <a:xfrm>
            <a:off x="646907" y="1071546"/>
            <a:ext cx="7850186" cy="5286412"/>
            <a:chOff x="611188" y="1000108"/>
            <a:chExt cx="7850186" cy="5286412"/>
          </a:xfrm>
        </p:grpSpPr>
        <p:grpSp>
          <p:nvGrpSpPr>
            <p:cNvPr id="3" name="群組 14"/>
            <p:cNvGrpSpPr/>
            <p:nvPr/>
          </p:nvGrpSpPr>
          <p:grpSpPr>
            <a:xfrm>
              <a:off x="611188" y="1000108"/>
              <a:ext cx="3817936" cy="5286412"/>
              <a:chOff x="611188" y="1000108"/>
              <a:chExt cx="3817936" cy="5286412"/>
            </a:xfrm>
          </p:grpSpPr>
          <p:sp>
            <p:nvSpPr>
              <p:cNvPr id="13" name="圓角矩形 12"/>
              <p:cNvSpPr/>
              <p:nvPr/>
            </p:nvSpPr>
            <p:spPr>
              <a:xfrm>
                <a:off x="611188" y="1000108"/>
                <a:ext cx="3786214" cy="5286412"/>
              </a:xfrm>
              <a:prstGeom prst="roundRect">
                <a:avLst>
                  <a:gd name="adj" fmla="val 4340"/>
                </a:avLst>
              </a:prstGeom>
              <a:ln>
                <a:solidFill>
                  <a:schemeClr val="accent2">
                    <a:lumMod val="40000"/>
                    <a:lumOff val="60000"/>
                  </a:schemeClr>
                </a:solid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zh-TW" altLang="en-US"/>
              </a:p>
            </p:txBody>
          </p:sp>
          <p:sp>
            <p:nvSpPr>
              <p:cNvPr id="226307" name="Rectangle 3"/>
              <p:cNvSpPr>
                <a:spLocks noChangeArrowheads="1"/>
              </p:cNvSpPr>
              <p:nvPr/>
            </p:nvSpPr>
            <p:spPr bwMode="auto">
              <a:xfrm>
                <a:off x="611188" y="1142984"/>
                <a:ext cx="3817936" cy="2000264"/>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L="342900" indent="-342900" eaLnBrk="0" fontAlgn="base" hangingPunct="0">
                  <a:spcBef>
                    <a:spcPct val="20000"/>
                  </a:spcBef>
                  <a:spcAft>
                    <a:spcPct val="0"/>
                  </a:spcAft>
                  <a:buClr>
                    <a:schemeClr val="tx1"/>
                  </a:buClr>
                  <a:buSzPts val="2800"/>
                </a:pPr>
                <a:r>
                  <a:rPr kumimoji="0" lang="en-US" altLang="zh-TW" sz="1600" b="1" i="0" u="none" strike="noStrike" cap="none" normalizeH="0" baseline="0" dirty="0" smtClean="0">
                    <a:ln>
                      <a:noFill/>
                    </a:ln>
                    <a:solidFill>
                      <a:srgbClr val="0070C0"/>
                    </a:solidFill>
                    <a:effectLst/>
                    <a:ea typeface="新細明體" pitchFamily="18" charset="-120"/>
                  </a:rPr>
                  <a:t>Type I</a:t>
                </a:r>
                <a:r>
                  <a:rPr kumimoji="0" lang="en-US" altLang="zh-TW" sz="1600" b="0" i="0" u="none" strike="noStrike" cap="none" normalizeH="0" baseline="0" dirty="0" smtClean="0">
                    <a:ln>
                      <a:noFill/>
                    </a:ln>
                    <a:solidFill>
                      <a:srgbClr val="0070C0"/>
                    </a:solidFill>
                    <a:effectLst/>
                    <a:ea typeface="新細明體" pitchFamily="18" charset="-120"/>
                  </a:rPr>
                  <a:t>: </a:t>
                </a:r>
                <a:r>
                  <a:rPr kumimoji="0" lang="en-US" altLang="zh-TW" sz="1600" b="0" i="0" u="none" strike="noStrike" cap="none" normalizeH="0" baseline="0" dirty="0" smtClean="0">
                    <a:ln>
                      <a:noFill/>
                    </a:ln>
                    <a:solidFill>
                      <a:srgbClr val="C00000"/>
                    </a:solidFill>
                    <a:effectLst/>
                    <a:ea typeface="新細明體" pitchFamily="18" charset="-120"/>
                  </a:rPr>
                  <a:t>(n = 2</a:t>
                </a:r>
                <a:r>
                  <a:rPr lang="en-US" altLang="zh-TW" sz="1600" dirty="0" smtClean="0">
                    <a:solidFill>
                      <a:srgbClr val="C00000"/>
                    </a:solidFill>
                    <a:ea typeface="新細明體" pitchFamily="18" charset="-120"/>
                  </a:rPr>
                  <a:t>) Differential Expression</a:t>
                </a:r>
              </a:p>
              <a:p>
                <a:pPr marL="449263" marR="0" lvl="1" indent="-285750" algn="l" defTabSz="914400" rtl="0" eaLnBrk="0" fontAlgn="base" latinLnBrk="0" hangingPunct="0">
                  <a:lnSpc>
                    <a:spcPct val="100000"/>
                  </a:lnSpc>
                  <a:spcBef>
                    <a:spcPct val="20000"/>
                  </a:spcBef>
                  <a:spcAft>
                    <a:spcPct val="0"/>
                  </a:spcAft>
                  <a:buClr>
                    <a:schemeClr val="tx1"/>
                  </a:buClr>
                  <a:buSzPts val="2400"/>
                  <a:buFont typeface="Times New Roman" pitchFamily="18" charset="0"/>
                  <a:buChar char="–"/>
                  <a:tabLst/>
                </a:pPr>
                <a:r>
                  <a:rPr kumimoji="0" lang="en-US" altLang="zh-TW" sz="1600" b="0" i="0" u="none" strike="noStrike" cap="none" normalizeH="0" baseline="0" dirty="0" smtClean="0">
                    <a:ln>
                      <a:noFill/>
                    </a:ln>
                    <a:solidFill>
                      <a:srgbClr val="0070C0"/>
                    </a:solidFill>
                    <a:effectLst/>
                    <a:ea typeface="新細明體" pitchFamily="18" charset="-120"/>
                  </a:rPr>
                  <a:t>How is this gene expressed in target 1 as compared to target 2? </a:t>
                </a:r>
              </a:p>
              <a:p>
                <a:pPr marL="449263" marR="0" lvl="1" indent="-285750" algn="l" defTabSz="914400" rtl="0" eaLnBrk="0" fontAlgn="base" latinLnBrk="0" hangingPunct="0">
                  <a:lnSpc>
                    <a:spcPct val="100000"/>
                  </a:lnSpc>
                  <a:spcBef>
                    <a:spcPct val="20000"/>
                  </a:spcBef>
                  <a:spcAft>
                    <a:spcPct val="0"/>
                  </a:spcAft>
                  <a:buClr>
                    <a:schemeClr val="tx1"/>
                  </a:buClr>
                  <a:buSzPts val="2400"/>
                  <a:buFont typeface="Times New Roman" pitchFamily="18" charset="0"/>
                  <a:buChar char="–"/>
                  <a:tabLst/>
                </a:pPr>
                <a:r>
                  <a:rPr kumimoji="0" lang="en-US" altLang="zh-TW" sz="1600" b="0" i="0" u="none" strike="noStrike" cap="none" normalizeH="0" baseline="0" dirty="0" smtClean="0">
                    <a:ln>
                      <a:noFill/>
                    </a:ln>
                    <a:solidFill>
                      <a:srgbClr val="0070C0"/>
                    </a:solidFill>
                    <a:effectLst/>
                    <a:ea typeface="新細明體" pitchFamily="18" charset="-120"/>
                  </a:rPr>
                  <a:t>Which genes show up/down regulation between the two targets?</a:t>
                </a:r>
                <a:endParaRPr kumimoji="0" lang="zh-TW" altLang="zh-TW" sz="1600" b="0" i="0" u="none" strike="noStrike" cap="none" normalizeH="0" baseline="0" dirty="0" smtClean="0">
                  <a:ln>
                    <a:noFill/>
                  </a:ln>
                  <a:solidFill>
                    <a:srgbClr val="0070C0"/>
                  </a:solidFill>
                  <a:effectLst/>
                </a:endParaRPr>
              </a:p>
            </p:txBody>
          </p:sp>
          <p:pic>
            <p:nvPicPr>
              <p:cNvPr id="226312" name="Picture 8"/>
              <p:cNvPicPr>
                <a:picLocks noChangeAspect="1" noChangeArrowheads="1"/>
              </p:cNvPicPr>
              <p:nvPr/>
            </p:nvPicPr>
            <p:blipFill>
              <a:blip r:embed="rId3"/>
              <a:srcRect t="16261"/>
              <a:stretch>
                <a:fillRect/>
              </a:stretch>
            </p:blipFill>
            <p:spPr bwMode="auto">
              <a:xfrm>
                <a:off x="1971097" y="2714620"/>
                <a:ext cx="1098118" cy="3420000"/>
              </a:xfrm>
              <a:prstGeom prst="rect">
                <a:avLst/>
              </a:prstGeom>
              <a:noFill/>
              <a:ln w="9525">
                <a:noFill/>
                <a:miter lim="800000"/>
                <a:headEnd/>
                <a:tailEnd/>
              </a:ln>
              <a:effectLst/>
            </p:spPr>
          </p:pic>
        </p:grpSp>
        <p:grpSp>
          <p:nvGrpSpPr>
            <p:cNvPr id="5" name="群組 15"/>
            <p:cNvGrpSpPr/>
            <p:nvPr/>
          </p:nvGrpSpPr>
          <p:grpSpPr>
            <a:xfrm>
              <a:off x="4643438" y="1000108"/>
              <a:ext cx="3817936" cy="5286412"/>
              <a:chOff x="4643438" y="1000108"/>
              <a:chExt cx="3817936" cy="5286412"/>
            </a:xfrm>
          </p:grpSpPr>
          <p:sp>
            <p:nvSpPr>
              <p:cNvPr id="14" name="圓角矩形 13"/>
              <p:cNvSpPr/>
              <p:nvPr/>
            </p:nvSpPr>
            <p:spPr>
              <a:xfrm>
                <a:off x="4643438" y="1000108"/>
                <a:ext cx="3786214" cy="5286412"/>
              </a:xfrm>
              <a:prstGeom prst="roundRect">
                <a:avLst>
                  <a:gd name="adj" fmla="val 4340"/>
                </a:avLst>
              </a:prstGeom>
              <a:ln>
                <a:solidFill>
                  <a:schemeClr val="accent2">
                    <a:lumMod val="40000"/>
                    <a:lumOff val="60000"/>
                  </a:schemeClr>
                </a:solid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zh-TW" altLang="en-US"/>
              </a:p>
            </p:txBody>
          </p:sp>
          <p:pic>
            <p:nvPicPr>
              <p:cNvPr id="226313" name="Picture 9"/>
              <p:cNvPicPr>
                <a:picLocks noChangeAspect="1" noChangeArrowheads="1"/>
              </p:cNvPicPr>
              <p:nvPr/>
            </p:nvPicPr>
            <p:blipFill>
              <a:blip r:embed="rId4" cstate="print"/>
              <a:srcRect/>
              <a:stretch>
                <a:fillRect/>
              </a:stretch>
            </p:blipFill>
            <p:spPr bwMode="auto">
              <a:xfrm>
                <a:off x="5887406" y="2795082"/>
                <a:ext cx="1330000" cy="3420000"/>
              </a:xfrm>
              <a:prstGeom prst="rect">
                <a:avLst/>
              </a:prstGeom>
              <a:noFill/>
              <a:ln w="9525">
                <a:noFill/>
                <a:miter lim="800000"/>
                <a:headEnd/>
                <a:tailEnd/>
              </a:ln>
              <a:effectLst/>
            </p:spPr>
          </p:pic>
          <p:sp>
            <p:nvSpPr>
              <p:cNvPr id="12" name="Rectangle 3"/>
              <p:cNvSpPr>
                <a:spLocks noChangeArrowheads="1"/>
              </p:cNvSpPr>
              <p:nvPr/>
            </p:nvSpPr>
            <p:spPr bwMode="auto">
              <a:xfrm>
                <a:off x="4643438" y="1142984"/>
                <a:ext cx="3817936" cy="2000264"/>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L="342900" indent="-342900" eaLnBrk="0" fontAlgn="base" hangingPunct="0">
                  <a:spcBef>
                    <a:spcPct val="20000"/>
                  </a:spcBef>
                  <a:spcAft>
                    <a:spcPct val="0"/>
                  </a:spcAft>
                  <a:buClr>
                    <a:schemeClr val="tx1"/>
                  </a:buClr>
                  <a:buSzPts val="2800"/>
                </a:pPr>
                <a:r>
                  <a:rPr kumimoji="0" lang="en-US" altLang="zh-TW" sz="1600" b="1" i="0" u="none" strike="noStrike" cap="none" normalizeH="0" baseline="0" dirty="0" smtClean="0">
                    <a:ln>
                      <a:noFill/>
                    </a:ln>
                    <a:solidFill>
                      <a:srgbClr val="0070C0"/>
                    </a:solidFill>
                    <a:effectLst/>
                    <a:ea typeface="新細明體" pitchFamily="18" charset="-120"/>
                  </a:rPr>
                  <a:t>Type II</a:t>
                </a:r>
                <a:r>
                  <a:rPr kumimoji="0" lang="en-US" altLang="zh-TW" sz="1600" b="0" i="0" u="none" strike="noStrike" cap="none" normalizeH="0" baseline="0" dirty="0" smtClean="0">
                    <a:ln>
                      <a:noFill/>
                    </a:ln>
                    <a:solidFill>
                      <a:srgbClr val="0070C0"/>
                    </a:solidFill>
                    <a:effectLst/>
                    <a:ea typeface="新細明體" pitchFamily="18" charset="-120"/>
                  </a:rPr>
                  <a:t>: </a:t>
                </a:r>
                <a:r>
                  <a:rPr kumimoji="0" lang="en-US" altLang="zh-TW" sz="1600" b="0" i="0" u="none" strike="noStrike" cap="none" normalizeH="0" baseline="0" dirty="0" smtClean="0">
                    <a:ln>
                      <a:noFill/>
                    </a:ln>
                    <a:solidFill>
                      <a:srgbClr val="C00000"/>
                    </a:solidFill>
                    <a:effectLst/>
                    <a:ea typeface="新細明體" pitchFamily="18" charset="-120"/>
                  </a:rPr>
                  <a:t>(n &gt; 2</a:t>
                </a:r>
                <a:r>
                  <a:rPr lang="en-US" altLang="zh-TW" sz="1600" dirty="0" smtClean="0">
                    <a:solidFill>
                      <a:srgbClr val="C00000"/>
                    </a:solidFill>
                    <a:ea typeface="新細明體" pitchFamily="18" charset="-120"/>
                  </a:rPr>
                  <a:t>) Data Partitioning</a:t>
                </a:r>
              </a:p>
              <a:p>
                <a:pPr marL="454025" marR="0" lvl="1" indent="-285750" algn="l" defTabSz="914400" rtl="0" eaLnBrk="0" fontAlgn="base" latinLnBrk="0" hangingPunct="0">
                  <a:lnSpc>
                    <a:spcPct val="100000"/>
                  </a:lnSpc>
                  <a:spcBef>
                    <a:spcPct val="20000"/>
                  </a:spcBef>
                  <a:spcAft>
                    <a:spcPct val="0"/>
                  </a:spcAft>
                  <a:buClr>
                    <a:schemeClr val="tx1"/>
                  </a:buClr>
                  <a:buSzPts val="2400"/>
                  <a:buFont typeface="Times New Roman" pitchFamily="18" charset="0"/>
                  <a:buChar char="–"/>
                  <a:tabLst/>
                </a:pPr>
                <a:r>
                  <a:rPr kumimoji="0" lang="en-US" altLang="zh-TW" sz="1600" b="0" i="0" u="none" strike="noStrike" cap="none" normalizeH="0" baseline="0" dirty="0" smtClean="0">
                    <a:ln>
                      <a:noFill/>
                    </a:ln>
                    <a:solidFill>
                      <a:srgbClr val="0070C0"/>
                    </a:solidFill>
                    <a:effectLst/>
                    <a:ea typeface="新細明體" pitchFamily="18" charset="-120"/>
                  </a:rPr>
                  <a:t>How does the expression of gene A vary over time, tissues, or treatments?</a:t>
                </a:r>
              </a:p>
              <a:p>
                <a:pPr marL="454025" marR="0" lvl="1" indent="-285750" algn="l" defTabSz="914400" rtl="0" eaLnBrk="0" fontAlgn="base" latinLnBrk="0" hangingPunct="0">
                  <a:lnSpc>
                    <a:spcPct val="100000"/>
                  </a:lnSpc>
                  <a:spcBef>
                    <a:spcPct val="20000"/>
                  </a:spcBef>
                  <a:spcAft>
                    <a:spcPct val="0"/>
                  </a:spcAft>
                  <a:buClr>
                    <a:schemeClr val="tx1"/>
                  </a:buClr>
                  <a:buSzPts val="2400"/>
                  <a:buFont typeface="Times New Roman" pitchFamily="18" charset="0"/>
                  <a:buChar char="–"/>
                  <a:tabLst/>
                </a:pPr>
                <a:r>
                  <a:rPr kumimoji="0" lang="en-US" altLang="zh-TW" sz="1600" b="0" i="0" u="none" strike="noStrike" cap="none" normalizeH="0" baseline="0" dirty="0" smtClean="0">
                    <a:ln>
                      <a:noFill/>
                    </a:ln>
                    <a:solidFill>
                      <a:srgbClr val="0070C0"/>
                    </a:solidFill>
                    <a:effectLst/>
                    <a:ea typeface="新細明體" pitchFamily="18" charset="-120"/>
                  </a:rPr>
                  <a:t>Do any of the expression profiles exhibit similar patterns of expression?</a:t>
                </a:r>
                <a:endParaRPr kumimoji="0" lang="zh-TW" altLang="zh-TW" sz="1600" b="0" i="0" u="none" strike="noStrike" cap="none" normalizeH="0" baseline="0" dirty="0" smtClean="0">
                  <a:ln>
                    <a:noFill/>
                  </a:ln>
                  <a:solidFill>
                    <a:srgbClr val="0070C0"/>
                  </a:solidFill>
                  <a:effectLst/>
                </a:endParaRPr>
              </a:p>
            </p:txBody>
          </p:sp>
        </p:grpSp>
      </p:gr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10942" y="472280"/>
            <a:ext cx="4643470" cy="369332"/>
          </a:xfrm>
          <a:prstGeom prst="rect">
            <a:avLst/>
          </a:prstGeom>
          <a:solidFill>
            <a:schemeClr val="accent6">
              <a:lumMod val="75000"/>
            </a:schemeClr>
          </a:solidFill>
        </p:spPr>
        <p:style>
          <a:lnRef idx="3">
            <a:schemeClr val="lt1"/>
          </a:lnRef>
          <a:fillRef idx="1">
            <a:schemeClr val="dk1"/>
          </a:fillRef>
          <a:effectRef idx="1">
            <a:schemeClr val="dk1"/>
          </a:effectRef>
          <a:fontRef idx="minor">
            <a:schemeClr val="lt1"/>
          </a:fontRef>
        </p:style>
        <p:txBody>
          <a:bodyPr wrap="square">
            <a:spAutoFit/>
          </a:bodyPr>
          <a:lstStyle/>
          <a:p>
            <a:pPr algn="ctr"/>
            <a:r>
              <a:rPr lang="en-US" altLang="zh-TW" b="1" dirty="0" smtClean="0">
                <a:solidFill>
                  <a:schemeClr val="bg1"/>
                </a:solidFill>
                <a:latin typeface="Arial Narrow" pitchFamily="34" charset="0"/>
                <a:cs typeface="Arial" pitchFamily="34" charset="0"/>
              </a:rPr>
              <a:t>R</a:t>
            </a:r>
            <a:r>
              <a:rPr lang="en-US" b="1" dirty="0" smtClean="0">
                <a:solidFill>
                  <a:schemeClr val="bg1"/>
                </a:solidFill>
                <a:latin typeface="Arial Narrow" pitchFamily="34" charset="0"/>
                <a:cs typeface="Arial" pitchFamily="34" charset="0"/>
              </a:rPr>
              <a:t>eference</a:t>
            </a:r>
            <a:r>
              <a:rPr lang="en-US" b="1" dirty="0" smtClean="0">
                <a:solidFill>
                  <a:schemeClr val="bg1"/>
                </a:solidFill>
                <a:latin typeface="Arial Narrow" pitchFamily="34" charset="0"/>
              </a:rPr>
              <a:t> design and Balanced block design</a:t>
            </a:r>
            <a:endParaRPr lang="zh-TW" altLang="en-US" b="1" dirty="0">
              <a:solidFill>
                <a:schemeClr val="bg1"/>
              </a:solidFill>
              <a:latin typeface="Arial Narrow" pitchFamily="34" charset="0"/>
            </a:endParaRPr>
          </a:p>
        </p:txBody>
      </p:sp>
      <p:grpSp>
        <p:nvGrpSpPr>
          <p:cNvPr id="8" name="群組 41"/>
          <p:cNvGrpSpPr/>
          <p:nvPr/>
        </p:nvGrpSpPr>
        <p:grpSpPr>
          <a:xfrm>
            <a:off x="3168001" y="1018064"/>
            <a:ext cx="2808000" cy="4125448"/>
            <a:chOff x="3215140" y="1263994"/>
            <a:chExt cx="2808000" cy="4125448"/>
          </a:xfrm>
        </p:grpSpPr>
        <p:sp>
          <p:nvSpPr>
            <p:cNvPr id="2" name="矩形 1"/>
            <p:cNvSpPr/>
            <p:nvPr/>
          </p:nvSpPr>
          <p:spPr>
            <a:xfrm>
              <a:off x="3215140" y="1263994"/>
              <a:ext cx="2808000" cy="1877437"/>
            </a:xfrm>
            <a:prstGeom prst="rect">
              <a:avLst/>
            </a:prstGeom>
          </p:spPr>
          <p:txBody>
            <a:bodyPr wrap="square">
              <a:spAutoFit/>
            </a:bodyPr>
            <a:lstStyle/>
            <a:p>
              <a:pPr marL="0" lvl="1"/>
              <a:r>
                <a:rPr lang="en-GB" altLang="zh-TW" sz="1600" b="1" dirty="0" smtClean="0">
                  <a:solidFill>
                    <a:srgbClr val="002060"/>
                  </a:solidFill>
                  <a:ea typeface="新細明體" pitchFamily="18" charset="-120"/>
                </a:rPr>
                <a:t>Balanced block design (efficient)</a:t>
              </a:r>
            </a:p>
            <a:p>
              <a:r>
                <a:rPr lang="en-US" altLang="zh-TW" sz="1400" b="1" dirty="0" smtClean="0">
                  <a:solidFill>
                    <a:srgbClr val="0070C0"/>
                  </a:solidFill>
                </a:rPr>
                <a:t>Balanced</a:t>
              </a:r>
              <a:r>
                <a:rPr lang="en-US" sz="1400" b="1" dirty="0" smtClean="0">
                  <a:solidFill>
                    <a:srgbClr val="0070C0"/>
                  </a:solidFill>
                </a:rPr>
                <a:t> block design </a:t>
              </a:r>
              <a:r>
                <a:rPr lang="en-US" sz="1400" dirty="0" smtClean="0">
                  <a:solidFill>
                    <a:srgbClr val="0070C0"/>
                  </a:solidFill>
                </a:rPr>
                <a:t>can only be used only for simple class comparison type of analysis (looking for genes that are </a:t>
              </a:r>
              <a:r>
                <a:rPr lang="en-US" sz="1400" b="1" i="1" dirty="0" err="1" smtClean="0">
                  <a:solidFill>
                    <a:srgbClr val="C00000"/>
                  </a:solidFill>
                </a:rPr>
                <a:t>upregulated</a:t>
              </a:r>
              <a:r>
                <a:rPr lang="en-US" sz="1400" b="1" i="1" dirty="0" smtClean="0">
                  <a:solidFill>
                    <a:srgbClr val="C00000"/>
                  </a:solidFill>
                </a:rPr>
                <a:t> </a:t>
              </a:r>
              <a:r>
                <a:rPr lang="en-US" sz="1400" dirty="0" smtClean="0">
                  <a:solidFill>
                    <a:srgbClr val="0070C0"/>
                  </a:solidFill>
                </a:rPr>
                <a:t>or</a:t>
              </a:r>
              <a:r>
                <a:rPr lang="en-US" sz="1400" b="1" i="1" dirty="0" smtClean="0">
                  <a:solidFill>
                    <a:srgbClr val="C00000"/>
                  </a:solidFill>
                </a:rPr>
                <a:t> </a:t>
              </a:r>
              <a:r>
                <a:rPr lang="en-US" sz="1400" b="1" i="1" dirty="0" err="1" smtClean="0">
                  <a:solidFill>
                    <a:srgbClr val="C00000"/>
                  </a:solidFill>
                </a:rPr>
                <a:t>downregulated</a:t>
              </a:r>
              <a:r>
                <a:rPr lang="en-US" sz="1400" b="1" i="1" dirty="0" smtClean="0">
                  <a:solidFill>
                    <a:srgbClr val="C00000"/>
                  </a:solidFill>
                </a:rPr>
                <a:t> </a:t>
              </a:r>
              <a:r>
                <a:rPr lang="en-US" sz="1400" dirty="0" smtClean="0">
                  <a:solidFill>
                    <a:srgbClr val="0070C0"/>
                  </a:solidFill>
                </a:rPr>
                <a:t>between two samples).  </a:t>
              </a:r>
            </a:p>
          </p:txBody>
        </p:sp>
        <p:pic>
          <p:nvPicPr>
            <p:cNvPr id="83972" name="Picture 4"/>
            <p:cNvPicPr>
              <a:picLocks noChangeAspect="1" noChangeArrowheads="1"/>
            </p:cNvPicPr>
            <p:nvPr/>
          </p:nvPicPr>
          <p:blipFill>
            <a:blip r:embed="rId3"/>
            <a:srcRect/>
            <a:stretch>
              <a:fillRect/>
            </a:stretch>
          </p:blipFill>
          <p:spPr bwMode="auto">
            <a:xfrm>
              <a:off x="3524232" y="3173347"/>
              <a:ext cx="2189817" cy="2216095"/>
            </a:xfrm>
            <a:prstGeom prst="rect">
              <a:avLst/>
            </a:prstGeom>
            <a:noFill/>
            <a:ln w="9525">
              <a:noFill/>
              <a:miter lim="800000"/>
              <a:headEnd/>
              <a:tailEnd/>
            </a:ln>
            <a:effectLst/>
          </p:spPr>
        </p:pic>
      </p:grpSp>
      <p:grpSp>
        <p:nvGrpSpPr>
          <p:cNvPr id="9" name="群組 42"/>
          <p:cNvGrpSpPr/>
          <p:nvPr/>
        </p:nvGrpSpPr>
        <p:grpSpPr>
          <a:xfrm>
            <a:off x="310942" y="1018064"/>
            <a:ext cx="2808000" cy="5554208"/>
            <a:chOff x="358081" y="1263994"/>
            <a:chExt cx="2808000" cy="5554208"/>
          </a:xfrm>
        </p:grpSpPr>
        <p:sp>
          <p:nvSpPr>
            <p:cNvPr id="4" name="矩形 3"/>
            <p:cNvSpPr/>
            <p:nvPr/>
          </p:nvSpPr>
          <p:spPr>
            <a:xfrm>
              <a:off x="358081" y="1263994"/>
              <a:ext cx="2808000" cy="3139321"/>
            </a:xfrm>
            <a:prstGeom prst="rect">
              <a:avLst/>
            </a:prstGeom>
          </p:spPr>
          <p:txBody>
            <a:bodyPr wrap="square">
              <a:spAutoFit/>
            </a:bodyPr>
            <a:lstStyle/>
            <a:p>
              <a:pPr marL="0" lvl="1" algn="just"/>
              <a:r>
                <a:rPr lang="en-GB" altLang="zh-TW" sz="1600" b="1" dirty="0" smtClean="0">
                  <a:solidFill>
                    <a:srgbClr val="002060"/>
                  </a:solidFill>
                  <a:ea typeface="新細明體" pitchFamily="18" charset="-120"/>
                </a:rPr>
                <a:t>Reference design (flexible)</a:t>
              </a:r>
            </a:p>
            <a:p>
              <a:r>
                <a:rPr lang="en-US" sz="1400" b="1" dirty="0" smtClean="0">
                  <a:solidFill>
                    <a:srgbClr val="0070C0"/>
                  </a:solidFill>
                </a:rPr>
                <a:t>Reference design </a:t>
              </a:r>
              <a:r>
                <a:rPr lang="en-US" sz="1400" dirty="0" smtClean="0">
                  <a:solidFill>
                    <a:srgbClr val="0070C0"/>
                  </a:solidFill>
                </a:rPr>
                <a:t>is far superior for more complex class comparison as well as for class prediction or class discovery where </a:t>
              </a:r>
              <a:r>
                <a:rPr lang="en-US" sz="1400" b="1" i="1" dirty="0" smtClean="0">
                  <a:solidFill>
                    <a:srgbClr val="C00000"/>
                  </a:solidFill>
                </a:rPr>
                <a:t>clustering analysis is required</a:t>
              </a:r>
              <a:r>
                <a:rPr lang="en-US" sz="1400" b="1" i="1" dirty="0" smtClean="0">
                  <a:solidFill>
                    <a:srgbClr val="0070C0"/>
                  </a:solidFill>
                </a:rPr>
                <a:t>.</a:t>
              </a:r>
              <a:r>
                <a:rPr lang="en-US" sz="1400" dirty="0" smtClean="0">
                  <a:solidFill>
                    <a:srgbClr val="0070C0"/>
                  </a:solidFill>
                </a:rPr>
                <a:t>  In fact, clustering analysis can not be performed on experiment conducted using balanced block design.  As a rule reference design should be used when amount of material is a limiting factor, and balanced block design should be used when number of slides is limited. </a:t>
              </a:r>
            </a:p>
          </p:txBody>
        </p:sp>
        <p:pic>
          <p:nvPicPr>
            <p:cNvPr id="83973" name="Picture 5"/>
            <p:cNvPicPr>
              <a:picLocks noChangeAspect="1" noChangeArrowheads="1"/>
            </p:cNvPicPr>
            <p:nvPr/>
          </p:nvPicPr>
          <p:blipFill>
            <a:blip r:embed="rId4"/>
            <a:srcRect/>
            <a:stretch>
              <a:fillRect/>
            </a:stretch>
          </p:blipFill>
          <p:spPr bwMode="auto">
            <a:xfrm>
              <a:off x="358081" y="4401367"/>
              <a:ext cx="2808000" cy="2416835"/>
            </a:xfrm>
            <a:prstGeom prst="rect">
              <a:avLst/>
            </a:prstGeom>
            <a:noFill/>
            <a:ln w="9525">
              <a:noFill/>
              <a:miter lim="800000"/>
              <a:headEnd/>
              <a:tailEnd/>
            </a:ln>
            <a:effectLst/>
          </p:spPr>
        </p:pic>
      </p:grpSp>
      <p:sp>
        <p:nvSpPr>
          <p:cNvPr id="7" name="矩形 6"/>
          <p:cNvSpPr/>
          <p:nvPr/>
        </p:nvSpPr>
        <p:spPr>
          <a:xfrm>
            <a:off x="6025059" y="1018064"/>
            <a:ext cx="2808000" cy="4001095"/>
          </a:xfrm>
          <a:prstGeom prst="rect">
            <a:avLst/>
          </a:prstGeom>
        </p:spPr>
        <p:txBody>
          <a:bodyPr wrap="square">
            <a:spAutoFit/>
          </a:bodyPr>
          <a:lstStyle/>
          <a:p>
            <a:pPr algn="just"/>
            <a:r>
              <a:rPr lang="en-US" sz="1600" b="1" dirty="0" smtClean="0">
                <a:solidFill>
                  <a:srgbClr val="002060"/>
                </a:solidFill>
              </a:rPr>
              <a:t>Loop design (elegant)</a:t>
            </a:r>
          </a:p>
          <a:p>
            <a:r>
              <a:rPr lang="en-US" sz="1400" b="1" dirty="0" smtClean="0">
                <a:solidFill>
                  <a:srgbClr val="0070C0"/>
                </a:solidFill>
              </a:rPr>
              <a:t>Reference RNA </a:t>
            </a:r>
            <a:r>
              <a:rPr lang="en-US" sz="1400" dirty="0" smtClean="0">
                <a:solidFill>
                  <a:srgbClr val="0070C0"/>
                </a:solidFill>
              </a:rPr>
              <a:t>for reference design experiments used does not necessarily need to be physiologically relevant to your RNA.  However, reference design should have at least 80% coverage for the particular slide (i.e. should contain </a:t>
            </a:r>
            <a:r>
              <a:rPr lang="en-US" sz="1400" b="1" i="1" dirty="0" smtClean="0">
                <a:solidFill>
                  <a:srgbClr val="C00000"/>
                </a:solidFill>
              </a:rPr>
              <a:t>mRNA representing at least 80% of genes on the slide</a:t>
            </a:r>
            <a:r>
              <a:rPr lang="en-US" sz="1400" dirty="0" smtClean="0">
                <a:solidFill>
                  <a:srgbClr val="0070C0"/>
                </a:solidFill>
              </a:rPr>
              <a:t>).  RNA isolated from a cells or tissues usually has 50-60% coverage.  Reference RNA is, most often, a pool of RNA from several different cell lines or tissues.  Human, mouse, and rat universal reference RNAs are available from several vendors .</a:t>
            </a:r>
            <a:endParaRPr lang="zh-TW" altLang="en-US" sz="1400" dirty="0">
              <a:solidFill>
                <a:srgbClr val="0070C0"/>
              </a:solidFill>
            </a:endParaRPr>
          </a:p>
        </p:txBody>
      </p:sp>
      <p:grpSp>
        <p:nvGrpSpPr>
          <p:cNvPr id="11" name="群組 79"/>
          <p:cNvGrpSpPr/>
          <p:nvPr/>
        </p:nvGrpSpPr>
        <p:grpSpPr>
          <a:xfrm>
            <a:off x="6048629" y="4929198"/>
            <a:ext cx="2760861" cy="1214446"/>
            <a:chOff x="6072198" y="4841764"/>
            <a:chExt cx="2760861" cy="1214446"/>
          </a:xfrm>
        </p:grpSpPr>
        <p:grpSp>
          <p:nvGrpSpPr>
            <p:cNvPr id="12" name="群組 39"/>
            <p:cNvGrpSpPr/>
            <p:nvPr/>
          </p:nvGrpSpPr>
          <p:grpSpPr>
            <a:xfrm>
              <a:off x="7654881" y="4841764"/>
              <a:ext cx="1178178" cy="1214446"/>
              <a:chOff x="6679970" y="4929198"/>
              <a:chExt cx="1178178" cy="1214446"/>
            </a:xfrm>
          </p:grpSpPr>
          <p:sp>
            <p:nvSpPr>
              <p:cNvPr id="16" name="文字方塊 15"/>
              <p:cNvSpPr txBox="1"/>
              <p:nvPr/>
            </p:nvSpPr>
            <p:spPr>
              <a:xfrm>
                <a:off x="6684779" y="4929198"/>
                <a:ext cx="320922" cy="369332"/>
              </a:xfrm>
              <a:prstGeom prst="rect">
                <a:avLst/>
              </a:prstGeom>
              <a:noFill/>
              <a:ln>
                <a:noFill/>
                <a:headEnd type="stealth" w="lg" len="med"/>
              </a:ln>
            </p:spPr>
            <p:txBody>
              <a:bodyPr wrap="none" rtlCol="0">
                <a:spAutoFit/>
              </a:bodyPr>
              <a:lstStyle/>
              <a:p>
                <a:r>
                  <a:rPr lang="en-US" altLang="zh-TW" b="1" dirty="0" smtClean="0">
                    <a:solidFill>
                      <a:schemeClr val="accent6"/>
                    </a:solidFill>
                    <a:latin typeface="Arial Narrow" pitchFamily="34" charset="0"/>
                  </a:rPr>
                  <a:t>A</a:t>
                </a:r>
                <a:endParaRPr lang="zh-TW" altLang="en-US" b="1" dirty="0">
                  <a:solidFill>
                    <a:schemeClr val="accent6"/>
                  </a:solidFill>
                  <a:latin typeface="Arial Narrow" pitchFamily="34" charset="0"/>
                </a:endParaRPr>
              </a:p>
            </p:txBody>
          </p:sp>
          <p:sp>
            <p:nvSpPr>
              <p:cNvPr id="17" name="文字方塊 16"/>
              <p:cNvSpPr txBox="1"/>
              <p:nvPr/>
            </p:nvSpPr>
            <p:spPr>
              <a:xfrm>
                <a:off x="6679970" y="5774312"/>
                <a:ext cx="327334" cy="369332"/>
              </a:xfrm>
              <a:prstGeom prst="rect">
                <a:avLst/>
              </a:prstGeom>
              <a:noFill/>
              <a:ln>
                <a:noFill/>
                <a:headEnd type="stealth" w="lg" len="med"/>
              </a:ln>
            </p:spPr>
            <p:txBody>
              <a:bodyPr wrap="none" rtlCol="0">
                <a:spAutoFit/>
              </a:bodyPr>
              <a:lstStyle/>
              <a:p>
                <a:r>
                  <a:rPr lang="en-US" altLang="zh-TW" b="1" dirty="0" smtClean="0">
                    <a:solidFill>
                      <a:schemeClr val="accent6"/>
                    </a:solidFill>
                    <a:latin typeface="Arial Narrow" pitchFamily="34" charset="0"/>
                  </a:rPr>
                  <a:t>D</a:t>
                </a:r>
                <a:endParaRPr lang="zh-TW" altLang="en-US" b="1" dirty="0">
                  <a:solidFill>
                    <a:schemeClr val="accent6"/>
                  </a:solidFill>
                  <a:latin typeface="Arial Narrow" pitchFamily="34" charset="0"/>
                </a:endParaRPr>
              </a:p>
            </p:txBody>
          </p:sp>
          <p:sp>
            <p:nvSpPr>
              <p:cNvPr id="18" name="文字方塊 17"/>
              <p:cNvSpPr txBox="1"/>
              <p:nvPr/>
            </p:nvSpPr>
            <p:spPr>
              <a:xfrm>
                <a:off x="7537226" y="4929198"/>
                <a:ext cx="320922" cy="369332"/>
              </a:xfrm>
              <a:prstGeom prst="rect">
                <a:avLst/>
              </a:prstGeom>
              <a:noFill/>
              <a:ln>
                <a:noFill/>
                <a:headEnd type="stealth" w="lg" len="med"/>
              </a:ln>
            </p:spPr>
            <p:txBody>
              <a:bodyPr wrap="none" rtlCol="0">
                <a:spAutoFit/>
              </a:bodyPr>
              <a:lstStyle/>
              <a:p>
                <a:r>
                  <a:rPr lang="en-US" altLang="zh-TW" b="1" dirty="0" smtClean="0">
                    <a:solidFill>
                      <a:schemeClr val="accent6"/>
                    </a:solidFill>
                    <a:latin typeface="Arial Narrow" pitchFamily="34" charset="0"/>
                  </a:rPr>
                  <a:t>B</a:t>
                </a:r>
                <a:endParaRPr lang="zh-TW" altLang="en-US" b="1" dirty="0">
                  <a:solidFill>
                    <a:schemeClr val="accent6"/>
                  </a:solidFill>
                  <a:latin typeface="Arial Narrow" pitchFamily="34" charset="0"/>
                </a:endParaRPr>
              </a:p>
            </p:txBody>
          </p:sp>
          <p:sp>
            <p:nvSpPr>
              <p:cNvPr id="19" name="文字方塊 18"/>
              <p:cNvSpPr txBox="1"/>
              <p:nvPr/>
            </p:nvSpPr>
            <p:spPr>
              <a:xfrm>
                <a:off x="7537226" y="5774312"/>
                <a:ext cx="320922" cy="369332"/>
              </a:xfrm>
              <a:prstGeom prst="rect">
                <a:avLst/>
              </a:prstGeom>
              <a:noFill/>
              <a:ln>
                <a:noFill/>
                <a:headEnd type="stealth" w="lg" len="med"/>
              </a:ln>
            </p:spPr>
            <p:txBody>
              <a:bodyPr wrap="none" rtlCol="0">
                <a:spAutoFit/>
              </a:bodyPr>
              <a:lstStyle/>
              <a:p>
                <a:r>
                  <a:rPr lang="en-US" altLang="zh-TW" b="1" dirty="0" smtClean="0">
                    <a:solidFill>
                      <a:schemeClr val="accent6"/>
                    </a:solidFill>
                    <a:latin typeface="Arial Narrow" pitchFamily="34" charset="0"/>
                  </a:rPr>
                  <a:t>C</a:t>
                </a:r>
                <a:endParaRPr lang="zh-TW" altLang="en-US" b="1" dirty="0">
                  <a:solidFill>
                    <a:schemeClr val="accent6"/>
                  </a:solidFill>
                  <a:latin typeface="Arial Narrow" pitchFamily="34" charset="0"/>
                </a:endParaRPr>
              </a:p>
            </p:txBody>
          </p:sp>
          <p:cxnSp>
            <p:nvCxnSpPr>
              <p:cNvPr id="21" name="直線單箭頭接點 20"/>
              <p:cNvCxnSpPr>
                <a:stCxn id="16" idx="3"/>
                <a:endCxn id="18" idx="1"/>
              </p:cNvCxnSpPr>
              <p:nvPr/>
            </p:nvCxnSpPr>
            <p:spPr>
              <a:xfrm>
                <a:off x="7005701" y="5113864"/>
                <a:ext cx="531525" cy="1588"/>
              </a:xfrm>
              <a:prstGeom prst="straightConnector1">
                <a:avLst/>
              </a:prstGeom>
              <a:ln w="12700">
                <a:solidFill>
                  <a:srgbClr val="00B050"/>
                </a:solidFill>
                <a:headEnd type="stealth" w="lg" len="med"/>
                <a:tailEnd type="stealth" w="lg" len="med"/>
              </a:ln>
            </p:spPr>
            <p:style>
              <a:lnRef idx="1">
                <a:schemeClr val="accent1"/>
              </a:lnRef>
              <a:fillRef idx="0">
                <a:schemeClr val="accent1"/>
              </a:fillRef>
              <a:effectRef idx="0">
                <a:schemeClr val="accent1"/>
              </a:effectRef>
              <a:fontRef idx="minor">
                <a:schemeClr val="tx1"/>
              </a:fontRef>
            </p:style>
          </p:cxnSp>
          <p:cxnSp>
            <p:nvCxnSpPr>
              <p:cNvPr id="24" name="直線單箭頭接點 23"/>
              <p:cNvCxnSpPr>
                <a:stCxn id="18" idx="2"/>
                <a:endCxn id="19" idx="0"/>
              </p:cNvCxnSpPr>
              <p:nvPr/>
            </p:nvCxnSpPr>
            <p:spPr>
              <a:xfrm rot="5400000">
                <a:off x="7459796" y="5536421"/>
                <a:ext cx="475782" cy="1588"/>
              </a:xfrm>
              <a:prstGeom prst="straightConnector1">
                <a:avLst/>
              </a:prstGeom>
              <a:ln w="12700">
                <a:solidFill>
                  <a:srgbClr val="00B050"/>
                </a:solidFill>
                <a:headEnd type="stealth" w="lg" len="med"/>
                <a:tailEnd type="stealth" w="lg" len="med"/>
              </a:ln>
            </p:spPr>
            <p:style>
              <a:lnRef idx="1">
                <a:schemeClr val="accent1"/>
              </a:lnRef>
              <a:fillRef idx="0">
                <a:schemeClr val="accent1"/>
              </a:fillRef>
              <a:effectRef idx="0">
                <a:schemeClr val="accent1"/>
              </a:effectRef>
              <a:fontRef idx="minor">
                <a:schemeClr val="tx1"/>
              </a:fontRef>
            </p:style>
          </p:cxnSp>
          <p:cxnSp>
            <p:nvCxnSpPr>
              <p:cNvPr id="27" name="直線單箭頭接點 26"/>
              <p:cNvCxnSpPr>
                <a:stCxn id="19" idx="1"/>
                <a:endCxn id="17" idx="3"/>
              </p:cNvCxnSpPr>
              <p:nvPr/>
            </p:nvCxnSpPr>
            <p:spPr>
              <a:xfrm rot="10800000">
                <a:off x="7007304" y="5958978"/>
                <a:ext cx="529922" cy="1588"/>
              </a:xfrm>
              <a:prstGeom prst="straightConnector1">
                <a:avLst/>
              </a:prstGeom>
              <a:ln w="12700">
                <a:solidFill>
                  <a:srgbClr val="00B050"/>
                </a:solidFill>
                <a:headEnd type="stealth" w="lg" len="med"/>
                <a:tailEnd type="stealth" w="lg" len="med"/>
              </a:ln>
            </p:spPr>
            <p:style>
              <a:lnRef idx="1">
                <a:schemeClr val="accent1"/>
              </a:lnRef>
              <a:fillRef idx="0">
                <a:schemeClr val="accent1"/>
              </a:fillRef>
              <a:effectRef idx="0">
                <a:schemeClr val="accent1"/>
              </a:effectRef>
              <a:fontRef idx="minor">
                <a:schemeClr val="tx1"/>
              </a:fontRef>
            </p:style>
          </p:cxnSp>
          <p:cxnSp>
            <p:nvCxnSpPr>
              <p:cNvPr id="30" name="直線單箭頭接點 29"/>
              <p:cNvCxnSpPr>
                <a:stCxn id="17" idx="0"/>
                <a:endCxn id="16" idx="2"/>
              </p:cNvCxnSpPr>
              <p:nvPr/>
            </p:nvCxnSpPr>
            <p:spPr>
              <a:xfrm rot="5400000" flipH="1" flipV="1">
                <a:off x="6606547" y="5535620"/>
                <a:ext cx="475782" cy="1603"/>
              </a:xfrm>
              <a:prstGeom prst="straightConnector1">
                <a:avLst/>
              </a:prstGeom>
              <a:ln w="12700">
                <a:solidFill>
                  <a:srgbClr val="00B050"/>
                </a:solidFill>
                <a:headEnd type="stealth" w="lg" len="med"/>
                <a:tailEnd type="stealth" w="lg" len="med"/>
              </a:ln>
            </p:spPr>
            <p:style>
              <a:lnRef idx="1">
                <a:schemeClr val="accent1"/>
              </a:lnRef>
              <a:fillRef idx="0">
                <a:schemeClr val="accent1"/>
              </a:fillRef>
              <a:effectRef idx="0">
                <a:schemeClr val="accent1"/>
              </a:effectRef>
              <a:fontRef idx="minor">
                <a:schemeClr val="tx1"/>
              </a:fontRef>
            </p:style>
          </p:cxnSp>
          <p:cxnSp>
            <p:nvCxnSpPr>
              <p:cNvPr id="33" name="直線單箭頭接點 32"/>
              <p:cNvCxnSpPr>
                <a:stCxn id="18" idx="2"/>
                <a:endCxn id="17" idx="0"/>
              </p:cNvCxnSpPr>
              <p:nvPr/>
            </p:nvCxnSpPr>
            <p:spPr>
              <a:xfrm rot="5400000">
                <a:off x="7032771" y="5109396"/>
                <a:ext cx="475782" cy="854050"/>
              </a:xfrm>
              <a:prstGeom prst="straightConnector1">
                <a:avLst/>
              </a:prstGeom>
              <a:ln w="12700">
                <a:solidFill>
                  <a:srgbClr val="00B050"/>
                </a:solidFill>
                <a:headEnd type="stealth" w="lg" len="med"/>
                <a:tailEnd type="stealth" w="lg" len="med"/>
              </a:ln>
            </p:spPr>
            <p:style>
              <a:lnRef idx="1">
                <a:schemeClr val="accent1"/>
              </a:lnRef>
              <a:fillRef idx="0">
                <a:schemeClr val="accent1"/>
              </a:fillRef>
              <a:effectRef idx="0">
                <a:schemeClr val="accent1"/>
              </a:effectRef>
              <a:fontRef idx="minor">
                <a:schemeClr val="tx1"/>
              </a:fontRef>
            </p:style>
          </p:cxnSp>
          <p:cxnSp>
            <p:nvCxnSpPr>
              <p:cNvPr id="36" name="直線單箭頭接點 35"/>
              <p:cNvCxnSpPr>
                <a:stCxn id="16" idx="2"/>
                <a:endCxn id="19" idx="0"/>
              </p:cNvCxnSpPr>
              <p:nvPr/>
            </p:nvCxnSpPr>
            <p:spPr>
              <a:xfrm rot="16200000" flipH="1">
                <a:off x="7033572" y="5110197"/>
                <a:ext cx="475782" cy="852447"/>
              </a:xfrm>
              <a:prstGeom prst="straightConnector1">
                <a:avLst/>
              </a:prstGeom>
              <a:ln w="12700">
                <a:solidFill>
                  <a:srgbClr val="00B050"/>
                </a:solidFill>
                <a:headEnd type="stealth" w="lg" len="med"/>
                <a:tailEnd type="stealth" w="lg" len="med"/>
              </a:ln>
            </p:spPr>
            <p:style>
              <a:lnRef idx="1">
                <a:schemeClr val="accent1"/>
              </a:lnRef>
              <a:fillRef idx="0">
                <a:schemeClr val="accent1"/>
              </a:fillRef>
              <a:effectRef idx="0">
                <a:schemeClr val="accent1"/>
              </a:effectRef>
              <a:fontRef idx="minor">
                <a:schemeClr val="tx1"/>
              </a:fontRef>
            </p:style>
          </p:cxnSp>
        </p:grpSp>
        <p:grpSp>
          <p:nvGrpSpPr>
            <p:cNvPr id="13" name="群組 77"/>
            <p:cNvGrpSpPr/>
            <p:nvPr/>
          </p:nvGrpSpPr>
          <p:grpSpPr>
            <a:xfrm>
              <a:off x="6072198" y="4868240"/>
              <a:ext cx="1308577" cy="1161494"/>
              <a:chOff x="6251342" y="5065730"/>
              <a:chExt cx="1308577" cy="1161494"/>
            </a:xfrm>
          </p:grpSpPr>
          <p:grpSp>
            <p:nvGrpSpPr>
              <p:cNvPr id="14" name="群組 76"/>
              <p:cNvGrpSpPr/>
              <p:nvPr/>
            </p:nvGrpSpPr>
            <p:grpSpPr>
              <a:xfrm>
                <a:off x="7238997" y="5065730"/>
                <a:ext cx="320922" cy="1161494"/>
                <a:chOff x="7238997" y="5065730"/>
                <a:chExt cx="320922" cy="1161494"/>
              </a:xfrm>
            </p:grpSpPr>
            <p:sp>
              <p:nvSpPr>
                <p:cNvPr id="49" name="Text Box 17"/>
                <p:cNvSpPr txBox="1">
                  <a:spLocks noChangeArrowheads="1"/>
                </p:cNvSpPr>
                <p:nvPr/>
              </p:nvSpPr>
              <p:spPr bwMode="auto">
                <a:xfrm>
                  <a:off x="7238997" y="5065730"/>
                  <a:ext cx="320922" cy="369332"/>
                </a:xfrm>
                <a:prstGeom prst="rect">
                  <a:avLst/>
                </a:prstGeom>
                <a:noFill/>
                <a:ln w="9525">
                  <a:noFill/>
                  <a:miter lim="800000"/>
                  <a:headEnd/>
                  <a:tailEnd/>
                </a:ln>
                <a:effectLst/>
              </p:spPr>
              <p:txBody>
                <a:bodyPr wrap="none">
                  <a:spAutoFit/>
                </a:bodyPr>
                <a:lstStyle/>
                <a:p>
                  <a:r>
                    <a:rPr lang="en-GB" altLang="zh-TW" b="1">
                      <a:solidFill>
                        <a:schemeClr val="accent6"/>
                      </a:solidFill>
                      <a:latin typeface="Arial Narrow" pitchFamily="34" charset="0"/>
                      <a:ea typeface="新細明體" pitchFamily="18" charset="-120"/>
                      <a:cs typeface="Arial" pitchFamily="34" charset="0"/>
                    </a:rPr>
                    <a:t>D</a:t>
                  </a:r>
                </a:p>
              </p:txBody>
            </p:sp>
            <p:sp>
              <p:nvSpPr>
                <p:cNvPr id="53" name="Text Box 21"/>
                <p:cNvSpPr txBox="1">
                  <a:spLocks noChangeArrowheads="1"/>
                </p:cNvSpPr>
                <p:nvPr/>
              </p:nvSpPr>
              <p:spPr bwMode="auto">
                <a:xfrm>
                  <a:off x="7238997" y="5857892"/>
                  <a:ext cx="320922" cy="369332"/>
                </a:xfrm>
                <a:prstGeom prst="rect">
                  <a:avLst/>
                </a:prstGeom>
                <a:noFill/>
                <a:ln w="9525">
                  <a:noFill/>
                  <a:miter lim="800000"/>
                  <a:headEnd/>
                  <a:tailEnd/>
                </a:ln>
                <a:effectLst/>
              </p:spPr>
              <p:txBody>
                <a:bodyPr wrap="none">
                  <a:spAutoFit/>
                </a:bodyPr>
                <a:lstStyle/>
                <a:p>
                  <a:r>
                    <a:rPr lang="en-GB" altLang="zh-TW" b="1">
                      <a:solidFill>
                        <a:srgbClr val="0070C0"/>
                      </a:solidFill>
                      <a:latin typeface="Arial Narrow" pitchFamily="34" charset="0"/>
                      <a:ea typeface="新細明體" pitchFamily="18" charset="-120"/>
                      <a:cs typeface="Arial" pitchFamily="34" charset="0"/>
                    </a:rPr>
                    <a:t>R</a:t>
                  </a:r>
                </a:p>
              </p:txBody>
            </p:sp>
            <p:cxnSp>
              <p:nvCxnSpPr>
                <p:cNvPr id="58" name="直線單箭頭接點 57"/>
                <p:cNvCxnSpPr>
                  <a:stCxn id="49" idx="2"/>
                  <a:endCxn id="53" idx="0"/>
                </p:cNvCxnSpPr>
                <p:nvPr/>
              </p:nvCxnSpPr>
              <p:spPr>
                <a:xfrm rot="5400000">
                  <a:off x="7188043" y="5646477"/>
                  <a:ext cx="422830" cy="1588"/>
                </a:xfrm>
                <a:prstGeom prst="straightConnector1">
                  <a:avLst/>
                </a:prstGeom>
                <a:ln w="12700">
                  <a:solidFill>
                    <a:srgbClr val="00B050"/>
                  </a:solidFill>
                  <a:headEnd type="none" w="lg" len="med"/>
                  <a:tailEnd type="stealth" w="lg" len="med"/>
                </a:ln>
              </p:spPr>
              <p:style>
                <a:lnRef idx="1">
                  <a:schemeClr val="accent1"/>
                </a:lnRef>
                <a:fillRef idx="0">
                  <a:schemeClr val="accent1"/>
                </a:fillRef>
                <a:effectRef idx="0">
                  <a:schemeClr val="accent1"/>
                </a:effectRef>
                <a:fontRef idx="minor">
                  <a:schemeClr val="tx1"/>
                </a:fontRef>
              </p:style>
            </p:cxnSp>
          </p:grpSp>
          <p:grpSp>
            <p:nvGrpSpPr>
              <p:cNvPr id="15" name="群組 75"/>
              <p:cNvGrpSpPr/>
              <p:nvPr/>
            </p:nvGrpSpPr>
            <p:grpSpPr>
              <a:xfrm>
                <a:off x="6909778" y="5065730"/>
                <a:ext cx="320922" cy="1161494"/>
                <a:chOff x="6924677" y="5065730"/>
                <a:chExt cx="320922" cy="1161494"/>
              </a:xfrm>
            </p:grpSpPr>
            <p:sp>
              <p:nvSpPr>
                <p:cNvPr id="48" name="Text Box 16"/>
                <p:cNvSpPr txBox="1">
                  <a:spLocks noChangeArrowheads="1"/>
                </p:cNvSpPr>
                <p:nvPr/>
              </p:nvSpPr>
              <p:spPr bwMode="auto">
                <a:xfrm>
                  <a:off x="6924677" y="5065730"/>
                  <a:ext cx="320922" cy="369332"/>
                </a:xfrm>
                <a:prstGeom prst="rect">
                  <a:avLst/>
                </a:prstGeom>
                <a:noFill/>
                <a:ln w="9525">
                  <a:noFill/>
                  <a:miter lim="800000"/>
                  <a:headEnd/>
                  <a:tailEnd/>
                </a:ln>
                <a:effectLst/>
              </p:spPr>
              <p:txBody>
                <a:bodyPr wrap="none">
                  <a:spAutoFit/>
                </a:bodyPr>
                <a:lstStyle/>
                <a:p>
                  <a:r>
                    <a:rPr lang="en-GB" altLang="zh-TW" b="1">
                      <a:solidFill>
                        <a:schemeClr val="accent6"/>
                      </a:solidFill>
                      <a:latin typeface="Arial Narrow" pitchFamily="34" charset="0"/>
                      <a:ea typeface="新細明體" pitchFamily="18" charset="-120"/>
                      <a:cs typeface="Arial" pitchFamily="34" charset="0"/>
                    </a:rPr>
                    <a:t>C</a:t>
                  </a:r>
                </a:p>
              </p:txBody>
            </p:sp>
            <p:sp>
              <p:nvSpPr>
                <p:cNvPr id="52" name="Text Box 20"/>
                <p:cNvSpPr txBox="1">
                  <a:spLocks noChangeArrowheads="1"/>
                </p:cNvSpPr>
                <p:nvPr/>
              </p:nvSpPr>
              <p:spPr bwMode="auto">
                <a:xfrm>
                  <a:off x="6924677" y="5857892"/>
                  <a:ext cx="320922" cy="369332"/>
                </a:xfrm>
                <a:prstGeom prst="rect">
                  <a:avLst/>
                </a:prstGeom>
                <a:noFill/>
                <a:ln w="9525">
                  <a:noFill/>
                  <a:miter lim="800000"/>
                  <a:headEnd/>
                  <a:tailEnd/>
                </a:ln>
                <a:effectLst/>
              </p:spPr>
              <p:txBody>
                <a:bodyPr wrap="none">
                  <a:spAutoFit/>
                </a:bodyPr>
                <a:lstStyle/>
                <a:p>
                  <a:r>
                    <a:rPr lang="en-GB" altLang="zh-TW" b="1">
                      <a:solidFill>
                        <a:srgbClr val="0070C0"/>
                      </a:solidFill>
                      <a:latin typeface="Arial Narrow" pitchFamily="34" charset="0"/>
                      <a:ea typeface="新細明體" pitchFamily="18" charset="-120"/>
                      <a:cs typeface="Arial" pitchFamily="34" charset="0"/>
                    </a:rPr>
                    <a:t>R</a:t>
                  </a:r>
                </a:p>
              </p:txBody>
            </p:sp>
            <p:cxnSp>
              <p:nvCxnSpPr>
                <p:cNvPr id="61" name="直線單箭頭接點 60"/>
                <p:cNvCxnSpPr>
                  <a:stCxn id="48" idx="2"/>
                  <a:endCxn id="52" idx="0"/>
                </p:cNvCxnSpPr>
                <p:nvPr/>
              </p:nvCxnSpPr>
              <p:spPr>
                <a:xfrm rot="5400000">
                  <a:off x="6873723" y="5646477"/>
                  <a:ext cx="422830" cy="1588"/>
                </a:xfrm>
                <a:prstGeom prst="straightConnector1">
                  <a:avLst/>
                </a:prstGeom>
                <a:ln w="12700">
                  <a:solidFill>
                    <a:srgbClr val="00B050"/>
                  </a:solidFill>
                  <a:headEnd type="none" w="lg" len="med"/>
                  <a:tailEnd type="stealth" w="lg" len="med"/>
                </a:ln>
              </p:spPr>
              <p:style>
                <a:lnRef idx="1">
                  <a:schemeClr val="accent1"/>
                </a:lnRef>
                <a:fillRef idx="0">
                  <a:schemeClr val="accent1"/>
                </a:fillRef>
                <a:effectRef idx="0">
                  <a:schemeClr val="accent1"/>
                </a:effectRef>
                <a:fontRef idx="minor">
                  <a:schemeClr val="tx1"/>
                </a:fontRef>
              </p:style>
            </p:cxnSp>
          </p:grpSp>
          <p:grpSp>
            <p:nvGrpSpPr>
              <p:cNvPr id="20" name="群組 74"/>
              <p:cNvGrpSpPr/>
              <p:nvPr/>
            </p:nvGrpSpPr>
            <p:grpSpPr>
              <a:xfrm>
                <a:off x="6580560" y="5065730"/>
                <a:ext cx="320922" cy="1161494"/>
                <a:chOff x="6608532" y="5065730"/>
                <a:chExt cx="320922" cy="1161494"/>
              </a:xfrm>
            </p:grpSpPr>
            <p:sp>
              <p:nvSpPr>
                <p:cNvPr id="47" name="Text Box 15"/>
                <p:cNvSpPr txBox="1">
                  <a:spLocks noChangeArrowheads="1"/>
                </p:cNvSpPr>
                <p:nvPr/>
              </p:nvSpPr>
              <p:spPr bwMode="auto">
                <a:xfrm>
                  <a:off x="6608532" y="5065730"/>
                  <a:ext cx="320922" cy="369332"/>
                </a:xfrm>
                <a:prstGeom prst="rect">
                  <a:avLst/>
                </a:prstGeom>
                <a:noFill/>
                <a:ln w="9525">
                  <a:noFill/>
                  <a:miter lim="800000"/>
                  <a:headEnd/>
                  <a:tailEnd/>
                </a:ln>
                <a:effectLst/>
              </p:spPr>
              <p:txBody>
                <a:bodyPr wrap="none">
                  <a:spAutoFit/>
                </a:bodyPr>
                <a:lstStyle/>
                <a:p>
                  <a:r>
                    <a:rPr lang="en-GB" altLang="zh-TW" b="1">
                      <a:solidFill>
                        <a:schemeClr val="accent6"/>
                      </a:solidFill>
                      <a:latin typeface="Arial Narrow" pitchFamily="34" charset="0"/>
                      <a:ea typeface="新細明體" pitchFamily="18" charset="-120"/>
                      <a:cs typeface="Arial" pitchFamily="34" charset="0"/>
                    </a:rPr>
                    <a:t>B</a:t>
                  </a:r>
                </a:p>
              </p:txBody>
            </p:sp>
            <p:sp>
              <p:nvSpPr>
                <p:cNvPr id="51" name="Text Box 19"/>
                <p:cNvSpPr txBox="1">
                  <a:spLocks noChangeArrowheads="1"/>
                </p:cNvSpPr>
                <p:nvPr/>
              </p:nvSpPr>
              <p:spPr bwMode="auto">
                <a:xfrm>
                  <a:off x="6608532" y="5857892"/>
                  <a:ext cx="320922" cy="369332"/>
                </a:xfrm>
                <a:prstGeom prst="rect">
                  <a:avLst/>
                </a:prstGeom>
                <a:noFill/>
                <a:ln w="9525">
                  <a:noFill/>
                  <a:miter lim="800000"/>
                  <a:headEnd/>
                  <a:tailEnd/>
                </a:ln>
                <a:effectLst/>
              </p:spPr>
              <p:txBody>
                <a:bodyPr wrap="none">
                  <a:spAutoFit/>
                </a:bodyPr>
                <a:lstStyle/>
                <a:p>
                  <a:r>
                    <a:rPr lang="en-GB" altLang="zh-TW" b="1">
                      <a:solidFill>
                        <a:srgbClr val="0070C0"/>
                      </a:solidFill>
                      <a:latin typeface="Arial Narrow" pitchFamily="34" charset="0"/>
                      <a:ea typeface="新細明體" pitchFamily="18" charset="-120"/>
                      <a:cs typeface="Arial" pitchFamily="34" charset="0"/>
                    </a:rPr>
                    <a:t>R</a:t>
                  </a:r>
                </a:p>
              </p:txBody>
            </p:sp>
            <p:cxnSp>
              <p:nvCxnSpPr>
                <p:cNvPr id="65" name="直線單箭頭接點 64"/>
                <p:cNvCxnSpPr>
                  <a:stCxn id="47" idx="2"/>
                  <a:endCxn id="51" idx="0"/>
                </p:cNvCxnSpPr>
                <p:nvPr/>
              </p:nvCxnSpPr>
              <p:spPr>
                <a:xfrm rot="5400000">
                  <a:off x="6557578" y="5646477"/>
                  <a:ext cx="422830" cy="1588"/>
                </a:xfrm>
                <a:prstGeom prst="straightConnector1">
                  <a:avLst/>
                </a:prstGeom>
                <a:ln w="12700">
                  <a:solidFill>
                    <a:srgbClr val="00B050"/>
                  </a:solidFill>
                  <a:headEnd type="none" w="lg" len="med"/>
                  <a:tailEnd type="stealth" w="lg" len="med"/>
                </a:ln>
              </p:spPr>
              <p:style>
                <a:lnRef idx="1">
                  <a:schemeClr val="accent1"/>
                </a:lnRef>
                <a:fillRef idx="0">
                  <a:schemeClr val="accent1"/>
                </a:fillRef>
                <a:effectRef idx="0">
                  <a:schemeClr val="accent1"/>
                </a:effectRef>
                <a:fontRef idx="minor">
                  <a:schemeClr val="tx1"/>
                </a:fontRef>
              </p:style>
            </p:cxnSp>
          </p:grpSp>
          <p:grpSp>
            <p:nvGrpSpPr>
              <p:cNvPr id="22" name="群組 73"/>
              <p:cNvGrpSpPr/>
              <p:nvPr/>
            </p:nvGrpSpPr>
            <p:grpSpPr>
              <a:xfrm>
                <a:off x="6251342" y="5065730"/>
                <a:ext cx="320922" cy="1161494"/>
                <a:chOff x="6251342" y="5065730"/>
                <a:chExt cx="320922" cy="1161494"/>
              </a:xfrm>
            </p:grpSpPr>
            <p:sp>
              <p:nvSpPr>
                <p:cNvPr id="46" name="Text Box 14"/>
                <p:cNvSpPr txBox="1">
                  <a:spLocks noChangeArrowheads="1"/>
                </p:cNvSpPr>
                <p:nvPr/>
              </p:nvSpPr>
              <p:spPr bwMode="auto">
                <a:xfrm>
                  <a:off x="6251342" y="5065730"/>
                  <a:ext cx="320922" cy="369332"/>
                </a:xfrm>
                <a:prstGeom prst="rect">
                  <a:avLst/>
                </a:prstGeom>
                <a:noFill/>
                <a:ln w="9525">
                  <a:noFill/>
                  <a:miter lim="800000"/>
                  <a:headEnd/>
                  <a:tailEnd/>
                </a:ln>
                <a:effectLst/>
              </p:spPr>
              <p:txBody>
                <a:bodyPr wrap="none">
                  <a:spAutoFit/>
                </a:bodyPr>
                <a:lstStyle/>
                <a:p>
                  <a:r>
                    <a:rPr lang="en-GB" altLang="zh-TW" b="1" dirty="0">
                      <a:solidFill>
                        <a:schemeClr val="accent6"/>
                      </a:solidFill>
                      <a:latin typeface="Arial Narrow" pitchFamily="34" charset="0"/>
                      <a:ea typeface="新細明體" pitchFamily="18" charset="-120"/>
                      <a:cs typeface="Arial" pitchFamily="34" charset="0"/>
                    </a:rPr>
                    <a:t>A</a:t>
                  </a:r>
                </a:p>
              </p:txBody>
            </p:sp>
            <p:sp>
              <p:nvSpPr>
                <p:cNvPr id="50" name="Text Box 18"/>
                <p:cNvSpPr txBox="1">
                  <a:spLocks noChangeArrowheads="1"/>
                </p:cNvSpPr>
                <p:nvPr/>
              </p:nvSpPr>
              <p:spPr bwMode="auto">
                <a:xfrm>
                  <a:off x="6251342" y="5857892"/>
                  <a:ext cx="320922" cy="369332"/>
                </a:xfrm>
                <a:prstGeom prst="rect">
                  <a:avLst/>
                </a:prstGeom>
                <a:noFill/>
                <a:ln w="9525">
                  <a:noFill/>
                  <a:miter lim="800000"/>
                  <a:headEnd/>
                  <a:tailEnd/>
                </a:ln>
                <a:effectLst/>
              </p:spPr>
              <p:txBody>
                <a:bodyPr wrap="none">
                  <a:spAutoFit/>
                </a:bodyPr>
                <a:lstStyle/>
                <a:p>
                  <a:r>
                    <a:rPr lang="en-GB" altLang="zh-TW" b="1">
                      <a:solidFill>
                        <a:srgbClr val="0070C0"/>
                      </a:solidFill>
                      <a:latin typeface="Arial Narrow" pitchFamily="34" charset="0"/>
                      <a:ea typeface="新細明體" pitchFamily="18" charset="-120"/>
                      <a:cs typeface="Arial" pitchFamily="34" charset="0"/>
                    </a:rPr>
                    <a:t>R</a:t>
                  </a:r>
                </a:p>
              </p:txBody>
            </p:sp>
            <p:cxnSp>
              <p:nvCxnSpPr>
                <p:cNvPr id="68" name="直線單箭頭接點 67"/>
                <p:cNvCxnSpPr/>
                <p:nvPr/>
              </p:nvCxnSpPr>
              <p:spPr>
                <a:xfrm rot="5400000">
                  <a:off x="6200388" y="5646477"/>
                  <a:ext cx="422830" cy="1588"/>
                </a:xfrm>
                <a:prstGeom prst="straightConnector1">
                  <a:avLst/>
                </a:prstGeom>
                <a:ln w="12700">
                  <a:solidFill>
                    <a:srgbClr val="00B050"/>
                  </a:solidFill>
                  <a:headEnd type="none" w="lg" len="med"/>
                  <a:tailEnd type="stealth" w="lg" len="med"/>
                </a:ln>
              </p:spPr>
              <p:style>
                <a:lnRef idx="1">
                  <a:schemeClr val="accent1"/>
                </a:lnRef>
                <a:fillRef idx="0">
                  <a:schemeClr val="accent1"/>
                </a:fillRef>
                <a:effectRef idx="0">
                  <a:schemeClr val="accent1"/>
                </a:effectRef>
                <a:fontRef idx="minor">
                  <a:schemeClr val="tx1"/>
                </a:fontRef>
              </p:style>
            </p:cxnSp>
          </p:grpSp>
        </p:grpSp>
        <p:sp>
          <p:nvSpPr>
            <p:cNvPr id="79" name="向右箭號 78"/>
            <p:cNvSpPr/>
            <p:nvPr/>
          </p:nvSpPr>
          <p:spPr>
            <a:xfrm>
              <a:off x="7446390" y="5234673"/>
              <a:ext cx="142876" cy="428628"/>
            </a:xfrm>
            <a:prstGeom prst="rightArrow">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spTree>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ontrols>
      <p:control spid="244739" name="ShockwaveFlash1" r:id="rId2" imgW="8216874" imgH="6706536"/>
    </p:controls>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txBox="1">
            <a:spLocks noChangeArrowheads="1"/>
          </p:cNvSpPr>
          <p:nvPr/>
        </p:nvSpPr>
        <p:spPr>
          <a:xfrm>
            <a:off x="611188" y="549275"/>
            <a:ext cx="5746762" cy="1165213"/>
          </a:xfrm>
          <a:prstGeom prst="rect">
            <a:avLst/>
          </a:prstGeom>
        </p:spPr>
        <p:txBody>
          <a:bodyPr/>
          <a:lstStyle/>
          <a:p>
            <a:pPr marL="176213" marR="0" lvl="0" indent="-176213" algn="l" defTabSz="914400" rtl="0" eaLnBrk="1" fontAlgn="auto" latinLnBrk="0" hangingPunct="1">
              <a:lnSpc>
                <a:spcPct val="100000"/>
              </a:lnSpc>
              <a:spcAft>
                <a:spcPts val="0"/>
              </a:spcAft>
              <a:buClrTx/>
              <a:buSzTx/>
              <a:buFont typeface="+mj-lt"/>
              <a:buAutoNum type="arabicPeriod"/>
              <a:tabLst/>
              <a:defRPr/>
            </a:pPr>
            <a:r>
              <a:rPr kumimoji="0" lang="en-US" altLang="zh-TW" sz="1000" i="0" u="none" strike="noStrike" kern="1200" cap="none" spc="0" normalizeH="0" baseline="0" noProof="0" dirty="0" smtClean="0">
                <a:ln>
                  <a:noFill/>
                </a:ln>
                <a:solidFill>
                  <a:schemeClr val="bg2">
                    <a:lumMod val="75000"/>
                  </a:schemeClr>
                </a:solidFill>
                <a:effectLst/>
                <a:uLnTx/>
                <a:uFillTx/>
                <a:ea typeface="新細明體" pitchFamily="18" charset="-120"/>
                <a:cs typeface="+mn-cs"/>
              </a:rPr>
              <a:t>Manufacturing of the microarray</a:t>
            </a:r>
          </a:p>
          <a:p>
            <a:pPr marL="176213" marR="0" lvl="0" indent="-176213" algn="l" defTabSz="914400" rtl="0" eaLnBrk="1" fontAlgn="auto" latinLnBrk="0" hangingPunct="1">
              <a:lnSpc>
                <a:spcPct val="100000"/>
              </a:lnSpc>
              <a:spcAft>
                <a:spcPts val="0"/>
              </a:spcAft>
              <a:buClrTx/>
              <a:buSzTx/>
              <a:buFont typeface="+mj-lt"/>
              <a:buAutoNum type="arabicPeriod"/>
              <a:tabLst/>
              <a:defRPr/>
            </a:pPr>
            <a:r>
              <a:rPr kumimoji="0" lang="en-US" altLang="zh-TW" sz="1000" i="0" u="none" strike="noStrike" kern="1200" cap="none" spc="0" normalizeH="0" baseline="0" noProof="0" dirty="0" smtClean="0">
                <a:ln>
                  <a:noFill/>
                </a:ln>
                <a:solidFill>
                  <a:schemeClr val="bg2">
                    <a:lumMod val="75000"/>
                  </a:schemeClr>
                </a:solidFill>
                <a:effectLst/>
                <a:uLnTx/>
                <a:uFillTx/>
                <a:ea typeface="新細明體" pitchFamily="18" charset="-120"/>
                <a:cs typeface="+mn-cs"/>
              </a:rPr>
              <a:t>Experimental design and choice of reference: what to compare to what?</a:t>
            </a:r>
          </a:p>
          <a:p>
            <a:pPr marL="176213" marR="0" lvl="0" indent="-176213" algn="l" defTabSz="914400" rtl="0" eaLnBrk="1" fontAlgn="auto" latinLnBrk="0" hangingPunct="1">
              <a:lnSpc>
                <a:spcPct val="100000"/>
              </a:lnSpc>
              <a:spcAft>
                <a:spcPts val="0"/>
              </a:spcAft>
              <a:buClrTx/>
              <a:buSzTx/>
              <a:buFont typeface="+mj-lt"/>
              <a:buAutoNum type="arabicPeriod"/>
              <a:tabLst/>
              <a:defRPr/>
            </a:pPr>
            <a:r>
              <a:rPr kumimoji="0" lang="en-US" altLang="zh-TW" sz="1400" b="1" i="0" u="none" strike="noStrike" kern="1200" cap="none" spc="0" normalizeH="0" baseline="0" noProof="0" dirty="0" smtClean="0">
                <a:ln>
                  <a:noFill/>
                </a:ln>
                <a:solidFill>
                  <a:srgbClr val="C00000"/>
                </a:solidFill>
                <a:effectLst/>
                <a:uLnTx/>
                <a:uFillTx/>
                <a:ea typeface="新細明體" pitchFamily="18" charset="-120"/>
                <a:cs typeface="+mn-cs"/>
              </a:rPr>
              <a:t>Target preparation (labeling) and hybridization</a:t>
            </a:r>
          </a:p>
          <a:p>
            <a:pPr marL="176213" marR="0" lvl="0" indent="-176213" algn="l" defTabSz="914400" rtl="0" eaLnBrk="1" fontAlgn="auto" latinLnBrk="0" hangingPunct="1">
              <a:lnSpc>
                <a:spcPct val="100000"/>
              </a:lnSpc>
              <a:spcAft>
                <a:spcPts val="0"/>
              </a:spcAft>
              <a:buClrTx/>
              <a:buSzTx/>
              <a:buFont typeface="+mj-lt"/>
              <a:buAutoNum type="arabicPeriod"/>
              <a:tabLst/>
              <a:defRPr/>
            </a:pPr>
            <a:r>
              <a:rPr lang="en-US" altLang="zh-TW" sz="1000" kern="0" dirty="0" smtClean="0">
                <a:solidFill>
                  <a:schemeClr val="bg2">
                    <a:lumMod val="75000"/>
                  </a:schemeClr>
                </a:solidFill>
                <a:ea typeface="新細明體" pitchFamily="18" charset="-120"/>
              </a:rPr>
              <a:t>Image acquisition (scanning) and quantification (signal intensity to numbers)</a:t>
            </a:r>
          </a:p>
          <a:p>
            <a:pPr marL="176213" marR="0" lvl="0" indent="-176213" algn="l" defTabSz="914400" rtl="0" eaLnBrk="1" fontAlgn="auto" latinLnBrk="0" hangingPunct="1">
              <a:lnSpc>
                <a:spcPct val="100000"/>
              </a:lnSpc>
              <a:spcAft>
                <a:spcPts val="0"/>
              </a:spcAft>
              <a:buClrTx/>
              <a:buSzTx/>
              <a:buFont typeface="+mj-lt"/>
              <a:buAutoNum type="arabicPeriod"/>
              <a:tabLst/>
              <a:defRPr/>
            </a:pPr>
            <a:r>
              <a:rPr lang="en-US" altLang="zh-TW" sz="1000" kern="0" dirty="0" smtClean="0">
                <a:solidFill>
                  <a:schemeClr val="bg2">
                    <a:lumMod val="75000"/>
                  </a:schemeClr>
                </a:solidFill>
                <a:ea typeface="新細明體" pitchFamily="18" charset="-120"/>
              </a:rPr>
              <a:t>Database building, filtering and normalization</a:t>
            </a:r>
          </a:p>
          <a:p>
            <a:pPr marL="176213" marR="0" lvl="0" indent="-176213" algn="l" defTabSz="914400" rtl="0" eaLnBrk="1" fontAlgn="auto" latinLnBrk="0" hangingPunct="1">
              <a:lnSpc>
                <a:spcPct val="100000"/>
              </a:lnSpc>
              <a:spcAft>
                <a:spcPts val="0"/>
              </a:spcAft>
              <a:buClrTx/>
              <a:buSzTx/>
              <a:buFont typeface="+mj-lt"/>
              <a:buAutoNum type="arabicPeriod"/>
              <a:tabLst/>
              <a:defRPr/>
            </a:pPr>
            <a:r>
              <a:rPr lang="en-US" altLang="zh-TW" sz="1000" kern="0" dirty="0" smtClean="0">
                <a:solidFill>
                  <a:schemeClr val="bg2">
                    <a:lumMod val="75000"/>
                  </a:schemeClr>
                </a:solidFill>
                <a:ea typeface="新細明體" pitchFamily="18" charset="-120"/>
              </a:rPr>
              <a:t>Statistical analysis and data mining</a:t>
            </a:r>
            <a:endParaRPr kumimoji="0" lang="en-US" altLang="zh-TW" sz="1000" i="0" u="none" strike="noStrike" kern="1200" cap="none" spc="0" normalizeH="0" baseline="0" noProof="0" dirty="0" smtClean="0">
              <a:ln>
                <a:noFill/>
              </a:ln>
              <a:solidFill>
                <a:schemeClr val="bg2">
                  <a:lumMod val="75000"/>
                </a:schemeClr>
              </a:solidFill>
              <a:effectLst/>
              <a:uLnTx/>
              <a:uFillTx/>
              <a:ea typeface="新細明體" pitchFamily="18" charset="-120"/>
              <a:cs typeface="+mn-cs"/>
            </a:endParaRPr>
          </a:p>
        </p:txBody>
      </p:sp>
      <p:grpSp>
        <p:nvGrpSpPr>
          <p:cNvPr id="8" name="群組 7"/>
          <p:cNvGrpSpPr/>
          <p:nvPr/>
        </p:nvGrpSpPr>
        <p:grpSpPr>
          <a:xfrm>
            <a:off x="1375003" y="1629000"/>
            <a:ext cx="6393995" cy="4694050"/>
            <a:chOff x="1071538" y="1629000"/>
            <a:chExt cx="6393995" cy="4694050"/>
          </a:xfrm>
        </p:grpSpPr>
        <p:pic>
          <p:nvPicPr>
            <p:cNvPr id="183301" name="Picture 5"/>
            <p:cNvPicPr>
              <a:picLocks noChangeAspect="1" noChangeArrowheads="1"/>
            </p:cNvPicPr>
            <p:nvPr/>
          </p:nvPicPr>
          <p:blipFill>
            <a:blip r:embed="rId3" cstate="print"/>
            <a:srcRect/>
            <a:stretch>
              <a:fillRect/>
            </a:stretch>
          </p:blipFill>
          <p:spPr bwMode="auto">
            <a:xfrm>
              <a:off x="1071538" y="1643050"/>
              <a:ext cx="3234522" cy="4680000"/>
            </a:xfrm>
            <a:prstGeom prst="rect">
              <a:avLst/>
            </a:prstGeom>
            <a:noFill/>
            <a:ln w="9525">
              <a:noFill/>
              <a:miter lim="800000"/>
              <a:headEnd/>
              <a:tailEnd/>
            </a:ln>
            <a:effectLst/>
          </p:spPr>
        </p:pic>
        <p:pic>
          <p:nvPicPr>
            <p:cNvPr id="183302" name="Picture 6"/>
            <p:cNvPicPr>
              <a:picLocks noChangeAspect="1" noChangeArrowheads="1"/>
            </p:cNvPicPr>
            <p:nvPr/>
          </p:nvPicPr>
          <p:blipFill>
            <a:blip r:embed="rId4" cstate="print"/>
            <a:srcRect/>
            <a:stretch>
              <a:fillRect/>
            </a:stretch>
          </p:blipFill>
          <p:spPr bwMode="auto">
            <a:xfrm>
              <a:off x="4571999" y="1629000"/>
              <a:ext cx="2893534" cy="4680000"/>
            </a:xfrm>
            <a:prstGeom prst="rect">
              <a:avLst/>
            </a:prstGeom>
            <a:noFill/>
            <a:ln w="9525">
              <a:noFill/>
              <a:miter lim="800000"/>
              <a:headEnd/>
              <a:tailEnd/>
            </a:ln>
            <a:effectLst/>
          </p:spPr>
        </p:pic>
      </p:grpSp>
    </p:spTree>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txBox="1">
            <a:spLocks noChangeArrowheads="1"/>
          </p:cNvSpPr>
          <p:nvPr/>
        </p:nvSpPr>
        <p:spPr>
          <a:xfrm>
            <a:off x="611188" y="549275"/>
            <a:ext cx="6032514" cy="1165213"/>
          </a:xfrm>
          <a:prstGeom prst="rect">
            <a:avLst/>
          </a:prstGeom>
        </p:spPr>
        <p:txBody>
          <a:bodyPr/>
          <a:lstStyle/>
          <a:p>
            <a:pPr marL="176213" marR="0" lvl="0" indent="-176213" algn="l" defTabSz="914400" rtl="0" eaLnBrk="1" fontAlgn="auto" latinLnBrk="0" hangingPunct="1">
              <a:lnSpc>
                <a:spcPct val="100000"/>
              </a:lnSpc>
              <a:spcAft>
                <a:spcPts val="0"/>
              </a:spcAft>
              <a:buClrTx/>
              <a:buSzTx/>
              <a:buFont typeface="+mj-lt"/>
              <a:buAutoNum type="arabicPeriod"/>
              <a:tabLst/>
              <a:defRPr/>
            </a:pPr>
            <a:r>
              <a:rPr kumimoji="0" lang="en-US" altLang="zh-TW" sz="1000" i="0" u="none" strike="noStrike" kern="1200" cap="none" spc="0" normalizeH="0" baseline="0" noProof="0" dirty="0" smtClean="0">
                <a:ln>
                  <a:noFill/>
                </a:ln>
                <a:solidFill>
                  <a:schemeClr val="bg2">
                    <a:lumMod val="75000"/>
                  </a:schemeClr>
                </a:solidFill>
                <a:effectLst/>
                <a:uLnTx/>
                <a:uFillTx/>
                <a:ea typeface="新細明體" pitchFamily="18" charset="-120"/>
                <a:cs typeface="+mn-cs"/>
              </a:rPr>
              <a:t>Manufacturing of the microarray</a:t>
            </a:r>
          </a:p>
          <a:p>
            <a:pPr marL="176213" marR="0" lvl="0" indent="-176213" algn="l" defTabSz="914400" rtl="0" eaLnBrk="1" fontAlgn="auto" latinLnBrk="0" hangingPunct="1">
              <a:lnSpc>
                <a:spcPct val="100000"/>
              </a:lnSpc>
              <a:spcAft>
                <a:spcPts val="0"/>
              </a:spcAft>
              <a:buClrTx/>
              <a:buSzTx/>
              <a:buFont typeface="+mj-lt"/>
              <a:buAutoNum type="arabicPeriod"/>
              <a:tabLst/>
              <a:defRPr/>
            </a:pPr>
            <a:r>
              <a:rPr kumimoji="0" lang="en-US" altLang="zh-TW" sz="1000" i="0" u="none" strike="noStrike" kern="1200" cap="none" spc="0" normalizeH="0" baseline="0" noProof="0" dirty="0" smtClean="0">
                <a:ln>
                  <a:noFill/>
                </a:ln>
                <a:solidFill>
                  <a:schemeClr val="bg2">
                    <a:lumMod val="75000"/>
                  </a:schemeClr>
                </a:solidFill>
                <a:effectLst/>
                <a:uLnTx/>
                <a:uFillTx/>
                <a:ea typeface="新細明體" pitchFamily="18" charset="-120"/>
                <a:cs typeface="+mn-cs"/>
              </a:rPr>
              <a:t>Experimental design and choice of reference: what to compare to what?</a:t>
            </a:r>
          </a:p>
          <a:p>
            <a:pPr marL="176213" marR="0" lvl="0" indent="-176213" algn="l" defTabSz="914400" rtl="0" eaLnBrk="1" fontAlgn="auto" latinLnBrk="0" hangingPunct="1">
              <a:lnSpc>
                <a:spcPct val="100000"/>
              </a:lnSpc>
              <a:spcAft>
                <a:spcPts val="0"/>
              </a:spcAft>
              <a:buClrTx/>
              <a:buSzTx/>
              <a:buFont typeface="+mj-lt"/>
              <a:buAutoNum type="arabicPeriod"/>
              <a:tabLst/>
              <a:defRPr/>
            </a:pPr>
            <a:r>
              <a:rPr kumimoji="0" lang="en-US" altLang="zh-TW" sz="1000" i="0" u="none" strike="noStrike" kern="1200" cap="none" spc="0" normalizeH="0" baseline="0" noProof="0" dirty="0" smtClean="0">
                <a:ln>
                  <a:noFill/>
                </a:ln>
                <a:solidFill>
                  <a:schemeClr val="bg2">
                    <a:lumMod val="75000"/>
                  </a:schemeClr>
                </a:solidFill>
                <a:effectLst/>
                <a:uLnTx/>
                <a:uFillTx/>
                <a:ea typeface="新細明體" pitchFamily="18" charset="-120"/>
                <a:cs typeface="+mn-cs"/>
              </a:rPr>
              <a:t>Target preparation (labeling) and hybridization</a:t>
            </a:r>
          </a:p>
          <a:p>
            <a:pPr marL="176213" marR="0" lvl="0" indent="-176213" algn="l" defTabSz="914400" rtl="0" eaLnBrk="1" fontAlgn="auto" latinLnBrk="0" hangingPunct="1">
              <a:lnSpc>
                <a:spcPct val="100000"/>
              </a:lnSpc>
              <a:spcAft>
                <a:spcPts val="0"/>
              </a:spcAft>
              <a:buClrTx/>
              <a:buSzTx/>
              <a:buFont typeface="+mj-lt"/>
              <a:buAutoNum type="arabicPeriod"/>
              <a:tabLst/>
              <a:defRPr/>
            </a:pPr>
            <a:r>
              <a:rPr lang="en-US" altLang="zh-TW" sz="1400" b="1" kern="0" dirty="0" smtClean="0">
                <a:solidFill>
                  <a:srgbClr val="C00000"/>
                </a:solidFill>
                <a:ea typeface="新細明體" pitchFamily="18" charset="-120"/>
              </a:rPr>
              <a:t>Image acquisition (scanning) and quantification (signal intensity to numbers)</a:t>
            </a:r>
          </a:p>
          <a:p>
            <a:pPr marL="176213" marR="0" lvl="0" indent="-176213" algn="l" defTabSz="914400" rtl="0" eaLnBrk="1" fontAlgn="auto" latinLnBrk="0" hangingPunct="1">
              <a:lnSpc>
                <a:spcPct val="100000"/>
              </a:lnSpc>
              <a:spcAft>
                <a:spcPts val="0"/>
              </a:spcAft>
              <a:buClrTx/>
              <a:buSzTx/>
              <a:buFont typeface="+mj-lt"/>
              <a:buAutoNum type="arabicPeriod"/>
              <a:tabLst/>
              <a:defRPr/>
            </a:pPr>
            <a:r>
              <a:rPr lang="en-US" altLang="zh-TW" sz="1000" kern="0" dirty="0" smtClean="0">
                <a:solidFill>
                  <a:schemeClr val="bg2">
                    <a:lumMod val="75000"/>
                  </a:schemeClr>
                </a:solidFill>
                <a:ea typeface="新細明體" pitchFamily="18" charset="-120"/>
              </a:rPr>
              <a:t>Database building, filtering and normalization</a:t>
            </a:r>
          </a:p>
          <a:p>
            <a:pPr marL="176213" marR="0" lvl="0" indent="-176213" algn="l" defTabSz="914400" rtl="0" eaLnBrk="1" fontAlgn="auto" latinLnBrk="0" hangingPunct="1">
              <a:lnSpc>
                <a:spcPct val="100000"/>
              </a:lnSpc>
              <a:spcAft>
                <a:spcPts val="0"/>
              </a:spcAft>
              <a:buClrTx/>
              <a:buSzTx/>
              <a:buFont typeface="+mj-lt"/>
              <a:buAutoNum type="arabicPeriod"/>
              <a:tabLst/>
              <a:defRPr/>
            </a:pPr>
            <a:r>
              <a:rPr lang="en-US" altLang="zh-TW" sz="1000" kern="0" dirty="0" smtClean="0">
                <a:solidFill>
                  <a:schemeClr val="bg2">
                    <a:lumMod val="75000"/>
                  </a:schemeClr>
                </a:solidFill>
                <a:ea typeface="新細明體" pitchFamily="18" charset="-120"/>
              </a:rPr>
              <a:t>Statistical analysis and data mining</a:t>
            </a:r>
            <a:endParaRPr kumimoji="0" lang="en-US" altLang="zh-TW" sz="1000" i="0" u="none" strike="noStrike" kern="1200" cap="none" spc="0" normalizeH="0" baseline="0" noProof="0" dirty="0" smtClean="0">
              <a:ln>
                <a:noFill/>
              </a:ln>
              <a:solidFill>
                <a:schemeClr val="bg2">
                  <a:lumMod val="75000"/>
                </a:schemeClr>
              </a:solidFill>
              <a:effectLst/>
              <a:uLnTx/>
              <a:uFillTx/>
              <a:ea typeface="新細明體" pitchFamily="18" charset="-120"/>
              <a:cs typeface="+mn-cs"/>
            </a:endParaRPr>
          </a:p>
        </p:txBody>
      </p:sp>
      <p:grpSp>
        <p:nvGrpSpPr>
          <p:cNvPr id="3" name="群組 2"/>
          <p:cNvGrpSpPr/>
          <p:nvPr/>
        </p:nvGrpSpPr>
        <p:grpSpPr>
          <a:xfrm>
            <a:off x="1535885" y="1714488"/>
            <a:ext cx="6072230" cy="4857784"/>
            <a:chOff x="1535885" y="1714488"/>
            <a:chExt cx="6072230" cy="4857784"/>
          </a:xfrm>
        </p:grpSpPr>
        <p:sp>
          <p:nvSpPr>
            <p:cNvPr id="4" name="矩形 3"/>
            <p:cNvSpPr/>
            <p:nvPr/>
          </p:nvSpPr>
          <p:spPr>
            <a:xfrm>
              <a:off x="5357818" y="4481320"/>
              <a:ext cx="2250297" cy="461665"/>
            </a:xfrm>
            <a:prstGeom prst="rect">
              <a:avLst/>
            </a:prstGeom>
          </p:spPr>
          <p:txBody>
            <a:bodyPr wrap="square">
              <a:spAutoFit/>
            </a:bodyPr>
            <a:lstStyle/>
            <a:p>
              <a:pPr marL="182563" indent="-182563">
                <a:buAutoNum type="arabicParenBoth"/>
              </a:pPr>
              <a:r>
                <a:rPr lang="en-US" altLang="zh-TW" sz="1200" b="1" dirty="0" smtClean="0">
                  <a:solidFill>
                    <a:srgbClr val="7030A0"/>
                  </a:solidFill>
                  <a:latin typeface="Arial Narrow" pitchFamily="34" charset="0"/>
                  <a:sym typeface="Wingdings" pitchFamily="2" charset="2"/>
                </a:rPr>
                <a:t>image acquisition </a:t>
              </a:r>
            </a:p>
            <a:p>
              <a:pPr marL="182563" indent="-182563">
                <a:buAutoNum type="arabicParenBoth"/>
              </a:pPr>
              <a:r>
                <a:rPr lang="en-US" altLang="zh-TW" sz="1200" b="1" dirty="0" smtClean="0">
                  <a:solidFill>
                    <a:srgbClr val="7030A0"/>
                  </a:solidFill>
                  <a:latin typeface="Arial Narrow" pitchFamily="34" charset="0"/>
                  <a:sym typeface="Wingdings" pitchFamily="2" charset="2"/>
                </a:rPr>
                <a:t>spot location </a:t>
              </a:r>
              <a:endParaRPr lang="zh-TW" altLang="en-US" sz="1200" b="1" dirty="0">
                <a:solidFill>
                  <a:srgbClr val="7030A0"/>
                </a:solidFill>
                <a:latin typeface="Arial Narrow" pitchFamily="34" charset="0"/>
              </a:endParaRPr>
            </a:p>
          </p:txBody>
        </p:sp>
        <p:grpSp>
          <p:nvGrpSpPr>
            <p:cNvPr id="5" name="群組 4"/>
            <p:cNvGrpSpPr/>
            <p:nvPr/>
          </p:nvGrpSpPr>
          <p:grpSpPr>
            <a:xfrm>
              <a:off x="1535885" y="1714488"/>
              <a:ext cx="6072230" cy="4857784"/>
              <a:chOff x="2357422" y="1428736"/>
              <a:chExt cx="6072230" cy="4857784"/>
            </a:xfrm>
          </p:grpSpPr>
          <p:sp>
            <p:nvSpPr>
              <p:cNvPr id="8" name="矩形 7"/>
              <p:cNvSpPr/>
              <p:nvPr/>
            </p:nvSpPr>
            <p:spPr>
              <a:xfrm>
                <a:off x="2357422" y="1428736"/>
                <a:ext cx="6072230" cy="4857784"/>
              </a:xfrm>
              <a:prstGeom prst="rect">
                <a:avLst/>
              </a:prstGeom>
              <a:noFill/>
              <a:ln w="1270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nvGrpSpPr>
              <p:cNvPr id="9" name="群組 9"/>
              <p:cNvGrpSpPr/>
              <p:nvPr/>
            </p:nvGrpSpPr>
            <p:grpSpPr>
              <a:xfrm>
                <a:off x="2499528" y="1562892"/>
                <a:ext cx="5894405" cy="4589473"/>
                <a:chOff x="2130829" y="1917916"/>
                <a:chExt cx="5894405" cy="4589473"/>
              </a:xfrm>
            </p:grpSpPr>
            <p:pic>
              <p:nvPicPr>
                <p:cNvPr id="10" name="Picture 13"/>
                <p:cNvPicPr>
                  <a:picLocks noChangeAspect="1" noChangeArrowheads="1"/>
                </p:cNvPicPr>
                <p:nvPr/>
              </p:nvPicPr>
              <p:blipFill>
                <a:blip r:embed="rId3"/>
                <a:srcRect l="51938" t="43996"/>
                <a:stretch>
                  <a:fillRect/>
                </a:stretch>
              </p:blipFill>
              <p:spPr bwMode="auto">
                <a:xfrm>
                  <a:off x="2130829" y="1917916"/>
                  <a:ext cx="2958696" cy="4589473"/>
                </a:xfrm>
                <a:prstGeom prst="rect">
                  <a:avLst/>
                </a:prstGeom>
                <a:noFill/>
                <a:ln w="9525">
                  <a:noFill/>
                  <a:miter lim="800000"/>
                  <a:headEnd/>
                  <a:tailEnd/>
                </a:ln>
                <a:effectLst/>
              </p:spPr>
            </p:pic>
            <p:sp>
              <p:nvSpPr>
                <p:cNvPr id="11" name="Text Box 15"/>
                <p:cNvSpPr txBox="1">
                  <a:spLocks noChangeArrowheads="1"/>
                </p:cNvSpPr>
                <p:nvPr/>
              </p:nvSpPr>
              <p:spPr bwMode="auto">
                <a:xfrm>
                  <a:off x="5357818" y="2947570"/>
                  <a:ext cx="1118202" cy="338554"/>
                </a:xfrm>
                <a:prstGeom prst="rect">
                  <a:avLst/>
                </a:prstGeom>
                <a:noFill/>
                <a:ln w="9525" algn="ctr">
                  <a:noFill/>
                  <a:miter lim="800000"/>
                  <a:headEnd/>
                  <a:tailEnd/>
                </a:ln>
                <a:effectLst/>
              </p:spPr>
              <p:txBody>
                <a:bodyPr wrap="square">
                  <a:spAutoFit/>
                </a:bodyPr>
                <a:lstStyle/>
                <a:p>
                  <a:r>
                    <a:rPr lang="en-US" altLang="zh-TW" sz="1600" b="1" dirty="0">
                      <a:solidFill>
                        <a:srgbClr val="C00000"/>
                      </a:solidFill>
                      <a:latin typeface="Arial Narrow" pitchFamily="34" charset="0"/>
                      <a:ea typeface="新細明體" pitchFamily="18" charset="-120"/>
                    </a:rPr>
                    <a:t>Platform</a:t>
                  </a:r>
                </a:p>
              </p:txBody>
            </p:sp>
            <p:sp>
              <p:nvSpPr>
                <p:cNvPr id="12" name="Text Box 17"/>
                <p:cNvSpPr txBox="1">
                  <a:spLocks noChangeArrowheads="1"/>
                </p:cNvSpPr>
                <p:nvPr/>
              </p:nvSpPr>
              <p:spPr bwMode="auto">
                <a:xfrm>
                  <a:off x="5357818" y="4233454"/>
                  <a:ext cx="2595978" cy="338554"/>
                </a:xfrm>
                <a:prstGeom prst="rect">
                  <a:avLst/>
                </a:prstGeom>
                <a:noFill/>
                <a:ln w="9525" algn="ctr">
                  <a:noFill/>
                  <a:miter lim="800000"/>
                  <a:headEnd/>
                  <a:tailEnd/>
                </a:ln>
                <a:effectLst/>
              </p:spPr>
              <p:txBody>
                <a:bodyPr wrap="square">
                  <a:spAutoFit/>
                </a:bodyPr>
                <a:lstStyle/>
                <a:p>
                  <a:r>
                    <a:rPr lang="en-US" altLang="zh-TW" sz="1600" b="1" dirty="0">
                      <a:solidFill>
                        <a:srgbClr val="C00000"/>
                      </a:solidFill>
                      <a:latin typeface="Arial Narrow" pitchFamily="34" charset="0"/>
                      <a:ea typeface="新細明體" pitchFamily="18" charset="-120"/>
                    </a:rPr>
                    <a:t>Raw Data </a:t>
                  </a:r>
                  <a:r>
                    <a:rPr lang="en-US" altLang="zh-TW" sz="1600" b="1" i="1" dirty="0">
                      <a:solidFill>
                        <a:srgbClr val="C00000"/>
                      </a:solidFill>
                      <a:latin typeface="Arial Narrow" pitchFamily="34" charset="0"/>
                      <a:ea typeface="新細明體" pitchFamily="18" charset="-120"/>
                    </a:rPr>
                    <a:t>(image, </a:t>
                  </a:r>
                  <a:r>
                    <a:rPr lang="en-US" altLang="zh-TW" sz="1600" b="1" i="1" dirty="0" smtClean="0">
                      <a:solidFill>
                        <a:schemeClr val="accent6">
                          <a:lumMod val="75000"/>
                        </a:schemeClr>
                      </a:solidFill>
                      <a:latin typeface="Arial Narrow" pitchFamily="34" charset="0"/>
                      <a:ea typeface="新細明體" pitchFamily="18" charset="-120"/>
                    </a:rPr>
                    <a:t>16bit</a:t>
                  </a:r>
                  <a:r>
                    <a:rPr lang="en-US" altLang="zh-TW" sz="1600" b="1" i="1" dirty="0" smtClean="0">
                      <a:solidFill>
                        <a:srgbClr val="C00000"/>
                      </a:solidFill>
                      <a:latin typeface="Arial Narrow" pitchFamily="34" charset="0"/>
                      <a:ea typeface="新細明體" pitchFamily="18" charset="-120"/>
                    </a:rPr>
                    <a:t> </a:t>
                  </a:r>
                  <a:r>
                    <a:rPr lang="en-US" altLang="zh-TW" sz="1600" b="1" i="1" dirty="0" smtClean="0">
                      <a:solidFill>
                        <a:srgbClr val="0070C0"/>
                      </a:solidFill>
                      <a:latin typeface="Arial Narrow" pitchFamily="34" charset="0"/>
                      <a:ea typeface="新細明體" pitchFamily="18" charset="-120"/>
                    </a:rPr>
                    <a:t>.</a:t>
                  </a:r>
                  <a:r>
                    <a:rPr lang="en-US" altLang="zh-TW" sz="1600" b="1" i="1" dirty="0" err="1" smtClean="0">
                      <a:solidFill>
                        <a:srgbClr val="0070C0"/>
                      </a:solidFill>
                      <a:latin typeface="Arial Narrow" pitchFamily="34" charset="0"/>
                      <a:ea typeface="新細明體" pitchFamily="18" charset="-120"/>
                    </a:rPr>
                    <a:t>tif</a:t>
                  </a:r>
                  <a:r>
                    <a:rPr lang="en-US" altLang="zh-TW" sz="1600" b="1" i="1" dirty="0" smtClean="0">
                      <a:solidFill>
                        <a:srgbClr val="0070C0"/>
                      </a:solidFill>
                      <a:latin typeface="Arial Narrow" pitchFamily="34" charset="0"/>
                      <a:ea typeface="新細明體" pitchFamily="18" charset="-120"/>
                    </a:rPr>
                    <a:t> </a:t>
                  </a:r>
                  <a:r>
                    <a:rPr lang="en-US" altLang="zh-TW" sz="1600" b="1" i="1" dirty="0">
                      <a:solidFill>
                        <a:srgbClr val="0070C0"/>
                      </a:solidFill>
                      <a:latin typeface="Arial Narrow" pitchFamily="34" charset="0"/>
                      <a:ea typeface="新細明體" pitchFamily="18" charset="-120"/>
                    </a:rPr>
                    <a:t>file</a:t>
                  </a:r>
                  <a:r>
                    <a:rPr lang="en-US" altLang="zh-TW" sz="1600" b="1" i="1" dirty="0">
                      <a:solidFill>
                        <a:srgbClr val="C00000"/>
                      </a:solidFill>
                      <a:latin typeface="Arial Narrow" pitchFamily="34" charset="0"/>
                      <a:ea typeface="新細明體" pitchFamily="18" charset="-120"/>
                    </a:rPr>
                    <a:t>)</a:t>
                  </a:r>
                </a:p>
              </p:txBody>
            </p:sp>
            <p:sp>
              <p:nvSpPr>
                <p:cNvPr id="13" name="Text Box 18"/>
                <p:cNvSpPr txBox="1">
                  <a:spLocks noChangeArrowheads="1"/>
                </p:cNvSpPr>
                <p:nvPr/>
              </p:nvSpPr>
              <p:spPr bwMode="auto">
                <a:xfrm>
                  <a:off x="5357818" y="5305024"/>
                  <a:ext cx="2561029" cy="338554"/>
                </a:xfrm>
                <a:prstGeom prst="rect">
                  <a:avLst/>
                </a:prstGeom>
                <a:noFill/>
                <a:ln w="9525" algn="ctr">
                  <a:noFill/>
                  <a:miter lim="800000"/>
                  <a:headEnd/>
                  <a:tailEnd/>
                </a:ln>
                <a:effectLst/>
              </p:spPr>
              <p:txBody>
                <a:bodyPr wrap="square">
                  <a:spAutoFit/>
                </a:bodyPr>
                <a:lstStyle/>
                <a:p>
                  <a:r>
                    <a:rPr lang="en-US" altLang="zh-TW" sz="1600" b="1" dirty="0">
                      <a:solidFill>
                        <a:srgbClr val="C00000"/>
                      </a:solidFill>
                      <a:latin typeface="Arial Narrow" pitchFamily="34" charset="0"/>
                      <a:ea typeface="新細明體" pitchFamily="18" charset="-120"/>
                    </a:rPr>
                    <a:t>Preprocessed Data </a:t>
                  </a:r>
                  <a:r>
                    <a:rPr lang="en-US" altLang="zh-TW" sz="1600" b="1" i="1" dirty="0" smtClean="0">
                      <a:solidFill>
                        <a:srgbClr val="C00000"/>
                      </a:solidFill>
                      <a:latin typeface="Arial Narrow" pitchFamily="34" charset="0"/>
                      <a:ea typeface="新細明體" pitchFamily="18" charset="-120"/>
                    </a:rPr>
                    <a:t>(</a:t>
                  </a:r>
                  <a:r>
                    <a:rPr lang="en-US" altLang="zh-TW" sz="1600" b="1" i="1" dirty="0" smtClean="0">
                      <a:solidFill>
                        <a:srgbClr val="0070C0"/>
                      </a:solidFill>
                      <a:latin typeface="Arial Narrow" pitchFamily="34" charset="0"/>
                      <a:ea typeface="新細明體" pitchFamily="18" charset="-120"/>
                    </a:rPr>
                    <a:t>.gal </a:t>
                  </a:r>
                  <a:r>
                    <a:rPr lang="en-US" altLang="zh-TW" sz="1600" b="1" i="1" dirty="0">
                      <a:solidFill>
                        <a:srgbClr val="0070C0"/>
                      </a:solidFill>
                      <a:latin typeface="Arial Narrow" pitchFamily="34" charset="0"/>
                      <a:ea typeface="新細明體" pitchFamily="18" charset="-120"/>
                    </a:rPr>
                    <a:t>file</a:t>
                  </a:r>
                  <a:r>
                    <a:rPr lang="en-US" altLang="zh-TW" sz="1600" b="1" i="1" dirty="0">
                      <a:solidFill>
                        <a:srgbClr val="C00000"/>
                      </a:solidFill>
                      <a:latin typeface="Arial Narrow" pitchFamily="34" charset="0"/>
                      <a:ea typeface="新細明體" pitchFamily="18" charset="-120"/>
                    </a:rPr>
                    <a:t>)</a:t>
                  </a:r>
                </a:p>
              </p:txBody>
            </p:sp>
            <p:sp>
              <p:nvSpPr>
                <p:cNvPr id="14" name="Text Box 19"/>
                <p:cNvSpPr txBox="1">
                  <a:spLocks noChangeArrowheads="1"/>
                </p:cNvSpPr>
                <p:nvPr/>
              </p:nvSpPr>
              <p:spPr bwMode="auto">
                <a:xfrm>
                  <a:off x="5357818" y="2161752"/>
                  <a:ext cx="1275144" cy="338554"/>
                </a:xfrm>
                <a:prstGeom prst="rect">
                  <a:avLst/>
                </a:prstGeom>
                <a:noFill/>
                <a:ln w="9525" algn="ctr">
                  <a:noFill/>
                  <a:miter lim="800000"/>
                  <a:headEnd/>
                  <a:tailEnd/>
                </a:ln>
                <a:effectLst/>
              </p:spPr>
              <p:txBody>
                <a:bodyPr wrap="square">
                  <a:spAutoFit/>
                </a:bodyPr>
                <a:lstStyle/>
                <a:p>
                  <a:r>
                    <a:rPr lang="en-US" altLang="zh-TW" sz="1600" b="1" dirty="0">
                      <a:solidFill>
                        <a:srgbClr val="C00000"/>
                      </a:solidFill>
                      <a:latin typeface="Arial Narrow" pitchFamily="34" charset="0"/>
                      <a:ea typeface="新細明體" pitchFamily="18" charset="-120"/>
                    </a:rPr>
                    <a:t>Samples </a:t>
                  </a:r>
                </a:p>
              </p:txBody>
            </p:sp>
            <p:sp>
              <p:nvSpPr>
                <p:cNvPr id="15" name="Text Box 20"/>
                <p:cNvSpPr txBox="1">
                  <a:spLocks noChangeArrowheads="1"/>
                </p:cNvSpPr>
                <p:nvPr/>
              </p:nvSpPr>
              <p:spPr bwMode="auto">
                <a:xfrm>
                  <a:off x="5357818" y="6062510"/>
                  <a:ext cx="2667416" cy="338554"/>
                </a:xfrm>
                <a:prstGeom prst="rect">
                  <a:avLst/>
                </a:prstGeom>
                <a:noFill/>
                <a:ln w="9525" algn="ctr">
                  <a:noFill/>
                  <a:miter lim="800000"/>
                  <a:headEnd/>
                  <a:tailEnd/>
                </a:ln>
                <a:effectLst/>
              </p:spPr>
              <p:txBody>
                <a:bodyPr wrap="square">
                  <a:spAutoFit/>
                </a:bodyPr>
                <a:lstStyle/>
                <a:p>
                  <a:r>
                    <a:rPr lang="en-US" altLang="zh-TW" sz="1600" b="1" dirty="0">
                      <a:solidFill>
                        <a:schemeClr val="bg1">
                          <a:lumMod val="65000"/>
                        </a:schemeClr>
                      </a:solidFill>
                      <a:latin typeface="Arial Narrow" pitchFamily="34" charset="0"/>
                      <a:ea typeface="新細明體" pitchFamily="18" charset="-120"/>
                    </a:rPr>
                    <a:t>Data Analysis (</a:t>
                  </a:r>
                  <a:r>
                    <a:rPr lang="en-US" altLang="zh-TW" sz="1600" b="1" dirty="0" smtClean="0">
                      <a:solidFill>
                        <a:schemeClr val="bg1">
                          <a:lumMod val="65000"/>
                        </a:schemeClr>
                      </a:solidFill>
                      <a:latin typeface="Arial Narrow" pitchFamily="34" charset="0"/>
                      <a:ea typeface="新細明體" pitchFamily="18" charset="-120"/>
                    </a:rPr>
                    <a:t>different </a:t>
                  </a:r>
                  <a:r>
                    <a:rPr lang="en-US" altLang="zh-TW" sz="1600" b="1" dirty="0">
                      <a:solidFill>
                        <a:schemeClr val="bg1">
                          <a:lumMod val="65000"/>
                        </a:schemeClr>
                      </a:solidFill>
                      <a:latin typeface="Arial Narrow" pitchFamily="34" charset="0"/>
                      <a:ea typeface="新細明體" pitchFamily="18" charset="-120"/>
                    </a:rPr>
                    <a:t>levels)</a:t>
                  </a:r>
                </a:p>
              </p:txBody>
            </p:sp>
          </p:grpSp>
        </p:grpSp>
        <p:sp>
          <p:nvSpPr>
            <p:cNvPr id="6" name="矩形 5"/>
            <p:cNvSpPr/>
            <p:nvPr/>
          </p:nvSpPr>
          <p:spPr>
            <a:xfrm>
              <a:off x="5357818" y="5572140"/>
              <a:ext cx="2250297" cy="276999"/>
            </a:xfrm>
            <a:prstGeom prst="rect">
              <a:avLst/>
            </a:prstGeom>
          </p:spPr>
          <p:txBody>
            <a:bodyPr wrap="square">
              <a:spAutoFit/>
            </a:bodyPr>
            <a:lstStyle/>
            <a:p>
              <a:pPr marL="182563" indent="-182563">
                <a:buFont typeface="Wingdings" pitchFamily="2" charset="2"/>
                <a:buAutoNum type="arabicParenBoth" startAt="3"/>
              </a:pPr>
              <a:r>
                <a:rPr lang="en-US" altLang="zh-TW" sz="1200" b="1" dirty="0" smtClean="0">
                  <a:solidFill>
                    <a:srgbClr val="7030A0"/>
                  </a:solidFill>
                  <a:latin typeface="Arial Narrow" pitchFamily="34" charset="0"/>
                  <a:sym typeface="Wingdings" pitchFamily="2" charset="2"/>
                </a:rPr>
                <a:t>computation of spot intensities</a:t>
              </a:r>
              <a:endParaRPr lang="zh-TW" altLang="en-US" sz="1200" b="1" dirty="0">
                <a:solidFill>
                  <a:srgbClr val="7030A0"/>
                </a:solidFill>
                <a:latin typeface="Arial Narrow" pitchFamily="34" charset="0"/>
              </a:endParaRPr>
            </a:p>
          </p:txBody>
        </p:sp>
        <p:sp>
          <p:nvSpPr>
            <p:cNvPr id="7" name="矩形 6"/>
            <p:cNvSpPr/>
            <p:nvPr/>
          </p:nvSpPr>
          <p:spPr>
            <a:xfrm>
              <a:off x="5357818" y="6295273"/>
              <a:ext cx="2250297" cy="276999"/>
            </a:xfrm>
            <a:prstGeom prst="rect">
              <a:avLst/>
            </a:prstGeom>
          </p:spPr>
          <p:txBody>
            <a:bodyPr wrap="square">
              <a:spAutoFit/>
            </a:bodyPr>
            <a:lstStyle/>
            <a:p>
              <a:pPr marL="182563" indent="-182563">
                <a:buFont typeface="Wingdings" pitchFamily="2" charset="2"/>
                <a:buAutoNum type="arabicParenBoth" startAt="4"/>
              </a:pPr>
              <a:r>
                <a:rPr lang="en-US" altLang="zh-TW" sz="1200" b="1" dirty="0" smtClean="0">
                  <a:solidFill>
                    <a:schemeClr val="bg1">
                      <a:lumMod val="65000"/>
                    </a:schemeClr>
                  </a:solidFill>
                  <a:latin typeface="Arial Narrow" pitchFamily="34" charset="0"/>
                  <a:sym typeface="Wingdings" pitchFamily="2" charset="2"/>
                </a:rPr>
                <a:t>data reporting</a:t>
              </a:r>
              <a:endParaRPr lang="zh-TW" altLang="en-US" sz="1200" b="1" dirty="0">
                <a:solidFill>
                  <a:schemeClr val="bg1">
                    <a:lumMod val="65000"/>
                  </a:schemeClr>
                </a:solidFill>
                <a:latin typeface="Arial Narrow" pitchFamily="34" charset="0"/>
              </a:endParaRPr>
            </a:p>
          </p:txBody>
        </p:sp>
      </p:grpSp>
    </p:spTree>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5586" name="Rectangle 2"/>
          <p:cNvSpPr>
            <a:spLocks noChangeArrowheads="1"/>
          </p:cNvSpPr>
          <p:nvPr/>
        </p:nvSpPr>
        <p:spPr bwMode="auto">
          <a:xfrm>
            <a:off x="611188" y="1071546"/>
            <a:ext cx="4889506" cy="2071702"/>
          </a:xfrm>
          <a:prstGeom prst="rect">
            <a:avLst/>
          </a:prstGeom>
          <a:noFill/>
          <a:ln w="9525">
            <a:noFill/>
            <a:miter lim="800000"/>
            <a:headEnd/>
            <a:tailEnd/>
          </a:ln>
          <a:effectLst/>
        </p:spPr>
        <p:txBody>
          <a:bodyPr vert="horz" wrap="square" lIns="92075" tIns="46038" rIns="92075" bIns="46038" numCol="1" anchor="t" anchorCtr="0" compatLnSpc="1">
            <a:prstTxWarp prst="textNoShape">
              <a:avLst/>
            </a:prstTxWarp>
          </a:bodyPr>
          <a:lstStyle/>
          <a:p>
            <a:pPr marL="182563" marR="0" lvl="0" indent="-182563" algn="l" defTabSz="914400" rtl="0" eaLnBrk="0" fontAlgn="base" latinLnBrk="0" hangingPunct="0">
              <a:lnSpc>
                <a:spcPct val="100000"/>
              </a:lnSpc>
              <a:spcAft>
                <a:spcPct val="0"/>
              </a:spcAft>
              <a:buClr>
                <a:srgbClr val="002060"/>
              </a:buClr>
              <a:buSzPct val="85000"/>
              <a:buFont typeface="Times New Roman" pitchFamily="18" charset="0"/>
              <a:buChar char="•"/>
              <a:tabLst/>
            </a:pPr>
            <a:r>
              <a:rPr kumimoji="0" lang="en-GB" altLang="zh-TW" sz="1600" b="0" i="0" u="none" strike="noStrike" cap="none" normalizeH="0" baseline="0" dirty="0" smtClean="0">
                <a:ln>
                  <a:noFill/>
                </a:ln>
                <a:solidFill>
                  <a:srgbClr val="0070C0"/>
                </a:solidFill>
                <a:effectLst/>
              </a:rPr>
              <a:t>Resolution</a:t>
            </a:r>
          </a:p>
          <a:p>
            <a:pPr marL="541338" marR="0" lvl="1" indent="-285750" algn="l" defTabSz="914400" rtl="0" eaLnBrk="0" fontAlgn="base" latinLnBrk="0" hangingPunct="0">
              <a:lnSpc>
                <a:spcPct val="100000"/>
              </a:lnSpc>
              <a:spcAft>
                <a:spcPct val="0"/>
              </a:spcAft>
              <a:buClr>
                <a:srgbClr val="002060"/>
              </a:buClr>
              <a:buSzPct val="85000"/>
              <a:buFont typeface="Times New Roman" pitchFamily="18" charset="0"/>
              <a:buChar char="–"/>
              <a:tabLst/>
            </a:pPr>
            <a:r>
              <a:rPr kumimoji="0" lang="en-GB" altLang="zh-TW" sz="1600" b="0" i="0" u="none" strike="noStrike" cap="none" normalizeH="0" baseline="0" dirty="0" smtClean="0">
                <a:ln>
                  <a:noFill/>
                </a:ln>
                <a:solidFill>
                  <a:srgbClr val="0070C0"/>
                </a:solidFill>
                <a:effectLst/>
              </a:rPr>
              <a:t>standard </a:t>
            </a:r>
            <a:r>
              <a:rPr kumimoji="0" lang="en-GB" altLang="zh-TW" sz="1600" b="0" i="0" u="none" strike="noStrike" cap="none" normalizeH="0" baseline="0" dirty="0" smtClean="0">
                <a:ln>
                  <a:noFill/>
                </a:ln>
                <a:solidFill>
                  <a:srgbClr val="C00000"/>
                </a:solidFill>
                <a:effectLst/>
              </a:rPr>
              <a:t>10</a:t>
            </a:r>
            <a:r>
              <a:rPr kumimoji="0" lang="en-GB" altLang="zh-TW" sz="1600" b="0" i="0" u="none" strike="noStrike" cap="none" normalizeH="0" baseline="0" dirty="0" smtClean="0">
                <a:ln>
                  <a:noFill/>
                </a:ln>
                <a:solidFill>
                  <a:srgbClr val="C00000"/>
                </a:solidFill>
                <a:effectLst/>
                <a:sym typeface="Symbol" pitchFamily="18" charset="2"/>
              </a:rPr>
              <a:t></a:t>
            </a:r>
            <a:r>
              <a:rPr kumimoji="0" lang="en-GB" altLang="zh-TW" sz="1600" b="0" i="0" u="none" strike="noStrike" cap="none" normalizeH="0" baseline="0" dirty="0" smtClean="0">
                <a:ln>
                  <a:noFill/>
                </a:ln>
                <a:solidFill>
                  <a:srgbClr val="C00000"/>
                </a:solidFill>
                <a:effectLst/>
              </a:rPr>
              <a:t>m </a:t>
            </a:r>
            <a:r>
              <a:rPr kumimoji="0" lang="en-GB" altLang="zh-TW" sz="1600" b="0" i="0" u="none" strike="noStrike" cap="none" normalizeH="0" baseline="0" dirty="0" smtClean="0">
                <a:ln>
                  <a:noFill/>
                </a:ln>
                <a:solidFill>
                  <a:srgbClr val="0070C0"/>
                </a:solidFill>
                <a:effectLst/>
              </a:rPr>
              <a:t>(100,000 atoms wide)</a:t>
            </a:r>
          </a:p>
          <a:p>
            <a:pPr marL="541338" marR="0" lvl="1" indent="-285750" algn="l" defTabSz="914400" rtl="0" eaLnBrk="0" fontAlgn="base" latinLnBrk="0" hangingPunct="0">
              <a:lnSpc>
                <a:spcPct val="100000"/>
              </a:lnSpc>
              <a:spcAft>
                <a:spcPct val="0"/>
              </a:spcAft>
              <a:buClr>
                <a:srgbClr val="002060"/>
              </a:buClr>
              <a:buSzPct val="85000"/>
              <a:buFont typeface="Times New Roman" pitchFamily="18" charset="0"/>
              <a:buChar char="–"/>
              <a:tabLst/>
            </a:pPr>
            <a:r>
              <a:rPr kumimoji="0" lang="en-GB" altLang="zh-TW" sz="1600" b="0" i="0" u="none" strike="noStrike" cap="none" normalizeH="0" baseline="0" dirty="0" smtClean="0">
                <a:ln>
                  <a:noFill/>
                </a:ln>
                <a:solidFill>
                  <a:srgbClr val="0070C0"/>
                </a:solidFill>
                <a:effectLst/>
              </a:rPr>
              <a:t>100</a:t>
            </a:r>
            <a:r>
              <a:rPr kumimoji="0" lang="en-GB" altLang="zh-TW" sz="1600" b="0" i="0" u="none" strike="noStrike" cap="none" normalizeH="0" baseline="0" dirty="0" smtClean="0">
                <a:ln>
                  <a:noFill/>
                </a:ln>
                <a:solidFill>
                  <a:srgbClr val="0070C0"/>
                </a:solidFill>
                <a:effectLst/>
                <a:sym typeface="Symbol" pitchFamily="18" charset="2"/>
              </a:rPr>
              <a:t></a:t>
            </a:r>
            <a:r>
              <a:rPr kumimoji="0" lang="en-GB" altLang="zh-TW" sz="1600" b="0" i="0" u="none" strike="noStrike" cap="none" normalizeH="0" baseline="0" dirty="0" smtClean="0">
                <a:ln>
                  <a:noFill/>
                </a:ln>
                <a:solidFill>
                  <a:srgbClr val="0070C0"/>
                </a:solidFill>
                <a:effectLst/>
              </a:rPr>
              <a:t>m spot on chip = 10 pixels in diameter</a:t>
            </a:r>
          </a:p>
          <a:p>
            <a:pPr marL="182563" marR="0" lvl="0" indent="-182563" algn="l" defTabSz="914400" rtl="0" eaLnBrk="0" fontAlgn="base" latinLnBrk="0" hangingPunct="0">
              <a:lnSpc>
                <a:spcPct val="100000"/>
              </a:lnSpc>
              <a:spcAft>
                <a:spcPct val="0"/>
              </a:spcAft>
              <a:buClr>
                <a:srgbClr val="002060"/>
              </a:buClr>
              <a:buSzPct val="85000"/>
              <a:buFont typeface="Times New Roman" pitchFamily="18" charset="0"/>
              <a:buChar char="•"/>
              <a:tabLst/>
            </a:pPr>
            <a:r>
              <a:rPr kumimoji="0" lang="en-GB" altLang="zh-TW" sz="1600" b="0" i="0" u="none" strike="noStrike" cap="none" normalizeH="0" baseline="0" dirty="0" smtClean="0">
                <a:ln>
                  <a:noFill/>
                </a:ln>
                <a:solidFill>
                  <a:srgbClr val="0070C0"/>
                </a:solidFill>
                <a:effectLst/>
              </a:rPr>
              <a:t>Image format</a:t>
            </a:r>
          </a:p>
          <a:p>
            <a:pPr marL="539750" marR="0" lvl="1" indent="-265113" algn="l" defTabSz="914400" rtl="0" eaLnBrk="0" fontAlgn="base" latinLnBrk="0" hangingPunct="0">
              <a:lnSpc>
                <a:spcPct val="100000"/>
              </a:lnSpc>
              <a:spcAft>
                <a:spcPct val="0"/>
              </a:spcAft>
              <a:buClr>
                <a:srgbClr val="002060"/>
              </a:buClr>
              <a:buSzPct val="85000"/>
              <a:buFont typeface="Times New Roman" pitchFamily="18" charset="0"/>
              <a:buChar char="–"/>
              <a:tabLst/>
            </a:pPr>
            <a:r>
              <a:rPr kumimoji="0" lang="en-GB" altLang="zh-TW" sz="1600" b="0" i="0" u="none" strike="noStrike" cap="none" normalizeH="0" baseline="0" dirty="0" smtClean="0">
                <a:ln>
                  <a:noFill/>
                </a:ln>
                <a:solidFill>
                  <a:srgbClr val="C00000"/>
                </a:solidFill>
                <a:effectLst/>
              </a:rPr>
              <a:t>TIFF 16 bit </a:t>
            </a:r>
            <a:r>
              <a:rPr kumimoji="0" lang="en-GB" altLang="zh-TW" sz="1600" b="0" i="0" u="none" strike="noStrike" cap="none" normalizeH="0" baseline="0" dirty="0" smtClean="0">
                <a:ln>
                  <a:noFill/>
                </a:ln>
                <a:solidFill>
                  <a:srgbClr val="0070C0"/>
                </a:solidFill>
                <a:effectLst/>
              </a:rPr>
              <a:t>(64K grey levels)</a:t>
            </a:r>
          </a:p>
          <a:p>
            <a:pPr marL="539750" marR="0" lvl="1" indent="-265113" algn="l" defTabSz="914400" rtl="0" eaLnBrk="0" fontAlgn="base" latinLnBrk="0" hangingPunct="0">
              <a:lnSpc>
                <a:spcPct val="100000"/>
              </a:lnSpc>
              <a:spcAft>
                <a:spcPct val="0"/>
              </a:spcAft>
              <a:buClr>
                <a:srgbClr val="002060"/>
              </a:buClr>
              <a:buSzPct val="85000"/>
              <a:buFont typeface="Times New Roman" pitchFamily="18" charset="0"/>
              <a:buChar char="–"/>
              <a:tabLst/>
            </a:pPr>
            <a:r>
              <a:rPr kumimoji="0" lang="en-GB" altLang="zh-TW" sz="1600" b="0" i="0" u="none" strike="noStrike" cap="none" normalizeH="0" baseline="0" dirty="0" smtClean="0">
                <a:ln>
                  <a:noFill/>
                </a:ln>
                <a:solidFill>
                  <a:srgbClr val="0070C0"/>
                </a:solidFill>
                <a:effectLst/>
              </a:rPr>
              <a:t>1cm x 1cm image at 16 bit = 2Mb (uncompressed)</a:t>
            </a:r>
          </a:p>
          <a:p>
            <a:pPr marL="182563" marR="0" lvl="0" indent="-182563" algn="l" defTabSz="914400" rtl="0" eaLnBrk="0" fontAlgn="base" latinLnBrk="0" hangingPunct="0">
              <a:lnSpc>
                <a:spcPct val="100000"/>
              </a:lnSpc>
              <a:spcAft>
                <a:spcPct val="0"/>
              </a:spcAft>
              <a:buClr>
                <a:srgbClr val="002060"/>
              </a:buClr>
              <a:buSzPct val="85000"/>
              <a:buFont typeface="Times New Roman" pitchFamily="18" charset="0"/>
              <a:buChar char="•"/>
              <a:tabLst/>
            </a:pPr>
            <a:r>
              <a:rPr kumimoji="0" lang="en-GB" altLang="zh-TW" sz="1600" b="0" i="0" u="none" strike="noStrike" cap="none" normalizeH="0" baseline="0" dirty="0" smtClean="0">
                <a:ln>
                  <a:noFill/>
                </a:ln>
                <a:solidFill>
                  <a:srgbClr val="0070C0"/>
                </a:solidFill>
                <a:effectLst/>
              </a:rPr>
              <a:t>Separate image for </a:t>
            </a:r>
            <a:r>
              <a:rPr kumimoji="0" lang="en-GB" altLang="zh-TW" sz="1600" b="0" i="0" u="none" strike="noStrike" cap="none" normalizeH="0" baseline="0" dirty="0" smtClean="0">
                <a:ln>
                  <a:noFill/>
                </a:ln>
                <a:solidFill>
                  <a:srgbClr val="C00000"/>
                </a:solidFill>
                <a:effectLst/>
              </a:rPr>
              <a:t>each fluorescent</a:t>
            </a:r>
            <a:r>
              <a:rPr kumimoji="0" lang="en-GB" altLang="zh-TW" sz="1600" b="0" i="0" u="none" strike="noStrike" cap="none" normalizeH="0" baseline="0" dirty="0" smtClean="0">
                <a:ln>
                  <a:noFill/>
                </a:ln>
                <a:solidFill>
                  <a:srgbClr val="0070C0"/>
                </a:solidFill>
                <a:effectLst/>
              </a:rPr>
              <a:t> sample</a:t>
            </a:r>
            <a:endParaRPr kumimoji="0" lang="en-GB" altLang="zh-TW" sz="1600" b="1" i="0" u="none" strike="noStrike" cap="none" normalizeH="0" baseline="0" dirty="0" smtClean="0">
              <a:ln>
                <a:noFill/>
              </a:ln>
              <a:solidFill>
                <a:srgbClr val="0070C0"/>
              </a:solidFill>
              <a:effectLst/>
            </a:endParaRPr>
          </a:p>
          <a:p>
            <a:pPr marL="541338" marR="0" lvl="1" indent="-285750" algn="l" defTabSz="914400" rtl="0" eaLnBrk="0" fontAlgn="base" latinLnBrk="0" hangingPunct="0">
              <a:lnSpc>
                <a:spcPct val="100000"/>
              </a:lnSpc>
              <a:spcAft>
                <a:spcPct val="0"/>
              </a:spcAft>
              <a:buClr>
                <a:srgbClr val="002060"/>
              </a:buClr>
              <a:buSzPct val="85000"/>
              <a:buFont typeface="Times New Roman" pitchFamily="18" charset="0"/>
              <a:buChar char="–"/>
              <a:tabLst/>
            </a:pPr>
            <a:r>
              <a:rPr kumimoji="0" lang="en-GB" altLang="zh-TW" sz="1600" b="0" i="0" u="none" strike="noStrike" cap="none" normalizeH="0" baseline="0" dirty="0" smtClean="0">
                <a:ln>
                  <a:noFill/>
                </a:ln>
                <a:solidFill>
                  <a:srgbClr val="0070C0"/>
                </a:solidFill>
                <a:effectLst/>
              </a:rPr>
              <a:t>channel 1, channel 2</a:t>
            </a:r>
            <a:endParaRPr kumimoji="0" lang="zh-TW" altLang="zh-TW" sz="1600" b="0" i="0" u="none" strike="noStrike" cap="none" normalizeH="0" baseline="0" dirty="0" smtClean="0">
              <a:ln>
                <a:noFill/>
              </a:ln>
              <a:solidFill>
                <a:srgbClr val="0070C0"/>
              </a:solidFill>
              <a:effectLst/>
            </a:endParaRPr>
          </a:p>
        </p:txBody>
      </p:sp>
      <p:sp>
        <p:nvSpPr>
          <p:cNvPr id="3" name="文字方塊 2"/>
          <p:cNvSpPr txBox="1"/>
          <p:nvPr/>
        </p:nvSpPr>
        <p:spPr>
          <a:xfrm>
            <a:off x="611188" y="549275"/>
            <a:ext cx="1808508" cy="369332"/>
          </a:xfrm>
          <a:prstGeom prst="rect">
            <a:avLst/>
          </a:prstGeom>
        </p:spPr>
        <p:style>
          <a:lnRef idx="3">
            <a:schemeClr val="lt1"/>
          </a:lnRef>
          <a:fillRef idx="1">
            <a:schemeClr val="accent6"/>
          </a:fillRef>
          <a:effectRef idx="1">
            <a:schemeClr val="accent6"/>
          </a:effectRef>
          <a:fontRef idx="minor">
            <a:schemeClr val="lt1"/>
          </a:fontRef>
        </p:style>
        <p:txBody>
          <a:bodyPr wrap="none" rtlCol="0">
            <a:spAutoFit/>
          </a:bodyPr>
          <a:lstStyle/>
          <a:p>
            <a:pPr algn="ctr"/>
            <a:r>
              <a:rPr lang="en-US" altLang="zh-TW" b="1" dirty="0" smtClean="0">
                <a:latin typeface="Arial Narrow" pitchFamily="34" charset="0"/>
                <a:cs typeface="Arial" pitchFamily="34" charset="0"/>
              </a:rPr>
              <a:t>Image Processing</a:t>
            </a:r>
          </a:p>
        </p:txBody>
      </p:sp>
      <p:grpSp>
        <p:nvGrpSpPr>
          <p:cNvPr id="2" name="群組 45"/>
          <p:cNvGrpSpPr/>
          <p:nvPr/>
        </p:nvGrpSpPr>
        <p:grpSpPr>
          <a:xfrm>
            <a:off x="4643438" y="1454058"/>
            <a:ext cx="3648015" cy="4689586"/>
            <a:chOff x="5199089" y="1214422"/>
            <a:chExt cx="3648015" cy="4689586"/>
          </a:xfrm>
        </p:grpSpPr>
        <p:sp>
          <p:nvSpPr>
            <p:cNvPr id="195593" name="Text Box 9"/>
            <p:cNvSpPr txBox="1">
              <a:spLocks noChangeArrowheads="1"/>
            </p:cNvSpPr>
            <p:nvPr/>
          </p:nvSpPr>
          <p:spPr bwMode="auto">
            <a:xfrm>
              <a:off x="7717468" y="4071942"/>
              <a:ext cx="984565" cy="400110"/>
            </a:xfrm>
            <a:prstGeom prst="rect">
              <a:avLst/>
            </a:prstGeom>
            <a:noFill/>
            <a:ln w="9525">
              <a:noFill/>
              <a:miter lim="800000"/>
              <a:headEnd/>
              <a:tailEnd/>
            </a:ln>
            <a:effectLst/>
          </p:spPr>
          <p:txBody>
            <a:bodyPr vert="horz" wrap="none" lIns="91440" tIns="45720" rIns="91440" bIns="45720" numCol="1" anchor="t"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AU" altLang="zh-TW" sz="1000" b="1" i="0" u="none" strike="noStrike" cap="none" normalizeH="0" baseline="0" dirty="0" smtClean="0">
                  <a:ln>
                    <a:noFill/>
                  </a:ln>
                  <a:solidFill>
                    <a:srgbClr val="0070C0"/>
                  </a:solidFill>
                  <a:effectLst/>
                  <a:latin typeface="Arial Narrow" pitchFamily="34" charset="0"/>
                  <a:ea typeface="新細明體" pitchFamily="18" charset="-120"/>
                </a:rPr>
                <a:t>Overlay images </a:t>
              </a:r>
            </a:p>
            <a:p>
              <a:pPr marL="0" marR="0" lvl="0" indent="0" algn="ctr" defTabSz="914400" rtl="0" eaLnBrk="1" fontAlgn="base" latinLnBrk="0" hangingPunct="1">
                <a:lnSpc>
                  <a:spcPct val="100000"/>
                </a:lnSpc>
                <a:spcBef>
                  <a:spcPct val="0"/>
                </a:spcBef>
                <a:spcAft>
                  <a:spcPct val="0"/>
                </a:spcAft>
                <a:buClrTx/>
                <a:buSzTx/>
                <a:buFontTx/>
                <a:buNone/>
                <a:tabLst/>
              </a:pPr>
              <a:r>
                <a:rPr kumimoji="1" lang="en-AU" altLang="zh-TW" sz="1000" b="1" i="0" u="none" strike="noStrike" cap="none" normalizeH="0" baseline="0" dirty="0" smtClean="0">
                  <a:ln>
                    <a:noFill/>
                  </a:ln>
                  <a:solidFill>
                    <a:srgbClr val="0070C0"/>
                  </a:solidFill>
                  <a:effectLst/>
                  <a:latin typeface="Arial Narrow" pitchFamily="34" charset="0"/>
                  <a:ea typeface="新細明體" pitchFamily="18" charset="-120"/>
                </a:rPr>
                <a:t>and normalize</a:t>
              </a:r>
              <a:endParaRPr kumimoji="1" lang="zh-TW" altLang="zh-TW" sz="1000" b="0" i="0" u="none" strike="noStrike" cap="none" normalizeH="0" baseline="0" dirty="0" smtClean="0">
                <a:ln>
                  <a:noFill/>
                </a:ln>
                <a:solidFill>
                  <a:srgbClr val="0070C0"/>
                </a:solidFill>
                <a:effectLst/>
                <a:latin typeface="Arial Narrow" pitchFamily="34" charset="0"/>
                <a:ea typeface="新細明體" pitchFamily="18" charset="-120"/>
              </a:endParaRPr>
            </a:p>
          </p:txBody>
        </p:sp>
        <p:sp>
          <p:nvSpPr>
            <p:cNvPr id="195603" name="Text Box 19"/>
            <p:cNvSpPr txBox="1">
              <a:spLocks noChangeArrowheads="1"/>
            </p:cNvSpPr>
            <p:nvPr/>
          </p:nvSpPr>
          <p:spPr bwMode="auto">
            <a:xfrm>
              <a:off x="7737506" y="5429264"/>
              <a:ext cx="944489" cy="400110"/>
            </a:xfrm>
            <a:prstGeom prst="rect">
              <a:avLst/>
            </a:prstGeom>
            <a:noFill/>
            <a:ln w="9525">
              <a:noFill/>
              <a:miter lim="800000"/>
              <a:headEnd/>
              <a:tailEnd/>
            </a:ln>
            <a:effectLst/>
          </p:spPr>
          <p:txBody>
            <a:bodyPr vert="horz" wrap="none" lIns="91440" tIns="45720" rIns="91440" bIns="45720" numCol="1" anchor="t"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AU" altLang="zh-TW" sz="1000" b="1" i="0" u="none" strike="noStrike" cap="none" normalizeH="0" baseline="0" dirty="0" smtClean="0">
                  <a:ln>
                    <a:noFill/>
                  </a:ln>
                  <a:solidFill>
                    <a:srgbClr val="0070C0"/>
                  </a:solidFill>
                  <a:effectLst/>
                  <a:latin typeface="Arial Narrow" pitchFamily="34" charset="0"/>
                  <a:ea typeface="新細明體" pitchFamily="18" charset="-120"/>
                </a:rPr>
                <a:t>Image process </a:t>
              </a:r>
            </a:p>
            <a:p>
              <a:pPr marL="0" marR="0" lvl="0" indent="0" algn="ctr" defTabSz="914400" rtl="0" eaLnBrk="1" fontAlgn="base" latinLnBrk="0" hangingPunct="1">
                <a:lnSpc>
                  <a:spcPct val="100000"/>
                </a:lnSpc>
                <a:spcBef>
                  <a:spcPct val="0"/>
                </a:spcBef>
                <a:spcAft>
                  <a:spcPct val="0"/>
                </a:spcAft>
                <a:buClrTx/>
                <a:buSzTx/>
                <a:buFontTx/>
                <a:buNone/>
                <a:tabLst/>
              </a:pPr>
              <a:r>
                <a:rPr kumimoji="1" lang="en-AU" altLang="zh-TW" sz="1000" b="1" i="0" u="none" strike="noStrike" cap="none" normalizeH="0" baseline="0" dirty="0" smtClean="0">
                  <a:ln>
                    <a:noFill/>
                  </a:ln>
                  <a:solidFill>
                    <a:srgbClr val="0070C0"/>
                  </a:solidFill>
                  <a:effectLst/>
                  <a:latin typeface="Arial Narrow" pitchFamily="34" charset="0"/>
                  <a:ea typeface="新細明體" pitchFamily="18" charset="-120"/>
                </a:rPr>
                <a:t>and </a:t>
              </a:r>
              <a:r>
                <a:rPr kumimoji="1" lang="en-AU" altLang="zh-TW" sz="1000" b="1" i="0" u="none" strike="noStrike" cap="none" normalizeH="0" baseline="0" dirty="0" err="1" smtClean="0">
                  <a:ln>
                    <a:noFill/>
                  </a:ln>
                  <a:solidFill>
                    <a:srgbClr val="0070C0"/>
                  </a:solidFill>
                  <a:effectLst/>
                  <a:latin typeface="Arial Narrow" pitchFamily="34" charset="0"/>
                  <a:ea typeface="新細明體" pitchFamily="18" charset="-120"/>
                </a:rPr>
                <a:t>analyze</a:t>
              </a:r>
              <a:endParaRPr kumimoji="1" lang="zh-TW" altLang="zh-TW" sz="1000" b="0" i="0" u="none" strike="noStrike" cap="none" normalizeH="0" baseline="0" dirty="0" smtClean="0">
                <a:ln>
                  <a:noFill/>
                </a:ln>
                <a:solidFill>
                  <a:srgbClr val="0070C0"/>
                </a:solidFill>
                <a:effectLst/>
                <a:latin typeface="Arial Narrow" pitchFamily="34" charset="0"/>
                <a:ea typeface="新細明體" pitchFamily="18" charset="-120"/>
              </a:endParaRPr>
            </a:p>
          </p:txBody>
        </p:sp>
        <p:grpSp>
          <p:nvGrpSpPr>
            <p:cNvPr id="4" name="群組 32"/>
            <p:cNvGrpSpPr/>
            <p:nvPr/>
          </p:nvGrpSpPr>
          <p:grpSpPr>
            <a:xfrm>
              <a:off x="5199089" y="2600619"/>
              <a:ext cx="3129014" cy="1332000"/>
              <a:chOff x="5199089" y="2600619"/>
              <a:chExt cx="3129014" cy="1332000"/>
            </a:xfrm>
          </p:grpSpPr>
          <p:grpSp>
            <p:nvGrpSpPr>
              <p:cNvPr id="5" name="群組 29"/>
              <p:cNvGrpSpPr/>
              <p:nvPr/>
            </p:nvGrpSpPr>
            <p:grpSpPr>
              <a:xfrm>
                <a:off x="5199089" y="2600619"/>
                <a:ext cx="1590564" cy="1332000"/>
                <a:chOff x="-1285916" y="2786058"/>
                <a:chExt cx="1590564" cy="1332000"/>
              </a:xfrm>
            </p:grpSpPr>
            <p:pic>
              <p:nvPicPr>
                <p:cNvPr id="29" name="圖片 28" descr="圖片1.emf"/>
                <p:cNvPicPr>
                  <a:picLocks noChangeAspect="1"/>
                </p:cNvPicPr>
                <p:nvPr/>
              </p:nvPicPr>
              <p:blipFill>
                <a:blip r:embed="rId3"/>
                <a:stretch>
                  <a:fillRect/>
                </a:stretch>
              </p:blipFill>
              <p:spPr>
                <a:xfrm>
                  <a:off x="-1285916" y="2786058"/>
                  <a:ext cx="1590564" cy="1332000"/>
                </a:xfrm>
                <a:prstGeom prst="rect">
                  <a:avLst/>
                </a:prstGeom>
              </p:spPr>
            </p:pic>
            <p:sp>
              <p:nvSpPr>
                <p:cNvPr id="195607" name="Rectangle 23"/>
                <p:cNvSpPr>
                  <a:spLocks noChangeArrowheads="1"/>
                </p:cNvSpPr>
                <p:nvPr/>
              </p:nvSpPr>
              <p:spPr bwMode="auto">
                <a:xfrm>
                  <a:off x="-1285916" y="2786058"/>
                  <a:ext cx="910827" cy="246221"/>
                </a:xfrm>
                <a:prstGeom prst="rect">
                  <a:avLst/>
                </a:prstGeom>
                <a:noFill/>
                <a:ln w="9525">
                  <a:noFill/>
                  <a:miter lim="800000"/>
                  <a:headEnd/>
                  <a:tailEnd/>
                </a:ln>
                <a:effectLst/>
              </p:spPr>
              <p:txBody>
                <a:bodyPr vert="horz" wrap="none" lIns="91440" tIns="45720" rIns="91440" bIns="4572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AU" altLang="zh-TW" sz="1000" b="1" i="0" u="none" strike="noStrike" cap="none" normalizeH="0" baseline="0" dirty="0" smtClean="0">
                      <a:ln>
                        <a:noFill/>
                      </a:ln>
                      <a:solidFill>
                        <a:schemeClr val="bg1"/>
                      </a:solidFill>
                      <a:effectLst/>
                      <a:latin typeface="Arial Narrow" pitchFamily="34" charset="0"/>
                      <a:ea typeface="新細明體" pitchFamily="18" charset="-120"/>
                    </a:rPr>
                    <a:t>Green channel</a:t>
                  </a:r>
                  <a:endParaRPr kumimoji="1" lang="zh-TW" altLang="zh-TW" sz="1050" b="0" i="0" u="none" strike="noStrike" cap="none" normalizeH="0" baseline="0" dirty="0" smtClean="0">
                    <a:ln>
                      <a:noFill/>
                    </a:ln>
                    <a:solidFill>
                      <a:schemeClr val="bg1"/>
                    </a:solidFill>
                    <a:effectLst/>
                    <a:latin typeface="Arial Narrow" pitchFamily="34" charset="0"/>
                    <a:ea typeface="新細明體" pitchFamily="18" charset="-120"/>
                  </a:endParaRPr>
                </a:p>
              </p:txBody>
            </p:sp>
          </p:grpSp>
          <p:grpSp>
            <p:nvGrpSpPr>
              <p:cNvPr id="6" name="群組 30"/>
              <p:cNvGrpSpPr/>
              <p:nvPr/>
            </p:nvGrpSpPr>
            <p:grpSpPr>
              <a:xfrm>
                <a:off x="6808903" y="2600619"/>
                <a:ext cx="1519200" cy="1332000"/>
                <a:chOff x="1928794" y="2760335"/>
                <a:chExt cx="1519200" cy="1332000"/>
              </a:xfrm>
            </p:grpSpPr>
            <p:pic>
              <p:nvPicPr>
                <p:cNvPr id="28" name="圖片 27" descr="圖片2.emf"/>
                <p:cNvPicPr>
                  <a:picLocks/>
                </p:cNvPicPr>
                <p:nvPr/>
              </p:nvPicPr>
              <p:blipFill>
                <a:blip r:embed="rId4"/>
                <a:stretch>
                  <a:fillRect/>
                </a:stretch>
              </p:blipFill>
              <p:spPr>
                <a:xfrm>
                  <a:off x="1928794" y="2760335"/>
                  <a:ext cx="1519200" cy="1332000"/>
                </a:xfrm>
                <a:prstGeom prst="rect">
                  <a:avLst/>
                </a:prstGeom>
              </p:spPr>
            </p:pic>
            <p:sp>
              <p:nvSpPr>
                <p:cNvPr id="195608" name="Rectangle 24"/>
                <p:cNvSpPr>
                  <a:spLocks noChangeArrowheads="1"/>
                </p:cNvSpPr>
                <p:nvPr/>
              </p:nvSpPr>
              <p:spPr bwMode="auto">
                <a:xfrm>
                  <a:off x="1928794" y="2760335"/>
                  <a:ext cx="805029" cy="246221"/>
                </a:xfrm>
                <a:prstGeom prst="rect">
                  <a:avLst/>
                </a:prstGeom>
                <a:noFill/>
                <a:ln w="9525">
                  <a:noFill/>
                  <a:miter lim="800000"/>
                  <a:headEnd/>
                  <a:tailEnd/>
                </a:ln>
                <a:effectLst/>
              </p:spPr>
              <p:txBody>
                <a:bodyPr vert="horz" wrap="none" lIns="91440" tIns="45720" rIns="91440" bIns="4572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AU" altLang="zh-TW" sz="1000" b="1" i="0" u="none" strike="noStrike" cap="none" normalizeH="0" baseline="0" smtClean="0">
                      <a:ln>
                        <a:noFill/>
                      </a:ln>
                      <a:solidFill>
                        <a:schemeClr val="bg1"/>
                      </a:solidFill>
                      <a:effectLst/>
                      <a:latin typeface="Arial Narrow" pitchFamily="34" charset="0"/>
                      <a:ea typeface="新細明體" pitchFamily="18" charset="-120"/>
                    </a:rPr>
                    <a:t>Red channel</a:t>
                  </a:r>
                  <a:endParaRPr kumimoji="1" lang="zh-TW" altLang="zh-TW" sz="1050" b="0" i="0" u="none" strike="noStrike" cap="none" normalizeH="0" baseline="0" smtClean="0">
                    <a:ln>
                      <a:noFill/>
                    </a:ln>
                    <a:solidFill>
                      <a:schemeClr val="bg1"/>
                    </a:solidFill>
                    <a:effectLst/>
                    <a:latin typeface="Arial Narrow" pitchFamily="34" charset="0"/>
                    <a:ea typeface="新細明體" pitchFamily="18" charset="-120"/>
                  </a:endParaRPr>
                </a:p>
              </p:txBody>
            </p:sp>
          </p:grpSp>
        </p:grpSp>
        <p:pic>
          <p:nvPicPr>
            <p:cNvPr id="27" name="Picture 5" descr="pgs2e-fig-04-03-2"/>
            <p:cNvPicPr>
              <a:picLocks noChangeAspect="1" noChangeArrowheads="1"/>
            </p:cNvPicPr>
            <p:nvPr/>
          </p:nvPicPr>
          <p:blipFill>
            <a:blip r:embed="rId5" cstate="print"/>
            <a:srcRect l="6007" r="14453" b="53643"/>
            <a:stretch>
              <a:fillRect/>
            </a:stretch>
          </p:blipFill>
          <p:spPr bwMode="auto">
            <a:xfrm>
              <a:off x="5623332" y="1214422"/>
              <a:ext cx="3143272" cy="1373613"/>
            </a:xfrm>
            <a:prstGeom prst="rect">
              <a:avLst/>
            </a:prstGeom>
            <a:noFill/>
            <a:ln w="9525">
              <a:noFill/>
              <a:miter lim="800000"/>
              <a:headEnd/>
              <a:tailEnd/>
            </a:ln>
          </p:spPr>
        </p:pic>
        <p:pic>
          <p:nvPicPr>
            <p:cNvPr id="32" name="圖片 31" descr="圖片3.emf"/>
            <p:cNvPicPr>
              <a:picLocks noChangeAspect="1"/>
            </p:cNvPicPr>
            <p:nvPr/>
          </p:nvPicPr>
          <p:blipFill>
            <a:blip r:embed="rId6"/>
            <a:stretch>
              <a:fillRect/>
            </a:stretch>
          </p:blipFill>
          <p:spPr>
            <a:xfrm>
              <a:off x="5957573" y="4572008"/>
              <a:ext cx="1612047" cy="1332000"/>
            </a:xfrm>
            <a:prstGeom prst="rect">
              <a:avLst/>
            </a:prstGeom>
          </p:spPr>
        </p:pic>
        <p:sp>
          <p:nvSpPr>
            <p:cNvPr id="195602" name="Text Box 18"/>
            <p:cNvSpPr txBox="1">
              <a:spLocks noChangeArrowheads="1"/>
            </p:cNvSpPr>
            <p:nvPr/>
          </p:nvSpPr>
          <p:spPr bwMode="auto">
            <a:xfrm>
              <a:off x="7572396" y="1928802"/>
              <a:ext cx="1274708" cy="400110"/>
            </a:xfrm>
            <a:prstGeom prst="rect">
              <a:avLst/>
            </a:prstGeom>
            <a:noFill/>
            <a:ln w="9525">
              <a:noFill/>
              <a:miter lim="800000"/>
              <a:headEnd/>
              <a:tailEnd/>
            </a:ln>
            <a:effectLst/>
          </p:spPr>
          <p:txBody>
            <a:bodyPr vert="horz" wrap="none" lIns="91440" tIns="45720" rIns="91440" bIns="45720" numCol="1" anchor="t"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AU" altLang="zh-TW" sz="1000" b="1" i="0" u="none" strike="noStrike" cap="none" normalizeH="0" baseline="0" dirty="0" smtClean="0">
                  <a:ln>
                    <a:noFill/>
                  </a:ln>
                  <a:solidFill>
                    <a:srgbClr val="0070C0"/>
                  </a:solidFill>
                  <a:effectLst/>
                  <a:latin typeface="Arial Narrow" pitchFamily="34" charset="0"/>
                  <a:ea typeface="新細明體" pitchFamily="18" charset="-120"/>
                </a:rPr>
                <a:t>Scan and detect with</a:t>
              </a:r>
            </a:p>
            <a:p>
              <a:pPr marL="0" marR="0" lvl="0" indent="0" algn="ctr" defTabSz="914400" rtl="0" eaLnBrk="1" fontAlgn="base" latinLnBrk="0" hangingPunct="1">
                <a:lnSpc>
                  <a:spcPct val="100000"/>
                </a:lnSpc>
                <a:spcBef>
                  <a:spcPct val="0"/>
                </a:spcBef>
                <a:spcAft>
                  <a:spcPct val="0"/>
                </a:spcAft>
                <a:buClrTx/>
                <a:buSzTx/>
                <a:buFontTx/>
                <a:buNone/>
                <a:tabLst/>
              </a:pPr>
              <a:r>
                <a:rPr kumimoji="1" lang="en-AU" altLang="zh-TW" sz="1000" b="1" i="0" u="none" strike="noStrike" cap="none" normalizeH="0" baseline="0" dirty="0" smtClean="0">
                  <a:ln>
                    <a:noFill/>
                  </a:ln>
                  <a:solidFill>
                    <a:srgbClr val="0070C0"/>
                  </a:solidFill>
                  <a:effectLst/>
                  <a:latin typeface="Arial Narrow" pitchFamily="34" charset="0"/>
                  <a:ea typeface="新細明體" pitchFamily="18" charset="-120"/>
                </a:rPr>
                <a:t>confocal laser system</a:t>
              </a:r>
              <a:endParaRPr kumimoji="1" lang="zh-TW" altLang="zh-TW" sz="1000" b="0" i="0" u="none" strike="noStrike" cap="none" normalizeH="0" baseline="0" dirty="0" smtClean="0">
                <a:ln>
                  <a:noFill/>
                </a:ln>
                <a:solidFill>
                  <a:srgbClr val="0070C0"/>
                </a:solidFill>
                <a:effectLst/>
                <a:latin typeface="Arial Narrow" pitchFamily="34" charset="0"/>
                <a:ea typeface="新細明體" pitchFamily="18" charset="-120"/>
              </a:endParaRPr>
            </a:p>
          </p:txBody>
        </p:sp>
        <p:grpSp>
          <p:nvGrpSpPr>
            <p:cNvPr id="7" name="群組 44"/>
            <p:cNvGrpSpPr/>
            <p:nvPr/>
          </p:nvGrpSpPr>
          <p:grpSpPr>
            <a:xfrm>
              <a:off x="5952468" y="3932618"/>
              <a:ext cx="1622257" cy="639389"/>
              <a:chOff x="5955872" y="3932618"/>
              <a:chExt cx="1622257" cy="639389"/>
            </a:xfrm>
          </p:grpSpPr>
          <p:cxnSp>
            <p:nvCxnSpPr>
              <p:cNvPr id="36" name="肘形接點 35"/>
              <p:cNvCxnSpPr/>
              <p:nvPr/>
            </p:nvCxnSpPr>
            <p:spPr>
              <a:xfrm rot="5400000">
                <a:off x="6855981" y="3849860"/>
                <a:ext cx="639389" cy="804906"/>
              </a:xfrm>
              <a:prstGeom prst="bentConnector3">
                <a:avLst>
                  <a:gd name="adj1" fmla="val 50000"/>
                </a:avLst>
              </a:prstGeom>
              <a:ln w="19050">
                <a:solidFill>
                  <a:schemeClr val="accent2">
                    <a:lumMod val="75000"/>
                  </a:schemeClr>
                </a:solidFill>
                <a:tailEnd type="stealth" w="lg" len="med"/>
              </a:ln>
            </p:spPr>
            <p:style>
              <a:lnRef idx="1">
                <a:schemeClr val="accent1"/>
              </a:lnRef>
              <a:fillRef idx="0">
                <a:schemeClr val="accent1"/>
              </a:fillRef>
              <a:effectRef idx="0">
                <a:schemeClr val="accent1"/>
              </a:effectRef>
              <a:fontRef idx="minor">
                <a:schemeClr val="tx1"/>
              </a:fontRef>
            </p:style>
          </p:cxnSp>
          <p:cxnSp>
            <p:nvCxnSpPr>
              <p:cNvPr id="37" name="肘形接點 36"/>
              <p:cNvCxnSpPr/>
              <p:nvPr/>
            </p:nvCxnSpPr>
            <p:spPr>
              <a:xfrm rot="16200000" flipH="1">
                <a:off x="6020790" y="3867700"/>
                <a:ext cx="639389" cy="769226"/>
              </a:xfrm>
              <a:prstGeom prst="bentConnector3">
                <a:avLst>
                  <a:gd name="adj1" fmla="val 50000"/>
                </a:avLst>
              </a:prstGeom>
              <a:ln w="19050">
                <a:solidFill>
                  <a:srgbClr val="00B050"/>
                </a:solidFill>
                <a:tailEnd type="stealth" w="lg" len="med"/>
              </a:ln>
            </p:spPr>
            <p:style>
              <a:lnRef idx="1">
                <a:schemeClr val="accent1"/>
              </a:lnRef>
              <a:fillRef idx="0">
                <a:schemeClr val="accent1"/>
              </a:fillRef>
              <a:effectRef idx="0">
                <a:schemeClr val="accent1"/>
              </a:effectRef>
              <a:fontRef idx="minor">
                <a:schemeClr val="tx1"/>
              </a:fontRef>
            </p:style>
          </p:cxnSp>
        </p:grpSp>
      </p:grpSp>
      <p:grpSp>
        <p:nvGrpSpPr>
          <p:cNvPr id="8" name="群組 47"/>
          <p:cNvGrpSpPr/>
          <p:nvPr/>
        </p:nvGrpSpPr>
        <p:grpSpPr>
          <a:xfrm>
            <a:off x="1428728" y="3500438"/>
            <a:ext cx="2857520" cy="2649394"/>
            <a:chOff x="928662" y="3643314"/>
            <a:chExt cx="2857520" cy="2649394"/>
          </a:xfrm>
        </p:grpSpPr>
        <p:grpSp>
          <p:nvGrpSpPr>
            <p:cNvPr id="9" name="群組 6"/>
            <p:cNvGrpSpPr/>
            <p:nvPr/>
          </p:nvGrpSpPr>
          <p:grpSpPr>
            <a:xfrm>
              <a:off x="928662" y="3643314"/>
              <a:ext cx="2178071" cy="2649394"/>
              <a:chOff x="4929190" y="943857"/>
              <a:chExt cx="2178071" cy="2649394"/>
            </a:xfrm>
          </p:grpSpPr>
          <p:pic>
            <p:nvPicPr>
              <p:cNvPr id="195587" name="Picture 4"/>
              <p:cNvPicPr>
                <a:picLocks noChangeAspect="1" noChangeArrowheads="1"/>
              </p:cNvPicPr>
              <p:nvPr/>
            </p:nvPicPr>
            <p:blipFill>
              <a:blip r:embed="rId7"/>
              <a:srcRect/>
              <a:stretch>
                <a:fillRect/>
              </a:stretch>
            </p:blipFill>
            <p:spPr bwMode="auto">
              <a:xfrm>
                <a:off x="4929190" y="1214422"/>
                <a:ext cx="2178071" cy="2378829"/>
              </a:xfrm>
              <a:prstGeom prst="rect">
                <a:avLst/>
              </a:prstGeom>
              <a:noFill/>
              <a:ln w="9525">
                <a:noFill/>
                <a:miter lim="800000"/>
                <a:headEnd/>
                <a:tailEnd/>
              </a:ln>
            </p:spPr>
          </p:pic>
          <p:sp>
            <p:nvSpPr>
              <p:cNvPr id="195588" name="Text Box 5"/>
              <p:cNvSpPr txBox="1">
                <a:spLocks noChangeArrowheads="1"/>
              </p:cNvSpPr>
              <p:nvPr/>
            </p:nvSpPr>
            <p:spPr bwMode="auto">
              <a:xfrm>
                <a:off x="5338895" y="943857"/>
                <a:ext cx="481222" cy="276999"/>
              </a:xfrm>
              <a:prstGeom prst="rect">
                <a:avLst/>
              </a:prstGeom>
              <a:noFill/>
              <a:ln w="9525">
                <a:noFill/>
                <a:miter lim="800000"/>
                <a:headEnd/>
                <a:tailEnd/>
              </a:ln>
            </p:spPr>
            <p:txBody>
              <a:bodyPr vert="horz" wrap="none" lIns="91440" tIns="45720" rIns="91440" bIns="4572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200" b="1" i="0" u="none" strike="noStrike" cap="none" normalizeH="0" baseline="0" dirty="0" smtClean="0">
                    <a:ln>
                      <a:noFill/>
                    </a:ln>
                    <a:solidFill>
                      <a:srgbClr val="C00000"/>
                    </a:solidFill>
                    <a:effectLst/>
                    <a:latin typeface="Arial Narrow" pitchFamily="34" charset="0"/>
                    <a:ea typeface="新細明體" pitchFamily="18" charset="-120"/>
                  </a:rPr>
                  <a:t>laser</a:t>
                </a:r>
                <a:endParaRPr kumimoji="1" lang="zh-TW" altLang="zh-TW" sz="1050" b="1" i="0" u="none" strike="noStrike" cap="none" normalizeH="0" baseline="0" dirty="0" smtClean="0">
                  <a:ln>
                    <a:noFill/>
                  </a:ln>
                  <a:solidFill>
                    <a:srgbClr val="C00000"/>
                  </a:solidFill>
                  <a:effectLst/>
                  <a:latin typeface="Arial Narrow" pitchFamily="34" charset="0"/>
                  <a:ea typeface="新細明體" pitchFamily="18" charset="-120"/>
                </a:endParaRPr>
              </a:p>
            </p:txBody>
          </p:sp>
          <p:sp>
            <p:nvSpPr>
              <p:cNvPr id="195589" name="Text Box 6"/>
              <p:cNvSpPr txBox="1">
                <a:spLocks noChangeArrowheads="1"/>
              </p:cNvSpPr>
              <p:nvPr/>
            </p:nvSpPr>
            <p:spPr bwMode="auto">
              <a:xfrm>
                <a:off x="5900447" y="1386173"/>
                <a:ext cx="745717" cy="276999"/>
              </a:xfrm>
              <a:prstGeom prst="rect">
                <a:avLst/>
              </a:prstGeom>
              <a:noFill/>
              <a:ln w="9525">
                <a:noFill/>
                <a:miter lim="800000"/>
                <a:headEnd/>
                <a:tailEnd/>
              </a:ln>
            </p:spPr>
            <p:txBody>
              <a:bodyPr vert="horz" wrap="none" lIns="91440" tIns="45720" rIns="91440" bIns="4572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200" b="1" i="0" u="none" strike="noStrike" cap="none" normalizeH="0" baseline="0" dirty="0" smtClean="0">
                    <a:ln>
                      <a:noFill/>
                    </a:ln>
                    <a:solidFill>
                      <a:srgbClr val="000066"/>
                    </a:solidFill>
                    <a:effectLst/>
                    <a:latin typeface="Arial Narrow" pitchFamily="34" charset="0"/>
                    <a:ea typeface="新細明體" pitchFamily="18" charset="-120"/>
                  </a:rPr>
                  <a:t>detection</a:t>
                </a:r>
                <a:endParaRPr kumimoji="1" lang="zh-TW" altLang="zh-TW" sz="1050" b="1" i="0" u="none" strike="noStrike" cap="none" normalizeH="0" baseline="0" dirty="0" smtClean="0">
                  <a:ln>
                    <a:noFill/>
                  </a:ln>
                  <a:solidFill>
                    <a:srgbClr val="000066"/>
                  </a:solidFill>
                  <a:effectLst/>
                  <a:latin typeface="Arial Narrow" pitchFamily="34" charset="0"/>
                  <a:ea typeface="新細明體" pitchFamily="18" charset="-120"/>
                </a:endParaRPr>
              </a:p>
            </p:txBody>
          </p:sp>
        </p:grpSp>
        <p:sp>
          <p:nvSpPr>
            <p:cNvPr id="47" name="文字方塊 46"/>
            <p:cNvSpPr txBox="1"/>
            <p:nvPr/>
          </p:nvSpPr>
          <p:spPr>
            <a:xfrm>
              <a:off x="2071670" y="4572008"/>
              <a:ext cx="1714512" cy="1015663"/>
            </a:xfrm>
            <a:prstGeom prst="rect">
              <a:avLst/>
            </a:prstGeom>
            <a:solidFill>
              <a:schemeClr val="bg1"/>
            </a:solidFill>
          </p:spPr>
          <p:txBody>
            <a:bodyPr wrap="square" rtlCol="0">
              <a:spAutoFit/>
            </a:bodyPr>
            <a:lstStyle/>
            <a:p>
              <a:pPr marL="182563" indent="-182563">
                <a:buFont typeface="+mj-lt"/>
                <a:buAutoNum type="arabicParenR"/>
              </a:pPr>
              <a:r>
                <a:rPr lang="en-US" altLang="zh-TW" sz="1000" dirty="0" smtClean="0">
                  <a:solidFill>
                    <a:srgbClr val="006600"/>
                  </a:solidFill>
                  <a:latin typeface="Arial Narrow" pitchFamily="34" charset="0"/>
                </a:rPr>
                <a:t>Laser beam excites each spot of DNA</a:t>
              </a:r>
            </a:p>
            <a:p>
              <a:pPr marL="182563" indent="-182563">
                <a:buFont typeface="+mj-lt"/>
                <a:buAutoNum type="arabicParenR"/>
              </a:pPr>
              <a:r>
                <a:rPr lang="en-US" altLang="zh-TW" sz="1000" dirty="0" smtClean="0">
                  <a:solidFill>
                    <a:srgbClr val="006600"/>
                  </a:solidFill>
                  <a:latin typeface="Arial Narrow" pitchFamily="34" charset="0"/>
                </a:rPr>
                <a:t>Amount of fluorescence detected</a:t>
              </a:r>
            </a:p>
            <a:p>
              <a:pPr marL="182563" indent="-182563">
                <a:buFont typeface="+mj-lt"/>
                <a:buAutoNum type="arabicParenR"/>
              </a:pPr>
              <a:r>
                <a:rPr lang="en-US" altLang="zh-TW" sz="1000" dirty="0" smtClean="0">
                  <a:solidFill>
                    <a:srgbClr val="006600"/>
                  </a:solidFill>
                  <a:latin typeface="Arial Narrow" pitchFamily="34" charset="0"/>
                </a:rPr>
                <a:t>Different lasers used for different wavelengths</a:t>
              </a:r>
            </a:p>
          </p:txBody>
        </p:sp>
      </p:grpSp>
    </p:spTree>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字方塊 1"/>
          <p:cNvSpPr txBox="1"/>
          <p:nvPr/>
        </p:nvSpPr>
        <p:spPr>
          <a:xfrm>
            <a:off x="611188" y="1008256"/>
            <a:ext cx="8104216" cy="2800767"/>
          </a:xfrm>
          <a:prstGeom prst="rect">
            <a:avLst/>
          </a:prstGeom>
          <a:noFill/>
        </p:spPr>
        <p:txBody>
          <a:bodyPr wrap="square" rtlCol="0">
            <a:spAutoFit/>
          </a:bodyPr>
          <a:lstStyle/>
          <a:p>
            <a:pPr marL="269875" indent="-269875">
              <a:buSzPct val="85000"/>
              <a:buFont typeface="Wingdings" pitchFamily="2" charset="2"/>
              <a:buChar char="Ø"/>
            </a:pPr>
            <a:r>
              <a:rPr lang="en-US" sz="1600" b="1" dirty="0" smtClean="0">
                <a:solidFill>
                  <a:srgbClr val="0070C0"/>
                </a:solidFill>
              </a:rPr>
              <a:t>Addressing or gridding</a:t>
            </a:r>
          </a:p>
          <a:p>
            <a:pPr marL="727075" lvl="1" indent="-269875">
              <a:buSzPct val="85000"/>
              <a:buFont typeface="Calibri" pitchFamily="34" charset="0"/>
              <a:buChar char="–"/>
            </a:pPr>
            <a:r>
              <a:rPr lang="en-US" sz="1600" dirty="0" smtClean="0">
                <a:solidFill>
                  <a:srgbClr val="0070C0"/>
                </a:solidFill>
              </a:rPr>
              <a:t>locate centers, assigning coordinates to each of the spots</a:t>
            </a:r>
          </a:p>
          <a:p>
            <a:pPr marL="269875" indent="-269875">
              <a:buSzPct val="85000"/>
              <a:buFont typeface="Wingdings" pitchFamily="2" charset="2"/>
              <a:buChar char="Ø"/>
            </a:pPr>
            <a:r>
              <a:rPr lang="en-US" sz="1600" b="1" dirty="0" smtClean="0">
                <a:solidFill>
                  <a:srgbClr val="0070C0"/>
                </a:solidFill>
              </a:rPr>
              <a:t>Segmentation or spot picking</a:t>
            </a:r>
          </a:p>
          <a:p>
            <a:pPr marL="727075" lvl="1" indent="-269875">
              <a:buSzPct val="85000"/>
              <a:buFont typeface="Calibri" pitchFamily="34" charset="0"/>
              <a:buChar char="–"/>
            </a:pPr>
            <a:r>
              <a:rPr lang="en-US" sz="1600" dirty="0" smtClean="0">
                <a:solidFill>
                  <a:srgbClr val="0070C0"/>
                </a:solidFill>
              </a:rPr>
              <a:t>classifying pixels either as foreground or as background</a:t>
            </a:r>
          </a:p>
          <a:p>
            <a:pPr marL="269875" indent="-269875">
              <a:buSzPct val="85000"/>
              <a:buFont typeface="Wingdings" pitchFamily="2" charset="2"/>
              <a:buChar char="Ø"/>
            </a:pPr>
            <a:r>
              <a:rPr lang="en-US" sz="1600" b="1" dirty="0" smtClean="0">
                <a:solidFill>
                  <a:srgbClr val="0070C0"/>
                </a:solidFill>
              </a:rPr>
              <a:t>Intensity extraction </a:t>
            </a:r>
            <a:r>
              <a:rPr lang="en-US" sz="1600" dirty="0" smtClean="0">
                <a:solidFill>
                  <a:srgbClr val="0070C0"/>
                </a:solidFill>
              </a:rPr>
              <a:t>(for each spot)</a:t>
            </a:r>
          </a:p>
          <a:p>
            <a:pPr marL="727075" lvl="1" indent="-269875">
              <a:buSzPct val="85000"/>
              <a:buFont typeface="Calibri" pitchFamily="34" charset="0"/>
              <a:buChar char="–"/>
            </a:pPr>
            <a:r>
              <a:rPr lang="en-US" sz="1600" dirty="0" smtClean="0">
                <a:solidFill>
                  <a:srgbClr val="0070C0"/>
                </a:solidFill>
              </a:rPr>
              <a:t>Foreground fluorescence intensity pairs (R, G)</a:t>
            </a:r>
          </a:p>
          <a:p>
            <a:pPr marL="727075" lvl="1" indent="-269875">
              <a:buSzPct val="85000"/>
              <a:buFont typeface="Calibri" pitchFamily="34" charset="0"/>
              <a:buChar char="–"/>
            </a:pPr>
            <a:r>
              <a:rPr lang="en-US" sz="1600" dirty="0" smtClean="0">
                <a:solidFill>
                  <a:srgbClr val="0070C0"/>
                </a:solidFill>
              </a:rPr>
              <a:t>Background intensities</a:t>
            </a:r>
          </a:p>
          <a:p>
            <a:pPr marL="727075" lvl="1" indent="-269875">
              <a:buSzPct val="85000"/>
              <a:buFont typeface="Calibri" pitchFamily="34" charset="0"/>
              <a:buChar char="–"/>
            </a:pPr>
            <a:r>
              <a:rPr lang="en-US" sz="1600" dirty="0" smtClean="0">
                <a:solidFill>
                  <a:srgbClr val="0070C0"/>
                </a:solidFill>
              </a:rPr>
              <a:t>Quality measures</a:t>
            </a:r>
          </a:p>
          <a:p>
            <a:pPr marL="269875" indent="-269875">
              <a:buSzPct val="85000"/>
              <a:buFont typeface="Wingdings" pitchFamily="2" charset="2"/>
              <a:buChar char="Ø"/>
            </a:pPr>
            <a:r>
              <a:rPr lang="en-US" sz="1600" b="1" dirty="0" smtClean="0">
                <a:solidFill>
                  <a:srgbClr val="0070C0"/>
                </a:solidFill>
              </a:rPr>
              <a:t>Information extraction</a:t>
            </a:r>
          </a:p>
          <a:p>
            <a:pPr marL="727075" lvl="1" indent="-269875">
              <a:buSzPct val="85000"/>
              <a:buFont typeface="Calibri" pitchFamily="34" charset="0"/>
              <a:buChar char="–"/>
            </a:pPr>
            <a:r>
              <a:rPr lang="en-US" sz="1600" dirty="0" smtClean="0">
                <a:solidFill>
                  <a:srgbClr val="0070C0"/>
                </a:solidFill>
              </a:rPr>
              <a:t>for each spot of the array, calculates signal intensity pairs, background and quality measures</a:t>
            </a:r>
            <a:endParaRPr lang="zh-TW" altLang="en-US" sz="1600" dirty="0">
              <a:solidFill>
                <a:srgbClr val="0070C0"/>
              </a:solidFill>
            </a:endParaRPr>
          </a:p>
        </p:txBody>
      </p:sp>
      <p:grpSp>
        <p:nvGrpSpPr>
          <p:cNvPr id="3" name="群組 21"/>
          <p:cNvGrpSpPr/>
          <p:nvPr/>
        </p:nvGrpSpPr>
        <p:grpSpPr>
          <a:xfrm>
            <a:off x="580950" y="3877020"/>
            <a:ext cx="7982101" cy="2695252"/>
            <a:chOff x="785785" y="2695512"/>
            <a:chExt cx="7982101" cy="2695252"/>
          </a:xfrm>
        </p:grpSpPr>
        <p:sp>
          <p:nvSpPr>
            <p:cNvPr id="196613" name="Text Box 5"/>
            <p:cNvSpPr txBox="1">
              <a:spLocks noChangeArrowheads="1"/>
            </p:cNvSpPr>
            <p:nvPr/>
          </p:nvSpPr>
          <p:spPr bwMode="auto">
            <a:xfrm>
              <a:off x="1300188" y="5144543"/>
              <a:ext cx="1419195" cy="246221"/>
            </a:xfrm>
            <a:prstGeom prst="rect">
              <a:avLst/>
            </a:prstGeom>
            <a:noFill/>
            <a:ln w="12700">
              <a:noFill/>
              <a:miter lim="800000"/>
              <a:headEnd type="none" w="sm" len="sm"/>
              <a:tailEnd type="none" w="sm" len="sm"/>
            </a:ln>
            <a:effectLst/>
          </p:spPr>
          <p:txBody>
            <a:bodyPr vert="horz" wrap="square" lIns="91440" tIns="45720" rIns="91440" bIns="45720" numCol="1" anchor="t"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u="none" strike="noStrike" cap="none" normalizeH="0" baseline="0" dirty="0" smtClean="0">
                  <a:ln>
                    <a:noFill/>
                  </a:ln>
                  <a:solidFill>
                    <a:srgbClr val="0070C0"/>
                  </a:solidFill>
                  <a:effectLst/>
                  <a:latin typeface="Arial Narrow" pitchFamily="34" charset="0"/>
                  <a:ea typeface="新細明體" pitchFamily="18" charset="-120"/>
                </a:rPr>
                <a:t>Raw (combined) image</a:t>
              </a:r>
              <a:endParaRPr kumimoji="1" lang="zh-TW" altLang="zh-TW" sz="1000" b="1" u="none" strike="noStrike" cap="none" normalizeH="0" baseline="0" dirty="0" smtClean="0">
                <a:ln>
                  <a:noFill/>
                </a:ln>
                <a:solidFill>
                  <a:srgbClr val="0070C0"/>
                </a:solidFill>
                <a:effectLst/>
                <a:latin typeface="Arial Narrow" pitchFamily="34" charset="0"/>
                <a:ea typeface="新細明體" pitchFamily="18" charset="-120"/>
              </a:endParaRPr>
            </a:p>
          </p:txBody>
        </p:sp>
        <p:sp>
          <p:nvSpPr>
            <p:cNvPr id="196614" name="Text Box 6"/>
            <p:cNvSpPr txBox="1">
              <a:spLocks noChangeArrowheads="1"/>
            </p:cNvSpPr>
            <p:nvPr/>
          </p:nvSpPr>
          <p:spPr bwMode="auto">
            <a:xfrm>
              <a:off x="4141848" y="5144543"/>
              <a:ext cx="685799" cy="246221"/>
            </a:xfrm>
            <a:prstGeom prst="rect">
              <a:avLst/>
            </a:prstGeom>
            <a:noFill/>
            <a:ln w="12700">
              <a:noFill/>
              <a:miter lim="800000"/>
              <a:headEnd type="none" w="sm" len="sm"/>
              <a:tailEnd type="none" w="sm" len="sm"/>
            </a:ln>
            <a:effectLst/>
          </p:spPr>
          <p:txBody>
            <a:bodyPr vert="horz" wrap="square" lIns="91440" tIns="45720" rIns="91440" bIns="45720" numCol="1" anchor="t"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u="none" strike="noStrike" cap="none" normalizeH="0" baseline="0" dirty="0" smtClean="0">
                  <a:ln>
                    <a:noFill/>
                  </a:ln>
                  <a:solidFill>
                    <a:srgbClr val="0070C0"/>
                  </a:solidFill>
                  <a:effectLst/>
                  <a:latin typeface="Arial Narrow" pitchFamily="34" charset="0"/>
                  <a:ea typeface="新細明體" pitchFamily="18" charset="-120"/>
                </a:rPr>
                <a:t>Gridded</a:t>
              </a:r>
              <a:endParaRPr kumimoji="1" lang="zh-TW" altLang="zh-TW" sz="1000" b="1" u="none" strike="noStrike" cap="none" normalizeH="0" baseline="0" dirty="0" smtClean="0">
                <a:ln>
                  <a:noFill/>
                </a:ln>
                <a:solidFill>
                  <a:srgbClr val="0070C0"/>
                </a:solidFill>
                <a:effectLst/>
                <a:latin typeface="Arial Narrow" pitchFamily="34" charset="0"/>
                <a:ea typeface="新細明體" pitchFamily="18" charset="-120"/>
              </a:endParaRPr>
            </a:p>
          </p:txBody>
        </p:sp>
        <p:sp>
          <p:nvSpPr>
            <p:cNvPr id="196615" name="Text Box 7"/>
            <p:cNvSpPr txBox="1">
              <a:spLocks noChangeArrowheads="1"/>
            </p:cNvSpPr>
            <p:nvPr/>
          </p:nvSpPr>
          <p:spPr bwMode="auto">
            <a:xfrm>
              <a:off x="6230202" y="5144543"/>
              <a:ext cx="1459015" cy="246221"/>
            </a:xfrm>
            <a:prstGeom prst="rect">
              <a:avLst/>
            </a:prstGeom>
            <a:noFill/>
            <a:ln w="12700">
              <a:noFill/>
              <a:miter lim="800000"/>
              <a:headEnd type="none" w="sm" len="sm"/>
              <a:tailEnd type="none" w="sm" len="sm"/>
            </a:ln>
            <a:effectLst/>
          </p:spPr>
          <p:txBody>
            <a:bodyPr vert="horz" wrap="square" lIns="91440" tIns="45720" rIns="91440" bIns="45720" numCol="1" anchor="t"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u="none" strike="noStrike" cap="none" normalizeH="0" baseline="0" dirty="0" smtClean="0">
                  <a:ln>
                    <a:noFill/>
                  </a:ln>
                  <a:solidFill>
                    <a:srgbClr val="0070C0"/>
                  </a:solidFill>
                  <a:effectLst/>
                  <a:latin typeface="Arial Narrow" pitchFamily="34" charset="0"/>
                  <a:ea typeface="新細明體" pitchFamily="18" charset="-120"/>
                </a:rPr>
                <a:t>Spots picked &amp; flagged</a:t>
              </a:r>
              <a:endParaRPr kumimoji="1" lang="zh-TW" altLang="zh-TW" sz="1000" b="1" u="none" strike="noStrike" cap="none" normalizeH="0" baseline="0" dirty="0" smtClean="0">
                <a:ln>
                  <a:noFill/>
                </a:ln>
                <a:solidFill>
                  <a:srgbClr val="0070C0"/>
                </a:solidFill>
                <a:effectLst/>
                <a:latin typeface="Arial Narrow" pitchFamily="34" charset="0"/>
                <a:ea typeface="新細明體" pitchFamily="18" charset="-120"/>
              </a:endParaRPr>
            </a:p>
          </p:txBody>
        </p:sp>
        <p:pic>
          <p:nvPicPr>
            <p:cNvPr id="196610" name="Picture 2" descr="01"/>
            <p:cNvPicPr>
              <a:picLocks noChangeArrowheads="1"/>
            </p:cNvPicPr>
            <p:nvPr/>
          </p:nvPicPr>
          <p:blipFill>
            <a:blip r:embed="rId3"/>
            <a:srcRect/>
            <a:stretch>
              <a:fillRect/>
            </a:stretch>
          </p:blipFill>
          <p:spPr bwMode="auto">
            <a:xfrm>
              <a:off x="785785" y="2695512"/>
              <a:ext cx="2448000" cy="2448000"/>
            </a:xfrm>
            <a:prstGeom prst="rect">
              <a:avLst/>
            </a:prstGeom>
            <a:noFill/>
          </p:spPr>
        </p:pic>
        <p:pic>
          <p:nvPicPr>
            <p:cNvPr id="196611" name="Picture 3" descr="02"/>
            <p:cNvPicPr>
              <a:picLocks noChangeArrowheads="1"/>
            </p:cNvPicPr>
            <p:nvPr/>
          </p:nvPicPr>
          <p:blipFill>
            <a:blip r:embed="rId4"/>
            <a:srcRect/>
            <a:stretch>
              <a:fillRect/>
            </a:stretch>
          </p:blipFill>
          <p:spPr bwMode="auto">
            <a:xfrm>
              <a:off x="3260747" y="2695512"/>
              <a:ext cx="2448000" cy="2448000"/>
            </a:xfrm>
            <a:prstGeom prst="rect">
              <a:avLst/>
            </a:prstGeom>
            <a:noFill/>
            <a:ln w="9525">
              <a:noFill/>
              <a:miter lim="800000"/>
              <a:headEnd/>
              <a:tailEnd/>
            </a:ln>
          </p:spPr>
        </p:pic>
        <p:pic>
          <p:nvPicPr>
            <p:cNvPr id="196612" name="Picture 4" descr="03"/>
            <p:cNvPicPr>
              <a:picLocks noChangeArrowheads="1"/>
            </p:cNvPicPr>
            <p:nvPr/>
          </p:nvPicPr>
          <p:blipFill>
            <a:blip r:embed="rId5"/>
            <a:srcRect/>
            <a:stretch>
              <a:fillRect/>
            </a:stretch>
          </p:blipFill>
          <p:spPr bwMode="auto">
            <a:xfrm>
              <a:off x="5735709" y="2695512"/>
              <a:ext cx="2448000" cy="2448000"/>
            </a:xfrm>
            <a:prstGeom prst="rect">
              <a:avLst/>
            </a:prstGeom>
            <a:noFill/>
          </p:spPr>
        </p:pic>
        <p:grpSp>
          <p:nvGrpSpPr>
            <p:cNvPr id="4" name="群組 17"/>
            <p:cNvGrpSpPr/>
            <p:nvPr/>
          </p:nvGrpSpPr>
          <p:grpSpPr>
            <a:xfrm>
              <a:off x="8210672" y="2695512"/>
              <a:ext cx="428628" cy="2448000"/>
              <a:chOff x="8215338" y="2643182"/>
              <a:chExt cx="428628" cy="2448000"/>
            </a:xfrm>
          </p:grpSpPr>
          <p:sp>
            <p:nvSpPr>
              <p:cNvPr id="17" name="矩形 16"/>
              <p:cNvSpPr/>
              <p:nvPr/>
            </p:nvSpPr>
            <p:spPr>
              <a:xfrm>
                <a:off x="8215338" y="2643182"/>
                <a:ext cx="428628" cy="244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nvGrpSpPr>
              <p:cNvPr id="5" name="群組 15"/>
              <p:cNvGrpSpPr>
                <a:grpSpLocks noChangeAspect="1"/>
              </p:cNvGrpSpPr>
              <p:nvPr/>
            </p:nvGrpSpPr>
            <p:grpSpPr>
              <a:xfrm rot="16200000">
                <a:off x="7366388" y="3744069"/>
                <a:ext cx="2126528" cy="246226"/>
                <a:chOff x="838200" y="5486400"/>
                <a:chExt cx="7239000" cy="838200"/>
              </a:xfrm>
            </p:grpSpPr>
            <p:sp>
              <p:nvSpPr>
                <p:cNvPr id="196616" name="Oval 8"/>
                <p:cNvSpPr>
                  <a:spLocks noChangeArrowheads="1"/>
                </p:cNvSpPr>
                <p:nvPr/>
              </p:nvSpPr>
              <p:spPr bwMode="auto">
                <a:xfrm>
                  <a:off x="838200" y="5486400"/>
                  <a:ext cx="838200" cy="838200"/>
                </a:xfrm>
                <a:prstGeom prst="ellipse">
                  <a:avLst/>
                </a:prstGeom>
                <a:solidFill>
                  <a:srgbClr val="FF0000"/>
                </a:solidFill>
                <a:ln w="9525">
                  <a:noFill/>
                  <a:round/>
                  <a:headEnd/>
                  <a:tailEnd/>
                </a:ln>
                <a:effectLst/>
              </p:spPr>
              <p:txBody>
                <a:bodyPr vert="horz" wrap="none" lIns="91440" tIns="45720" rIns="91440" bIns="4572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1" lang="zh-TW" altLang="zh-TW" sz="1800" b="0" i="0" u="none" strike="noStrike" cap="none" normalizeH="0" baseline="0" smtClean="0">
                    <a:ln>
                      <a:noFill/>
                    </a:ln>
                    <a:solidFill>
                      <a:schemeClr val="tx1"/>
                    </a:solidFill>
                    <a:effectLst/>
                    <a:latin typeface="Arial" pitchFamily="34" charset="0"/>
                    <a:ea typeface="新細明體" pitchFamily="18" charset="-120"/>
                  </a:endParaRPr>
                </a:p>
              </p:txBody>
            </p:sp>
            <p:sp>
              <p:nvSpPr>
                <p:cNvPr id="196617" name="Oval 9"/>
                <p:cNvSpPr>
                  <a:spLocks noChangeArrowheads="1"/>
                </p:cNvSpPr>
                <p:nvPr/>
              </p:nvSpPr>
              <p:spPr bwMode="auto">
                <a:xfrm>
                  <a:off x="1905000" y="5486400"/>
                  <a:ext cx="838200" cy="838200"/>
                </a:xfrm>
                <a:prstGeom prst="ellipse">
                  <a:avLst/>
                </a:prstGeom>
                <a:solidFill>
                  <a:srgbClr val="FF3300"/>
                </a:solidFill>
                <a:ln w="9525">
                  <a:noFill/>
                  <a:round/>
                  <a:headEnd/>
                  <a:tailEnd/>
                </a:ln>
                <a:effectLst/>
              </p:spPr>
              <p:txBody>
                <a:bodyPr vert="horz" wrap="none" lIns="91440" tIns="45720" rIns="91440" bIns="4572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1" lang="zh-TW" altLang="zh-TW" sz="1800" b="0" i="0" u="none" strike="noStrike" cap="none" normalizeH="0" baseline="0" smtClean="0">
                    <a:ln>
                      <a:noFill/>
                    </a:ln>
                    <a:solidFill>
                      <a:schemeClr val="tx1"/>
                    </a:solidFill>
                    <a:effectLst/>
                    <a:latin typeface="Arial" pitchFamily="34" charset="0"/>
                    <a:ea typeface="新細明體" pitchFamily="18" charset="-120"/>
                  </a:endParaRPr>
                </a:p>
              </p:txBody>
            </p:sp>
            <p:sp>
              <p:nvSpPr>
                <p:cNvPr id="196618" name="Oval 10"/>
                <p:cNvSpPr>
                  <a:spLocks noChangeArrowheads="1"/>
                </p:cNvSpPr>
                <p:nvPr/>
              </p:nvSpPr>
              <p:spPr bwMode="auto">
                <a:xfrm>
                  <a:off x="2971800" y="5486400"/>
                  <a:ext cx="838200" cy="838200"/>
                </a:xfrm>
                <a:prstGeom prst="ellipse">
                  <a:avLst/>
                </a:prstGeom>
                <a:solidFill>
                  <a:srgbClr val="CC6600"/>
                </a:solidFill>
                <a:ln w="9525">
                  <a:noFill/>
                  <a:round/>
                  <a:headEnd/>
                  <a:tailEnd/>
                </a:ln>
                <a:effectLst/>
              </p:spPr>
              <p:txBody>
                <a:bodyPr vert="horz" wrap="none" lIns="91440" tIns="45720" rIns="91440" bIns="4572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1" lang="zh-TW" altLang="zh-TW" sz="1800" b="0" i="0" u="none" strike="noStrike" cap="none" normalizeH="0" baseline="0" smtClean="0">
                    <a:ln>
                      <a:noFill/>
                    </a:ln>
                    <a:solidFill>
                      <a:schemeClr val="tx1"/>
                    </a:solidFill>
                    <a:effectLst/>
                    <a:latin typeface="Arial" pitchFamily="34" charset="0"/>
                    <a:ea typeface="新細明體" pitchFamily="18" charset="-120"/>
                  </a:endParaRPr>
                </a:p>
              </p:txBody>
            </p:sp>
            <p:sp>
              <p:nvSpPr>
                <p:cNvPr id="196619" name="Oval 11"/>
                <p:cNvSpPr>
                  <a:spLocks noChangeArrowheads="1"/>
                </p:cNvSpPr>
                <p:nvPr/>
              </p:nvSpPr>
              <p:spPr bwMode="auto">
                <a:xfrm>
                  <a:off x="4038600" y="5486400"/>
                  <a:ext cx="838200" cy="838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1" lang="zh-TW" altLang="zh-TW" sz="1800" b="0" i="0" u="none" strike="noStrike" cap="none" normalizeH="0" baseline="0" smtClean="0">
                    <a:ln>
                      <a:noFill/>
                    </a:ln>
                    <a:solidFill>
                      <a:schemeClr val="tx1"/>
                    </a:solidFill>
                    <a:effectLst/>
                    <a:latin typeface="Arial" pitchFamily="34" charset="0"/>
                    <a:ea typeface="新細明體" pitchFamily="18" charset="-120"/>
                  </a:endParaRPr>
                </a:p>
              </p:txBody>
            </p:sp>
            <p:sp>
              <p:nvSpPr>
                <p:cNvPr id="196620" name="Oval 12"/>
                <p:cNvSpPr>
                  <a:spLocks noChangeArrowheads="1"/>
                </p:cNvSpPr>
                <p:nvPr/>
              </p:nvSpPr>
              <p:spPr bwMode="auto">
                <a:xfrm>
                  <a:off x="5105400" y="5486400"/>
                  <a:ext cx="838200" cy="838200"/>
                </a:xfrm>
                <a:prstGeom prst="ellipse">
                  <a:avLst/>
                </a:prstGeom>
                <a:solidFill>
                  <a:srgbClr val="99CC00"/>
                </a:solidFill>
                <a:ln w="9525">
                  <a:noFill/>
                  <a:round/>
                  <a:headEnd/>
                  <a:tailEnd/>
                </a:ln>
                <a:effectLst/>
              </p:spPr>
              <p:txBody>
                <a:bodyPr vert="horz" wrap="none" lIns="91440" tIns="45720" rIns="91440" bIns="4572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1" lang="zh-TW" altLang="zh-TW" sz="1800" b="0" i="0" u="none" strike="noStrike" cap="none" normalizeH="0" baseline="0" smtClean="0">
                    <a:ln>
                      <a:noFill/>
                    </a:ln>
                    <a:solidFill>
                      <a:schemeClr val="tx1"/>
                    </a:solidFill>
                    <a:effectLst/>
                    <a:latin typeface="Arial" pitchFamily="34" charset="0"/>
                    <a:ea typeface="新細明體" pitchFamily="18" charset="-120"/>
                  </a:endParaRPr>
                </a:p>
              </p:txBody>
            </p:sp>
            <p:sp>
              <p:nvSpPr>
                <p:cNvPr id="196621" name="Oval 13"/>
                <p:cNvSpPr>
                  <a:spLocks noChangeArrowheads="1"/>
                </p:cNvSpPr>
                <p:nvPr/>
              </p:nvSpPr>
              <p:spPr bwMode="auto">
                <a:xfrm>
                  <a:off x="6172200" y="5486400"/>
                  <a:ext cx="838200" cy="838200"/>
                </a:xfrm>
                <a:prstGeom prst="ellipse">
                  <a:avLst/>
                </a:prstGeom>
                <a:solidFill>
                  <a:srgbClr val="669900"/>
                </a:solidFill>
                <a:ln w="9525">
                  <a:noFill/>
                  <a:round/>
                  <a:headEnd/>
                  <a:tailEnd/>
                </a:ln>
                <a:effectLst/>
              </p:spPr>
              <p:txBody>
                <a:bodyPr vert="horz" wrap="none" lIns="91440" tIns="45720" rIns="91440" bIns="4572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1" lang="zh-TW" altLang="zh-TW" sz="1800" b="0" i="0" u="none" strike="noStrike" cap="none" normalizeH="0" baseline="0" smtClean="0">
                    <a:ln>
                      <a:noFill/>
                    </a:ln>
                    <a:solidFill>
                      <a:schemeClr val="tx1"/>
                    </a:solidFill>
                    <a:effectLst/>
                    <a:latin typeface="Arial" pitchFamily="34" charset="0"/>
                    <a:ea typeface="新細明體" pitchFamily="18" charset="-120"/>
                  </a:endParaRPr>
                </a:p>
              </p:txBody>
            </p:sp>
            <p:sp>
              <p:nvSpPr>
                <p:cNvPr id="196622" name="Oval 14"/>
                <p:cNvSpPr>
                  <a:spLocks noChangeArrowheads="1"/>
                </p:cNvSpPr>
                <p:nvPr/>
              </p:nvSpPr>
              <p:spPr bwMode="auto">
                <a:xfrm>
                  <a:off x="7239000" y="5486400"/>
                  <a:ext cx="838200" cy="838200"/>
                </a:xfrm>
                <a:prstGeom prst="ellipse">
                  <a:avLst/>
                </a:prstGeom>
                <a:solidFill>
                  <a:srgbClr val="009900"/>
                </a:solidFill>
                <a:ln w="9525">
                  <a:noFill/>
                  <a:round/>
                  <a:headEnd/>
                  <a:tailEnd/>
                </a:ln>
                <a:effectLst/>
              </p:spPr>
              <p:txBody>
                <a:bodyPr vert="horz" wrap="none" lIns="91440" tIns="45720" rIns="91440" bIns="4572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1" lang="zh-TW" altLang="zh-TW" sz="1800" b="0" i="0" u="none" strike="noStrike" cap="none" normalizeH="0" baseline="0" smtClean="0">
                    <a:ln>
                      <a:noFill/>
                    </a:ln>
                    <a:solidFill>
                      <a:schemeClr val="tx1"/>
                    </a:solidFill>
                    <a:effectLst/>
                    <a:latin typeface="Arial" pitchFamily="34" charset="0"/>
                    <a:ea typeface="新細明體" pitchFamily="18" charset="-120"/>
                  </a:endParaRPr>
                </a:p>
              </p:txBody>
            </p:sp>
          </p:grpSp>
        </p:grpSp>
        <p:sp>
          <p:nvSpPr>
            <p:cNvPr id="21" name="Text Box 6"/>
            <p:cNvSpPr txBox="1">
              <a:spLocks noChangeArrowheads="1"/>
            </p:cNvSpPr>
            <p:nvPr/>
          </p:nvSpPr>
          <p:spPr bwMode="auto">
            <a:xfrm>
              <a:off x="8082087" y="5144543"/>
              <a:ext cx="685799" cy="246221"/>
            </a:xfrm>
            <a:prstGeom prst="rect">
              <a:avLst/>
            </a:prstGeom>
            <a:noFill/>
            <a:ln w="12700">
              <a:noFill/>
              <a:miter lim="800000"/>
              <a:headEnd type="none" w="sm" len="sm"/>
              <a:tailEnd type="none" w="sm" len="sm"/>
            </a:ln>
            <a:effectLst/>
          </p:spPr>
          <p:txBody>
            <a:bodyPr vert="horz" wrap="square" lIns="91440" tIns="45720" rIns="91440" bIns="45720" numCol="1" anchor="t"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US" altLang="zh-TW" sz="1000" b="1" u="none" strike="noStrike" cap="none" normalizeH="0" baseline="0" dirty="0" smtClean="0">
                  <a:ln>
                    <a:noFill/>
                  </a:ln>
                  <a:solidFill>
                    <a:srgbClr val="0070C0"/>
                  </a:solidFill>
                  <a:effectLst/>
                  <a:latin typeface="Arial Narrow" pitchFamily="34" charset="0"/>
                  <a:ea typeface="新細明體" pitchFamily="18" charset="-120"/>
                </a:rPr>
                <a:t>Intensity</a:t>
              </a:r>
              <a:endParaRPr kumimoji="1" lang="zh-TW" altLang="zh-TW" sz="1000" b="1" u="none" strike="noStrike" cap="none" normalizeH="0" baseline="0" dirty="0" smtClean="0">
                <a:ln>
                  <a:noFill/>
                </a:ln>
                <a:solidFill>
                  <a:srgbClr val="0070C0"/>
                </a:solidFill>
                <a:effectLst/>
                <a:latin typeface="Arial Narrow" pitchFamily="34" charset="0"/>
                <a:ea typeface="新細明體" pitchFamily="18" charset="-120"/>
              </a:endParaRPr>
            </a:p>
          </p:txBody>
        </p:sp>
      </p:grpSp>
      <p:sp>
        <p:nvSpPr>
          <p:cNvPr id="24" name="文字方塊 23"/>
          <p:cNvSpPr txBox="1"/>
          <p:nvPr/>
        </p:nvSpPr>
        <p:spPr>
          <a:xfrm>
            <a:off x="611188" y="549275"/>
            <a:ext cx="1808508" cy="369332"/>
          </a:xfrm>
          <a:prstGeom prst="rect">
            <a:avLst/>
          </a:prstGeom>
        </p:spPr>
        <p:style>
          <a:lnRef idx="3">
            <a:schemeClr val="lt1"/>
          </a:lnRef>
          <a:fillRef idx="1">
            <a:schemeClr val="accent6"/>
          </a:fillRef>
          <a:effectRef idx="1">
            <a:schemeClr val="accent6"/>
          </a:effectRef>
          <a:fontRef idx="minor">
            <a:schemeClr val="lt1"/>
          </a:fontRef>
        </p:style>
        <p:txBody>
          <a:bodyPr wrap="none" rtlCol="0">
            <a:spAutoFit/>
          </a:bodyPr>
          <a:lstStyle/>
          <a:p>
            <a:pPr algn="ctr"/>
            <a:r>
              <a:rPr lang="en-US" altLang="zh-TW" b="1" dirty="0" smtClean="0">
                <a:latin typeface="Arial Narrow" pitchFamily="34" charset="0"/>
                <a:cs typeface="Arial" pitchFamily="34" charset="0"/>
              </a:rPr>
              <a:t>Image Processing</a:t>
            </a:r>
          </a:p>
        </p:txBody>
      </p:sp>
      <p:grpSp>
        <p:nvGrpSpPr>
          <p:cNvPr id="6" name="群組 29"/>
          <p:cNvGrpSpPr/>
          <p:nvPr/>
        </p:nvGrpSpPr>
        <p:grpSpPr>
          <a:xfrm>
            <a:off x="6158723" y="1282926"/>
            <a:ext cx="1842301" cy="1646008"/>
            <a:chOff x="6015847" y="1214422"/>
            <a:chExt cx="1842301" cy="1646008"/>
          </a:xfrm>
        </p:grpSpPr>
        <p:pic>
          <p:nvPicPr>
            <p:cNvPr id="196623" name="Picture 15" descr="goodspm"/>
            <p:cNvPicPr>
              <a:picLocks noChangeAspect="1" noChangeArrowheads="1"/>
            </p:cNvPicPr>
            <p:nvPr/>
          </p:nvPicPr>
          <p:blipFill>
            <a:blip r:embed="rId6">
              <a:clrChange>
                <a:clrFrom>
                  <a:srgbClr val="FFFFFF"/>
                </a:clrFrom>
                <a:clrTo>
                  <a:srgbClr val="FFFFFF">
                    <a:alpha val="0"/>
                  </a:srgbClr>
                </a:clrTo>
              </a:clrChange>
              <a:duotone>
                <a:schemeClr val="accent3">
                  <a:shade val="45000"/>
                  <a:satMod val="135000"/>
                </a:schemeClr>
                <a:prstClr val="white"/>
              </a:duotone>
            </a:blip>
            <a:srcRect/>
            <a:stretch>
              <a:fillRect/>
            </a:stretch>
          </p:blipFill>
          <p:spPr bwMode="auto">
            <a:xfrm>
              <a:off x="6015847" y="1214422"/>
              <a:ext cx="1842301" cy="1646008"/>
            </a:xfrm>
            <a:prstGeom prst="rect">
              <a:avLst/>
            </a:prstGeom>
            <a:noFill/>
          </p:spPr>
        </p:pic>
        <p:sp>
          <p:nvSpPr>
            <p:cNvPr id="27" name="文字方塊 26"/>
            <p:cNvSpPr txBox="1"/>
            <p:nvPr/>
          </p:nvSpPr>
          <p:spPr>
            <a:xfrm>
              <a:off x="6643702" y="1928802"/>
              <a:ext cx="486030" cy="246221"/>
            </a:xfrm>
            <a:prstGeom prst="rect">
              <a:avLst/>
            </a:prstGeom>
            <a:noFill/>
          </p:spPr>
          <p:txBody>
            <a:bodyPr wrap="none" rtlCol="0">
              <a:spAutoFit/>
            </a:bodyPr>
            <a:lstStyle/>
            <a:p>
              <a:pPr algn="ctr"/>
              <a:r>
                <a:rPr lang="en-US" sz="1000" b="1" dirty="0" smtClean="0">
                  <a:solidFill>
                    <a:schemeClr val="bg1"/>
                  </a:solidFill>
                  <a:latin typeface="Arial Narrow" pitchFamily="34" charset="0"/>
                </a:rPr>
                <a:t>signal</a:t>
              </a:r>
              <a:endParaRPr lang="zh-TW" altLang="en-US" sz="1000" b="1" dirty="0" smtClean="0">
                <a:solidFill>
                  <a:schemeClr val="bg1"/>
                </a:solidFill>
                <a:latin typeface="Arial Narrow" pitchFamily="34" charset="0"/>
              </a:endParaRPr>
            </a:p>
          </p:txBody>
        </p:sp>
        <p:sp>
          <p:nvSpPr>
            <p:cNvPr id="29" name="文字方塊 28"/>
            <p:cNvSpPr txBox="1"/>
            <p:nvPr/>
          </p:nvSpPr>
          <p:spPr>
            <a:xfrm>
              <a:off x="6572264" y="1214422"/>
              <a:ext cx="784189" cy="246221"/>
            </a:xfrm>
            <a:prstGeom prst="rect">
              <a:avLst/>
            </a:prstGeom>
            <a:noFill/>
          </p:spPr>
          <p:txBody>
            <a:bodyPr wrap="none" rtlCol="0">
              <a:spAutoFit/>
            </a:bodyPr>
            <a:lstStyle/>
            <a:p>
              <a:pPr algn="ctr"/>
              <a:r>
                <a:rPr lang="en-US" sz="1000" b="1" dirty="0" smtClean="0">
                  <a:solidFill>
                    <a:srgbClr val="C00000"/>
                  </a:solidFill>
                  <a:latin typeface="Arial Narrow" pitchFamily="34" charset="0"/>
                </a:rPr>
                <a:t>background</a:t>
              </a:r>
              <a:endParaRPr lang="zh-TW" altLang="en-US" sz="1000" b="1" dirty="0" smtClean="0">
                <a:solidFill>
                  <a:srgbClr val="C00000"/>
                </a:solidFill>
                <a:latin typeface="Arial Narrow" pitchFamily="34" charset="0"/>
              </a:endParaRPr>
            </a:p>
          </p:txBody>
        </p:sp>
      </p:grpSp>
    </p:spTree>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字方塊 1"/>
          <p:cNvSpPr txBox="1"/>
          <p:nvPr/>
        </p:nvSpPr>
        <p:spPr>
          <a:xfrm>
            <a:off x="611188" y="549275"/>
            <a:ext cx="2207656" cy="369332"/>
          </a:xfrm>
          <a:prstGeom prst="rect">
            <a:avLst/>
          </a:prstGeom>
          <a:solidFill>
            <a:srgbClr val="006600"/>
          </a:solidFill>
        </p:spPr>
        <p:style>
          <a:lnRef idx="3">
            <a:schemeClr val="lt1"/>
          </a:lnRef>
          <a:fillRef idx="1">
            <a:schemeClr val="accent3"/>
          </a:fillRef>
          <a:effectRef idx="1">
            <a:schemeClr val="accent3"/>
          </a:effectRef>
          <a:fontRef idx="minor">
            <a:schemeClr val="lt1"/>
          </a:fontRef>
        </p:style>
        <p:txBody>
          <a:bodyPr wrap="none" rtlCol="0">
            <a:spAutoFit/>
          </a:bodyPr>
          <a:lstStyle/>
          <a:p>
            <a:r>
              <a:rPr lang="en-US" altLang="zh-TW" b="1" dirty="0" smtClean="0">
                <a:latin typeface="Arial Narrow" pitchFamily="34" charset="0"/>
                <a:cs typeface="Arial" pitchFamily="34" charset="0"/>
              </a:rPr>
              <a:t>Quality Measurements</a:t>
            </a:r>
          </a:p>
        </p:txBody>
      </p:sp>
      <p:sp>
        <p:nvSpPr>
          <p:cNvPr id="3" name="文字方塊 2"/>
          <p:cNvSpPr txBox="1"/>
          <p:nvPr/>
        </p:nvSpPr>
        <p:spPr>
          <a:xfrm>
            <a:off x="611188" y="1000108"/>
            <a:ext cx="4882170" cy="2062103"/>
          </a:xfrm>
          <a:prstGeom prst="rect">
            <a:avLst/>
          </a:prstGeom>
          <a:noFill/>
        </p:spPr>
        <p:txBody>
          <a:bodyPr wrap="none" rtlCol="0">
            <a:spAutoFit/>
          </a:bodyPr>
          <a:lstStyle/>
          <a:p>
            <a:pPr marL="269875" indent="-269875">
              <a:buSzPct val="85000"/>
              <a:buFont typeface="Wingdings" pitchFamily="2" charset="2"/>
              <a:buChar char="Ø"/>
            </a:pPr>
            <a:r>
              <a:rPr lang="en-US" sz="1600" b="1" dirty="0" smtClean="0">
                <a:solidFill>
                  <a:schemeClr val="accent6">
                    <a:lumMod val="75000"/>
                  </a:schemeClr>
                </a:solidFill>
              </a:rPr>
              <a:t>Array</a:t>
            </a:r>
          </a:p>
          <a:p>
            <a:pPr marL="539750" indent="-269875">
              <a:buSzPct val="85000"/>
              <a:buFont typeface="Calibri" pitchFamily="34" charset="0"/>
              <a:buChar char="–"/>
            </a:pPr>
            <a:r>
              <a:rPr lang="en-US" sz="1600" dirty="0" smtClean="0">
                <a:solidFill>
                  <a:srgbClr val="7030A0"/>
                </a:solidFill>
              </a:rPr>
              <a:t>Correlation between duplicate spot intensities</a:t>
            </a:r>
          </a:p>
          <a:p>
            <a:pPr marL="539750" indent="-269875">
              <a:buSzPct val="85000"/>
              <a:buFont typeface="Calibri" pitchFamily="34" charset="0"/>
              <a:buChar char="–"/>
            </a:pPr>
            <a:r>
              <a:rPr lang="en-US" sz="1600" dirty="0" smtClean="0">
                <a:solidFill>
                  <a:srgbClr val="7030A0"/>
                </a:solidFill>
              </a:rPr>
              <a:t>Percentage of spots with negative signals</a:t>
            </a:r>
          </a:p>
          <a:p>
            <a:pPr marL="539750" indent="-269875">
              <a:buSzPct val="85000"/>
              <a:buFont typeface="Calibri" pitchFamily="34" charset="0"/>
              <a:buChar char="–"/>
            </a:pPr>
            <a:r>
              <a:rPr lang="en-US" sz="1600" dirty="0" smtClean="0">
                <a:solidFill>
                  <a:srgbClr val="7030A0"/>
                </a:solidFill>
              </a:rPr>
              <a:t>Distribution of actual spot signal area vs. idealized</a:t>
            </a:r>
          </a:p>
          <a:p>
            <a:pPr marL="539750" indent="-269875">
              <a:buSzPct val="85000"/>
              <a:buFont typeface="Calibri" pitchFamily="34" charset="0"/>
              <a:buChar char="–"/>
            </a:pPr>
            <a:r>
              <a:rPr lang="en-US" sz="1600" dirty="0" smtClean="0">
                <a:solidFill>
                  <a:srgbClr val="7030A0"/>
                </a:solidFill>
              </a:rPr>
              <a:t>Inter-array consistency</a:t>
            </a:r>
          </a:p>
          <a:p>
            <a:pPr marL="269875" indent="-269875">
              <a:buSzPct val="85000"/>
              <a:buFont typeface="Wingdings" pitchFamily="2" charset="2"/>
              <a:buChar char="Ø"/>
            </a:pPr>
            <a:r>
              <a:rPr lang="en-US" sz="1600" b="1" dirty="0" smtClean="0">
                <a:solidFill>
                  <a:schemeClr val="accent6">
                    <a:lumMod val="75000"/>
                  </a:schemeClr>
                </a:solidFill>
              </a:rPr>
              <a:t>Spot</a:t>
            </a:r>
          </a:p>
          <a:p>
            <a:pPr marL="539750" indent="-269875">
              <a:buSzPct val="85000"/>
              <a:buFont typeface="Calibri" pitchFamily="34" charset="0"/>
              <a:buChar char="–"/>
            </a:pPr>
            <a:r>
              <a:rPr lang="en-US" sz="1600" dirty="0" smtClean="0">
                <a:solidFill>
                  <a:srgbClr val="7030A0"/>
                </a:solidFill>
              </a:rPr>
              <a:t>Signal / Noise ratio</a:t>
            </a:r>
          </a:p>
          <a:p>
            <a:pPr marL="539750" indent="-269875">
              <a:buSzPct val="85000"/>
              <a:buFont typeface="Calibri" pitchFamily="34" charset="0"/>
              <a:buChar char="–"/>
            </a:pPr>
            <a:r>
              <a:rPr lang="en-US" sz="1600" dirty="0" smtClean="0">
                <a:solidFill>
                  <a:srgbClr val="7030A0"/>
                </a:solidFill>
              </a:rPr>
              <a:t>Variation in pixel intensities within spots</a:t>
            </a:r>
            <a:endParaRPr lang="zh-TW" altLang="en-US" sz="1600" dirty="0">
              <a:solidFill>
                <a:srgbClr val="7030A0"/>
              </a:solidFill>
            </a:endParaRPr>
          </a:p>
        </p:txBody>
      </p:sp>
      <p:grpSp>
        <p:nvGrpSpPr>
          <p:cNvPr id="15" name="群組 14"/>
          <p:cNvGrpSpPr/>
          <p:nvPr/>
        </p:nvGrpSpPr>
        <p:grpSpPr>
          <a:xfrm>
            <a:off x="1515510" y="3143248"/>
            <a:ext cx="6112980" cy="3143272"/>
            <a:chOff x="928662" y="3143248"/>
            <a:chExt cx="6112980" cy="3143272"/>
          </a:xfrm>
        </p:grpSpPr>
        <p:grpSp>
          <p:nvGrpSpPr>
            <p:cNvPr id="6" name="群組 16"/>
            <p:cNvGrpSpPr/>
            <p:nvPr/>
          </p:nvGrpSpPr>
          <p:grpSpPr>
            <a:xfrm>
              <a:off x="928662" y="3143248"/>
              <a:ext cx="3571900" cy="1000132"/>
              <a:chOff x="928662" y="3143248"/>
              <a:chExt cx="3571900" cy="1000132"/>
            </a:xfrm>
          </p:grpSpPr>
          <p:sp>
            <p:nvSpPr>
              <p:cNvPr id="16" name="矩形 15"/>
              <p:cNvSpPr/>
              <p:nvPr/>
            </p:nvSpPr>
            <p:spPr>
              <a:xfrm>
                <a:off x="928662" y="3143248"/>
                <a:ext cx="3571900" cy="100013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5" name="文字方塊 4"/>
              <p:cNvSpPr txBox="1"/>
              <p:nvPr/>
            </p:nvSpPr>
            <p:spPr>
              <a:xfrm>
                <a:off x="1029696" y="3258594"/>
                <a:ext cx="3369833" cy="769441"/>
              </a:xfrm>
              <a:prstGeom prst="rect">
                <a:avLst/>
              </a:prstGeom>
              <a:solidFill>
                <a:schemeClr val="tx1"/>
              </a:solidFill>
            </p:spPr>
            <p:txBody>
              <a:bodyPr wrap="none" rtlCol="0">
                <a:spAutoFit/>
              </a:bodyPr>
              <a:lstStyle/>
              <a:p>
                <a:pPr>
                  <a:lnSpc>
                    <a:spcPts val="800"/>
                  </a:lnSpc>
                  <a:tabLst>
                    <a:tab pos="1790700" algn="l"/>
                  </a:tabLst>
                </a:pPr>
                <a:r>
                  <a:rPr lang="en-US" altLang="zh-TW" sz="1200" b="1" dirty="0" smtClean="0">
                    <a:solidFill>
                      <a:schemeClr val="bg1"/>
                    </a:solidFill>
                    <a:latin typeface="Arial Narrow" pitchFamily="34" charset="0"/>
                  </a:rPr>
                  <a:t>	</a:t>
                </a:r>
                <a:r>
                  <a:rPr lang="en-US" altLang="zh-TW" sz="1200" dirty="0" smtClean="0">
                    <a:solidFill>
                      <a:schemeClr val="bg1"/>
                    </a:solidFill>
                    <a:latin typeface="Arial Narrow" pitchFamily="34" charset="0"/>
                  </a:rPr>
                  <a:t>Median signal intensity</a:t>
                </a:r>
                <a:r>
                  <a:rPr lang="zh-TW" altLang="en-US" sz="1200" dirty="0" smtClean="0">
                    <a:solidFill>
                      <a:schemeClr val="bg1"/>
                    </a:solidFill>
                    <a:latin typeface="Arial Narrow" pitchFamily="34" charset="0"/>
                  </a:rPr>
                  <a:t>*</a:t>
                </a:r>
                <a:endParaRPr lang="en-US" altLang="zh-TW" sz="1200" dirty="0" smtClean="0">
                  <a:solidFill>
                    <a:schemeClr val="bg1"/>
                  </a:solidFill>
                  <a:latin typeface="Arial Narrow" pitchFamily="34" charset="0"/>
                </a:endParaRPr>
              </a:p>
              <a:p>
                <a:pPr>
                  <a:lnSpc>
                    <a:spcPts val="800"/>
                  </a:lnSpc>
                </a:pPr>
                <a:r>
                  <a:rPr lang="en-US" altLang="zh-TW" sz="1200" b="1" dirty="0" smtClean="0">
                    <a:solidFill>
                      <a:schemeClr val="bg1"/>
                    </a:solidFill>
                    <a:latin typeface="Arial Narrow" pitchFamily="34" charset="0"/>
                  </a:rPr>
                  <a:t>SNR</a:t>
                </a:r>
                <a:r>
                  <a:rPr lang="en-US" altLang="zh-TW" sz="1200" dirty="0" smtClean="0">
                    <a:solidFill>
                      <a:schemeClr val="bg1"/>
                    </a:solidFill>
                    <a:latin typeface="Arial Narrow" pitchFamily="34" charset="0"/>
                  </a:rPr>
                  <a:t> (signal-to-noise ratio) = </a:t>
                </a:r>
                <a:r>
                  <a:rPr lang="zh-TW" altLang="en-US" sz="1200" dirty="0" smtClean="0">
                    <a:solidFill>
                      <a:schemeClr val="bg1"/>
                    </a:solidFill>
                    <a:latin typeface="Arial Narrow" pitchFamily="34" charset="0"/>
                  </a:rPr>
                  <a:t> </a:t>
                </a:r>
                <a:r>
                  <a:rPr lang="en-US" altLang="zh-TW" sz="1200" dirty="0" smtClean="0">
                    <a:solidFill>
                      <a:schemeClr val="bg1"/>
                    </a:solidFill>
                    <a:latin typeface="Arial Narrow" pitchFamily="34" charset="0"/>
                  </a:rPr>
                  <a:t>————————————</a:t>
                </a:r>
              </a:p>
              <a:p>
                <a:pPr>
                  <a:lnSpc>
                    <a:spcPts val="800"/>
                  </a:lnSpc>
                  <a:tabLst>
                    <a:tab pos="1790700" algn="l"/>
                  </a:tabLst>
                </a:pPr>
                <a:r>
                  <a:rPr lang="en-US" altLang="zh-TW" sz="1200" dirty="0" smtClean="0">
                    <a:solidFill>
                      <a:schemeClr val="bg1"/>
                    </a:solidFill>
                    <a:latin typeface="Arial Narrow" pitchFamily="34" charset="0"/>
                  </a:rPr>
                  <a:t>	</a:t>
                </a:r>
                <a:r>
                  <a:rPr lang="zh-TW" altLang="en-US" sz="1200" dirty="0" smtClean="0">
                    <a:solidFill>
                      <a:schemeClr val="bg1"/>
                    </a:solidFill>
                    <a:latin typeface="Arial Narrow" pitchFamily="34" charset="0"/>
                  </a:rPr>
                  <a:t>  </a:t>
                </a:r>
                <a:r>
                  <a:rPr lang="en-US" altLang="zh-TW" sz="1200" dirty="0" smtClean="0">
                    <a:solidFill>
                      <a:schemeClr val="bg1"/>
                    </a:solidFill>
                    <a:latin typeface="Arial Narrow" pitchFamily="34" charset="0"/>
                  </a:rPr>
                  <a:t>Median noise value</a:t>
                </a:r>
              </a:p>
              <a:p>
                <a:pPr>
                  <a:tabLst>
                    <a:tab pos="1790700" algn="l"/>
                  </a:tabLst>
                </a:pPr>
                <a:endParaRPr lang="en-US" altLang="zh-TW" sz="1200" dirty="0" smtClean="0">
                  <a:solidFill>
                    <a:schemeClr val="bg1"/>
                  </a:solidFill>
                  <a:latin typeface="Arial Narrow" pitchFamily="34" charset="0"/>
                </a:endParaRPr>
              </a:p>
              <a:p>
                <a:r>
                  <a:rPr lang="en-US" altLang="zh-TW" sz="1200" dirty="0" smtClean="0">
                    <a:solidFill>
                      <a:schemeClr val="bg1"/>
                    </a:solidFill>
                    <a:latin typeface="Arial Narrow" pitchFamily="34" charset="0"/>
                  </a:rPr>
                  <a:t>, where </a:t>
                </a:r>
                <a:r>
                  <a:rPr lang="en-US" altLang="zh-TW" sz="1200" b="1" dirty="0" smtClean="0">
                    <a:solidFill>
                      <a:srgbClr val="FFFF00"/>
                    </a:solidFill>
                    <a:latin typeface="Arial Narrow" pitchFamily="34" charset="0"/>
                  </a:rPr>
                  <a:t>signal = foreground</a:t>
                </a:r>
                <a:r>
                  <a:rPr lang="en-US" altLang="zh-TW" sz="1200" dirty="0" smtClean="0">
                    <a:solidFill>
                      <a:schemeClr val="bg1"/>
                    </a:solidFill>
                    <a:latin typeface="Arial Narrow" pitchFamily="34" charset="0"/>
                  </a:rPr>
                  <a:t>, </a:t>
                </a:r>
                <a:r>
                  <a:rPr lang="en-US" altLang="zh-TW" sz="1200" b="1" dirty="0" smtClean="0">
                    <a:solidFill>
                      <a:schemeClr val="accent6">
                        <a:lumMod val="60000"/>
                        <a:lumOff val="40000"/>
                      </a:schemeClr>
                    </a:solidFill>
                    <a:latin typeface="Arial Narrow" pitchFamily="34" charset="0"/>
                  </a:rPr>
                  <a:t>noise = background</a:t>
                </a:r>
                <a:endParaRPr lang="zh-TW" altLang="en-US" sz="1200" b="1" dirty="0">
                  <a:solidFill>
                    <a:schemeClr val="accent6">
                      <a:lumMod val="60000"/>
                      <a:lumOff val="40000"/>
                    </a:schemeClr>
                  </a:solidFill>
                </a:endParaRPr>
              </a:p>
            </p:txBody>
          </p:sp>
        </p:grpSp>
        <p:sp>
          <p:nvSpPr>
            <p:cNvPr id="13" name="文字方塊 12"/>
            <p:cNvSpPr txBox="1"/>
            <p:nvPr/>
          </p:nvSpPr>
          <p:spPr>
            <a:xfrm>
              <a:off x="4500562" y="3571876"/>
              <a:ext cx="2541080" cy="400110"/>
            </a:xfrm>
            <a:prstGeom prst="rect">
              <a:avLst/>
            </a:prstGeom>
            <a:noFill/>
          </p:spPr>
          <p:txBody>
            <a:bodyPr wrap="none" rtlCol="0">
              <a:spAutoFit/>
            </a:bodyPr>
            <a:lstStyle/>
            <a:p>
              <a:pPr lvl="0">
                <a:lnSpc>
                  <a:spcPts val="800"/>
                </a:lnSpc>
                <a:tabLst>
                  <a:tab pos="1250950" algn="l"/>
                </a:tabLst>
              </a:pPr>
              <a:r>
                <a:rPr lang="en-US" altLang="zh-TW" sz="1050" dirty="0" smtClean="0">
                  <a:solidFill>
                    <a:schemeClr val="bg2">
                      <a:lumMod val="25000"/>
                    </a:schemeClr>
                  </a:solidFill>
                  <a:latin typeface="Arial Narrow" pitchFamily="34" charset="0"/>
                </a:rPr>
                <a:t>	Sum of intensity value</a:t>
              </a:r>
            </a:p>
            <a:p>
              <a:pPr lvl="0">
                <a:lnSpc>
                  <a:spcPts val="800"/>
                </a:lnSpc>
              </a:pPr>
              <a:r>
                <a:rPr lang="en-US" altLang="zh-TW" sz="1050" dirty="0" smtClean="0">
                  <a:solidFill>
                    <a:schemeClr val="bg2">
                      <a:lumMod val="25000"/>
                    </a:schemeClr>
                  </a:solidFill>
                  <a:latin typeface="Arial Narrow" pitchFamily="34" charset="0"/>
                </a:rPr>
                <a:t>* Mean signal intensity = </a:t>
              </a:r>
              <a:r>
                <a:rPr lang="zh-TW" altLang="en-US" sz="1050" dirty="0" smtClean="0">
                  <a:solidFill>
                    <a:schemeClr val="bg2">
                      <a:lumMod val="25000"/>
                    </a:schemeClr>
                  </a:solidFill>
                  <a:latin typeface="Arial Narrow" pitchFamily="34" charset="0"/>
                </a:rPr>
                <a:t> </a:t>
              </a:r>
              <a:r>
                <a:rPr lang="en-US" altLang="zh-TW" sz="1050" dirty="0" smtClean="0">
                  <a:solidFill>
                    <a:schemeClr val="bg2">
                      <a:lumMod val="25000"/>
                    </a:schemeClr>
                  </a:solidFill>
                  <a:latin typeface="Arial Narrow" pitchFamily="34" charset="0"/>
                </a:rPr>
                <a:t>——————————</a:t>
              </a:r>
            </a:p>
            <a:p>
              <a:pPr lvl="0">
                <a:lnSpc>
                  <a:spcPts val="800"/>
                </a:lnSpc>
                <a:tabLst>
                  <a:tab pos="1250950" algn="l"/>
                </a:tabLst>
              </a:pPr>
              <a:r>
                <a:rPr lang="en-US" altLang="zh-TW" sz="1050" dirty="0" smtClean="0">
                  <a:solidFill>
                    <a:schemeClr val="bg2">
                      <a:lumMod val="25000"/>
                    </a:schemeClr>
                  </a:solidFill>
                  <a:latin typeface="Arial Narrow" pitchFamily="34" charset="0"/>
                </a:rPr>
                <a:t>	Total number of pixels</a:t>
              </a:r>
              <a:endParaRPr lang="zh-TW" altLang="en-US" sz="1400" dirty="0">
                <a:solidFill>
                  <a:schemeClr val="bg2">
                    <a:lumMod val="25000"/>
                  </a:schemeClr>
                </a:solidFill>
              </a:endParaRPr>
            </a:p>
          </p:txBody>
        </p:sp>
        <p:grpSp>
          <p:nvGrpSpPr>
            <p:cNvPr id="7" name="群組 14"/>
            <p:cNvGrpSpPr/>
            <p:nvPr/>
          </p:nvGrpSpPr>
          <p:grpSpPr>
            <a:xfrm>
              <a:off x="928662" y="4286256"/>
              <a:ext cx="2549629" cy="1980000"/>
              <a:chOff x="857224" y="4214818"/>
              <a:chExt cx="2549629" cy="1980000"/>
            </a:xfrm>
          </p:grpSpPr>
          <p:grpSp>
            <p:nvGrpSpPr>
              <p:cNvPr id="9" name="群組 11"/>
              <p:cNvGrpSpPr>
                <a:grpSpLocks noChangeAspect="1"/>
              </p:cNvGrpSpPr>
              <p:nvPr/>
            </p:nvGrpSpPr>
            <p:grpSpPr>
              <a:xfrm>
                <a:off x="857224" y="4214818"/>
                <a:ext cx="2549629" cy="1980000"/>
                <a:chOff x="1614167" y="4286256"/>
                <a:chExt cx="2781414" cy="2160000"/>
              </a:xfrm>
            </p:grpSpPr>
            <p:pic>
              <p:nvPicPr>
                <p:cNvPr id="149506" name="Picture 2"/>
                <p:cNvPicPr>
                  <a:picLocks noChangeAspect="1" noChangeArrowheads="1"/>
                </p:cNvPicPr>
                <p:nvPr/>
              </p:nvPicPr>
              <p:blipFill>
                <a:blip r:embed="rId3" cstate="print"/>
                <a:srcRect/>
                <a:stretch>
                  <a:fillRect/>
                </a:stretch>
              </p:blipFill>
              <p:spPr bwMode="auto">
                <a:xfrm>
                  <a:off x="1614167" y="4286256"/>
                  <a:ext cx="2781414" cy="2160000"/>
                </a:xfrm>
                <a:prstGeom prst="rect">
                  <a:avLst/>
                </a:prstGeom>
                <a:noFill/>
                <a:ln w="9525">
                  <a:noFill/>
                  <a:miter lim="800000"/>
                  <a:headEnd/>
                  <a:tailEnd/>
                </a:ln>
                <a:effectLst/>
              </p:spPr>
            </p:pic>
            <p:sp>
              <p:nvSpPr>
                <p:cNvPr id="8" name="橢圓 7"/>
                <p:cNvSpPr>
                  <a:spLocks noChangeAspect="1"/>
                </p:cNvSpPr>
                <p:nvPr/>
              </p:nvSpPr>
              <p:spPr>
                <a:xfrm>
                  <a:off x="2008357" y="4415444"/>
                  <a:ext cx="1908000" cy="1908000"/>
                </a:xfrm>
                <a:prstGeom prst="ellipse">
                  <a:avLst/>
                </a:prstGeom>
                <a:noFill/>
                <a:ln w="5715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sp>
            <p:nvSpPr>
              <p:cNvPr id="14" name="橢圓 13"/>
              <p:cNvSpPr>
                <a:spLocks noChangeAspect="1"/>
              </p:cNvSpPr>
              <p:nvPr/>
            </p:nvSpPr>
            <p:spPr>
              <a:xfrm>
                <a:off x="1685605" y="4795947"/>
                <a:ext cx="828000" cy="828000"/>
              </a:xfrm>
              <a:prstGeom prst="ellipse">
                <a:avLst/>
              </a:prstGeom>
              <a:noFill/>
              <a:ln w="57150">
                <a:solidFill>
                  <a:srgbClr val="FFFF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pic>
          <p:nvPicPr>
            <p:cNvPr id="149508" name="Picture 4"/>
            <p:cNvPicPr>
              <a:picLocks noChangeAspect="1" noChangeArrowheads="1"/>
            </p:cNvPicPr>
            <p:nvPr/>
          </p:nvPicPr>
          <p:blipFill>
            <a:blip r:embed="rId4" cstate="print"/>
            <a:srcRect/>
            <a:stretch>
              <a:fillRect/>
            </a:stretch>
          </p:blipFill>
          <p:spPr bwMode="auto">
            <a:xfrm>
              <a:off x="3571867" y="4286256"/>
              <a:ext cx="2302195" cy="2000264"/>
            </a:xfrm>
            <a:prstGeom prst="rect">
              <a:avLst/>
            </a:prstGeom>
            <a:noFill/>
            <a:ln w="9525">
              <a:noFill/>
              <a:miter lim="800000"/>
              <a:headEnd/>
              <a:tailEnd/>
            </a:ln>
            <a:effectLst/>
          </p:spPr>
        </p:pic>
      </p:grpSp>
    </p:spTree>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7394" name="Picture 2"/>
          <p:cNvPicPr>
            <a:picLocks noChangeAspect="1" noChangeArrowheads="1"/>
          </p:cNvPicPr>
          <p:nvPr/>
        </p:nvPicPr>
        <p:blipFill>
          <a:blip r:embed="rId3"/>
          <a:srcRect/>
          <a:stretch>
            <a:fillRect/>
          </a:stretch>
        </p:blipFill>
        <p:spPr bwMode="auto">
          <a:xfrm>
            <a:off x="999637" y="2285992"/>
            <a:ext cx="7144725" cy="4167196"/>
          </a:xfrm>
          <a:prstGeom prst="rect">
            <a:avLst/>
          </a:prstGeom>
          <a:noFill/>
          <a:ln w="9525">
            <a:noFill/>
            <a:miter lim="800000"/>
            <a:headEnd/>
            <a:tailEnd/>
          </a:ln>
          <a:effectLst/>
        </p:spPr>
      </p:pic>
      <p:pic>
        <p:nvPicPr>
          <p:cNvPr id="3" name="圖片 2" descr="20050126_ShinJW_532.jpg"/>
          <p:cNvPicPr>
            <a:picLocks noChangeAspect="1"/>
          </p:cNvPicPr>
          <p:nvPr/>
        </p:nvPicPr>
        <p:blipFill>
          <a:blip r:embed="rId4" cstate="print"/>
          <a:stretch>
            <a:fillRect/>
          </a:stretch>
        </p:blipFill>
        <p:spPr>
          <a:xfrm rot="16200000">
            <a:off x="3650113" y="-1757051"/>
            <a:ext cx="1843773" cy="6072206"/>
          </a:xfrm>
          <a:prstGeom prst="rect">
            <a:avLst/>
          </a:prstGeom>
        </p:spPr>
      </p:pic>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字方塊 1"/>
          <p:cNvSpPr txBox="1"/>
          <p:nvPr/>
        </p:nvSpPr>
        <p:spPr>
          <a:xfrm>
            <a:off x="611188" y="549275"/>
            <a:ext cx="3398687" cy="369332"/>
          </a:xfrm>
          <a:prstGeom prst="rect">
            <a:avLst/>
          </a:prstGeom>
        </p:spPr>
        <p:style>
          <a:lnRef idx="3">
            <a:schemeClr val="lt1"/>
          </a:lnRef>
          <a:fillRef idx="1">
            <a:schemeClr val="accent4"/>
          </a:fillRef>
          <a:effectRef idx="1">
            <a:schemeClr val="accent4"/>
          </a:effectRef>
          <a:fontRef idx="minor">
            <a:schemeClr val="lt1"/>
          </a:fontRef>
        </p:style>
        <p:txBody>
          <a:bodyPr wrap="none" rtlCol="0">
            <a:spAutoFit/>
          </a:bodyPr>
          <a:lstStyle/>
          <a:p>
            <a:pPr algn="ctr"/>
            <a:r>
              <a:rPr lang="en-US" altLang="zh-TW" b="1" dirty="0" smtClean="0">
                <a:latin typeface="Arial Narrow" pitchFamily="34" charset="0"/>
                <a:cs typeface="Arial" pitchFamily="34" charset="0"/>
              </a:rPr>
              <a:t>Sources of Systematic Errors (</a:t>
            </a:r>
            <a:r>
              <a:rPr lang="en-US" altLang="zh-TW" b="1" i="1" dirty="0" smtClean="0">
                <a:latin typeface="Arial Narrow" pitchFamily="34" charset="0"/>
                <a:cs typeface="Arial" pitchFamily="34" charset="0"/>
              </a:rPr>
              <a:t>bias</a:t>
            </a:r>
            <a:r>
              <a:rPr lang="en-US" altLang="zh-TW" b="1" dirty="0" smtClean="0">
                <a:latin typeface="Arial Narrow" pitchFamily="34" charset="0"/>
                <a:cs typeface="Arial" pitchFamily="34" charset="0"/>
              </a:rPr>
              <a:t>)</a:t>
            </a:r>
          </a:p>
        </p:txBody>
      </p:sp>
      <p:sp>
        <p:nvSpPr>
          <p:cNvPr id="3" name="文字方塊 2"/>
          <p:cNvSpPr txBox="1"/>
          <p:nvPr/>
        </p:nvSpPr>
        <p:spPr>
          <a:xfrm>
            <a:off x="611188" y="1142984"/>
            <a:ext cx="6722738" cy="1323439"/>
          </a:xfrm>
          <a:prstGeom prst="rect">
            <a:avLst/>
          </a:prstGeom>
          <a:noFill/>
        </p:spPr>
        <p:txBody>
          <a:bodyPr wrap="none" rtlCol="0">
            <a:spAutoFit/>
          </a:bodyPr>
          <a:lstStyle/>
          <a:p>
            <a:pPr marL="269875" indent="-269875">
              <a:buSzPct val="85000"/>
              <a:buFont typeface="Wingdings" pitchFamily="2" charset="2"/>
              <a:buChar char="Ø"/>
            </a:pPr>
            <a:r>
              <a:rPr lang="en-AU" sz="1600" dirty="0" smtClean="0">
                <a:solidFill>
                  <a:srgbClr val="0070C0"/>
                </a:solidFill>
              </a:rPr>
              <a:t>Different incorporation efficiency of </a:t>
            </a:r>
            <a:r>
              <a:rPr lang="en-AU" sz="1600" dirty="0" smtClean="0">
                <a:solidFill>
                  <a:srgbClr val="C00000"/>
                </a:solidFill>
              </a:rPr>
              <a:t>dyes</a:t>
            </a:r>
          </a:p>
          <a:p>
            <a:pPr marL="269875" indent="-269875">
              <a:buSzPct val="85000"/>
              <a:buFont typeface="Wingdings" pitchFamily="2" charset="2"/>
              <a:buChar char="Ø"/>
            </a:pPr>
            <a:r>
              <a:rPr lang="en-AU" sz="1600" dirty="0" smtClean="0">
                <a:solidFill>
                  <a:srgbClr val="0070C0"/>
                </a:solidFill>
              </a:rPr>
              <a:t>Different </a:t>
            </a:r>
            <a:r>
              <a:rPr lang="en-AU" sz="1600" dirty="0" smtClean="0">
                <a:solidFill>
                  <a:srgbClr val="C00000"/>
                </a:solidFill>
              </a:rPr>
              <a:t>amounts</a:t>
            </a:r>
            <a:r>
              <a:rPr lang="en-AU" sz="1600" dirty="0" smtClean="0">
                <a:solidFill>
                  <a:srgbClr val="0070C0"/>
                </a:solidFill>
              </a:rPr>
              <a:t> of mRNA</a:t>
            </a:r>
          </a:p>
          <a:p>
            <a:pPr marL="269875" indent="-269875">
              <a:buSzPct val="85000"/>
              <a:buFont typeface="Wingdings" pitchFamily="2" charset="2"/>
              <a:buChar char="Ø"/>
            </a:pPr>
            <a:r>
              <a:rPr lang="en-US" sz="1600" dirty="0" smtClean="0">
                <a:solidFill>
                  <a:srgbClr val="0070C0"/>
                </a:solidFill>
              </a:rPr>
              <a:t>Experimenter/protocol issues (comparing chips processed by </a:t>
            </a:r>
            <a:r>
              <a:rPr lang="en-US" sz="1600" dirty="0" smtClean="0">
                <a:solidFill>
                  <a:srgbClr val="C00000"/>
                </a:solidFill>
              </a:rPr>
              <a:t>different labs</a:t>
            </a:r>
            <a:r>
              <a:rPr lang="en-US" sz="1600" dirty="0" smtClean="0">
                <a:solidFill>
                  <a:srgbClr val="0070C0"/>
                </a:solidFill>
              </a:rPr>
              <a:t>)</a:t>
            </a:r>
          </a:p>
          <a:p>
            <a:pPr marL="269875" indent="-269875">
              <a:buSzPct val="85000"/>
              <a:buFont typeface="Wingdings" pitchFamily="2" charset="2"/>
              <a:buChar char="Ø"/>
            </a:pPr>
            <a:r>
              <a:rPr lang="en-AU" sz="1600" dirty="0" smtClean="0">
                <a:solidFill>
                  <a:srgbClr val="0070C0"/>
                </a:solidFill>
              </a:rPr>
              <a:t>Different </a:t>
            </a:r>
            <a:r>
              <a:rPr lang="en-AU" sz="1600" dirty="0" smtClean="0">
                <a:solidFill>
                  <a:srgbClr val="C00000"/>
                </a:solidFill>
              </a:rPr>
              <a:t>scanning parameters</a:t>
            </a:r>
          </a:p>
          <a:p>
            <a:pPr marL="269875" indent="-269875">
              <a:buSzPct val="85000"/>
              <a:buFont typeface="Wingdings" pitchFamily="2" charset="2"/>
              <a:buChar char="Ø"/>
            </a:pPr>
            <a:r>
              <a:rPr lang="en-US" sz="1600" dirty="0" smtClean="0">
                <a:solidFill>
                  <a:srgbClr val="C00000"/>
                </a:solidFill>
              </a:rPr>
              <a:t>Batch</a:t>
            </a:r>
            <a:r>
              <a:rPr lang="en-US" sz="1600" dirty="0" smtClean="0">
                <a:solidFill>
                  <a:srgbClr val="0070C0"/>
                </a:solidFill>
              </a:rPr>
              <a:t> bias</a:t>
            </a:r>
            <a:endParaRPr lang="zh-TW" altLang="en-US" sz="1600" dirty="0" smtClean="0">
              <a:solidFill>
                <a:srgbClr val="0070C0"/>
              </a:solidFill>
            </a:endParaRPr>
          </a:p>
        </p:txBody>
      </p:sp>
      <p:grpSp>
        <p:nvGrpSpPr>
          <p:cNvPr id="4" name="群組 16"/>
          <p:cNvGrpSpPr/>
          <p:nvPr/>
        </p:nvGrpSpPr>
        <p:grpSpPr>
          <a:xfrm>
            <a:off x="1212859" y="2786058"/>
            <a:ext cx="6748194" cy="3286148"/>
            <a:chOff x="1142976" y="2643182"/>
            <a:chExt cx="6748194" cy="3286148"/>
          </a:xfrm>
        </p:grpSpPr>
        <p:sp>
          <p:nvSpPr>
            <p:cNvPr id="10" name="文字方塊 9"/>
            <p:cNvSpPr txBox="1"/>
            <p:nvPr/>
          </p:nvSpPr>
          <p:spPr>
            <a:xfrm>
              <a:off x="1142976" y="2643182"/>
              <a:ext cx="6748194" cy="1077218"/>
            </a:xfrm>
            <a:prstGeom prst="rect">
              <a:avLst/>
            </a:prstGeom>
            <a:noFill/>
          </p:spPr>
          <p:txBody>
            <a:bodyPr wrap="none" rtlCol="0">
              <a:spAutoFit/>
            </a:bodyPr>
            <a:lstStyle/>
            <a:p>
              <a:pPr marL="182563" indent="-182563">
                <a:buSzPct val="85000"/>
                <a:buFont typeface="Wingdings" pitchFamily="2" charset="2"/>
                <a:buChar char="l"/>
              </a:pPr>
              <a:r>
                <a:rPr lang="en-US" sz="1600" dirty="0" smtClean="0">
                  <a:solidFill>
                    <a:srgbClr val="C00000"/>
                  </a:solidFill>
                </a:rPr>
                <a:t>Ideally: scatter plot coincides with the x=y diagonal </a:t>
              </a:r>
            </a:p>
            <a:p>
              <a:pPr marL="360363" lvl="1" indent="-182563">
                <a:buSzPct val="85000"/>
                <a:buFont typeface="Arial Narrow" pitchFamily="34" charset="0"/>
                <a:buChar char="–"/>
              </a:pPr>
              <a:r>
                <a:rPr lang="en-US" sz="1600" dirty="0" smtClean="0">
                  <a:solidFill>
                    <a:schemeClr val="accent3">
                      <a:lumMod val="75000"/>
                    </a:schemeClr>
                  </a:solidFill>
                </a:rPr>
                <a:t>Due to Random errors: we expect to see a ‘cloud’ around the x=y diagonal.</a:t>
              </a:r>
            </a:p>
            <a:p>
              <a:pPr marL="182563" indent="-182563">
                <a:buSzPct val="85000"/>
                <a:buFont typeface="Wingdings" pitchFamily="2" charset="2"/>
                <a:buChar char="l"/>
              </a:pPr>
              <a:r>
                <a:rPr lang="en-US" sz="1600" dirty="0" smtClean="0">
                  <a:solidFill>
                    <a:srgbClr val="C00000"/>
                  </a:solidFill>
                </a:rPr>
                <a:t>In practice: Both Random and Systematic measurement errors (Bias)</a:t>
              </a:r>
            </a:p>
            <a:p>
              <a:pPr marL="360363" lvl="1" indent="-182563">
                <a:buSzPct val="85000"/>
                <a:buFont typeface="Arial Narrow" pitchFamily="34" charset="0"/>
                <a:buChar char="–"/>
              </a:pPr>
              <a:r>
                <a:rPr lang="en-US" sz="1600" dirty="0" smtClean="0">
                  <a:solidFill>
                    <a:schemeClr val="accent3">
                      <a:lumMod val="75000"/>
                    </a:schemeClr>
                  </a:solidFill>
                </a:rPr>
                <a:t>Due to Biases scatter plots are not centered around the x-y diagonal   </a:t>
              </a:r>
              <a:endParaRPr lang="zh-TW" altLang="en-US" sz="1600" dirty="0" smtClean="0">
                <a:solidFill>
                  <a:schemeClr val="accent3">
                    <a:lumMod val="75000"/>
                  </a:schemeClr>
                </a:solidFill>
              </a:endParaRPr>
            </a:p>
          </p:txBody>
        </p:sp>
        <p:grpSp>
          <p:nvGrpSpPr>
            <p:cNvPr id="5" name="群組 15"/>
            <p:cNvGrpSpPr>
              <a:grpSpLocks noChangeAspect="1"/>
            </p:cNvGrpSpPr>
            <p:nvPr/>
          </p:nvGrpSpPr>
          <p:grpSpPr>
            <a:xfrm>
              <a:off x="1142976" y="3723505"/>
              <a:ext cx="6718282" cy="2071701"/>
              <a:chOff x="1000100" y="3714752"/>
              <a:chExt cx="8828185" cy="2722326"/>
            </a:xfrm>
          </p:grpSpPr>
          <p:grpSp>
            <p:nvGrpSpPr>
              <p:cNvPr id="6" name="群組 12"/>
              <p:cNvGrpSpPr/>
              <p:nvPr/>
            </p:nvGrpSpPr>
            <p:grpSpPr>
              <a:xfrm>
                <a:off x="1000100" y="3714752"/>
                <a:ext cx="5107852" cy="2449514"/>
                <a:chOff x="1035784" y="3571875"/>
                <a:chExt cx="5107852" cy="2449514"/>
              </a:xfrm>
            </p:grpSpPr>
            <p:pic>
              <p:nvPicPr>
                <p:cNvPr id="160772" name="Picture 4"/>
                <p:cNvPicPr>
                  <a:picLocks noChangeAspect="1" noChangeArrowheads="1"/>
                </p:cNvPicPr>
                <p:nvPr/>
              </p:nvPicPr>
              <p:blipFill>
                <a:blip r:embed="rId3"/>
                <a:srcRect l="9068" t="8093" b="11098"/>
                <a:stretch>
                  <a:fillRect/>
                </a:stretch>
              </p:blipFill>
              <p:spPr bwMode="auto">
                <a:xfrm>
                  <a:off x="1035784" y="3629627"/>
                  <a:ext cx="2402647" cy="2391762"/>
                </a:xfrm>
                <a:prstGeom prst="rect">
                  <a:avLst/>
                </a:prstGeom>
                <a:noFill/>
                <a:ln w="9525">
                  <a:noFill/>
                  <a:miter lim="800000"/>
                  <a:headEnd/>
                  <a:tailEnd/>
                </a:ln>
              </p:spPr>
            </p:pic>
            <p:pic>
              <p:nvPicPr>
                <p:cNvPr id="161796" name="Picture 4" descr="slide-RvsG"/>
                <p:cNvPicPr>
                  <a:picLocks noChangeAspect="1" noChangeArrowheads="1"/>
                </p:cNvPicPr>
                <p:nvPr/>
              </p:nvPicPr>
              <p:blipFill>
                <a:blip r:embed="rId4"/>
                <a:srcRect l="15228" t="12500" r="6055" b="18874"/>
                <a:stretch>
                  <a:fillRect/>
                </a:stretch>
              </p:blipFill>
              <p:spPr bwMode="auto">
                <a:xfrm>
                  <a:off x="3357554" y="3571875"/>
                  <a:ext cx="2786082" cy="2428893"/>
                </a:xfrm>
                <a:prstGeom prst="rect">
                  <a:avLst/>
                </a:prstGeom>
                <a:noFill/>
                <a:ln w="9525">
                  <a:noFill/>
                  <a:miter lim="800000"/>
                  <a:headEnd/>
                  <a:tailEnd/>
                </a:ln>
              </p:spPr>
            </p:pic>
          </p:grpSp>
          <p:pic>
            <p:nvPicPr>
              <p:cNvPr id="219142" name="Picture 3" descr="RandGmedian"/>
              <p:cNvPicPr>
                <a:picLocks noChangeAspect="1" noChangeArrowheads="1"/>
              </p:cNvPicPr>
              <p:nvPr/>
            </p:nvPicPr>
            <p:blipFill>
              <a:blip r:embed="rId5"/>
              <a:srcRect/>
              <a:stretch>
                <a:fillRect/>
              </a:stretch>
            </p:blipFill>
            <p:spPr bwMode="auto">
              <a:xfrm>
                <a:off x="6143637" y="3824680"/>
                <a:ext cx="3684648" cy="2612398"/>
              </a:xfrm>
              <a:prstGeom prst="rect">
                <a:avLst/>
              </a:prstGeom>
              <a:noFill/>
              <a:ln w="9525">
                <a:noFill/>
                <a:miter lim="800000"/>
                <a:headEnd/>
                <a:tailEnd/>
              </a:ln>
            </p:spPr>
          </p:pic>
        </p:grpSp>
        <p:sp>
          <p:nvSpPr>
            <p:cNvPr id="9" name="文字方塊 8"/>
            <p:cNvSpPr txBox="1"/>
            <p:nvPr/>
          </p:nvSpPr>
          <p:spPr>
            <a:xfrm>
              <a:off x="2900557" y="5652331"/>
              <a:ext cx="3558025" cy="276999"/>
            </a:xfrm>
            <a:prstGeom prst="rect">
              <a:avLst/>
            </a:prstGeom>
            <a:noFill/>
          </p:spPr>
          <p:txBody>
            <a:bodyPr wrap="none" rtlCol="0">
              <a:spAutoFit/>
            </a:bodyPr>
            <a:lstStyle/>
            <a:p>
              <a:r>
                <a:rPr lang="en-US" altLang="zh-TW" sz="1200" dirty="0" smtClean="0">
                  <a:solidFill>
                    <a:srgbClr val="0070C0"/>
                  </a:solidFill>
                </a:rPr>
                <a:t>Hybridization of  the same sample to 2 chips/channels</a:t>
              </a:r>
            </a:p>
          </p:txBody>
        </p:sp>
      </p:grpSp>
    </p:spTree>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字方塊 1"/>
          <p:cNvSpPr txBox="1"/>
          <p:nvPr/>
        </p:nvSpPr>
        <p:spPr>
          <a:xfrm>
            <a:off x="611188" y="549275"/>
            <a:ext cx="4889415" cy="369332"/>
          </a:xfrm>
          <a:prstGeom prst="rect">
            <a:avLst/>
          </a:prstGeom>
          <a:solidFill>
            <a:srgbClr val="006600"/>
          </a:solidFill>
        </p:spPr>
        <p:style>
          <a:lnRef idx="3">
            <a:schemeClr val="lt1"/>
          </a:lnRef>
          <a:fillRef idx="1">
            <a:schemeClr val="accent3"/>
          </a:fillRef>
          <a:effectRef idx="1">
            <a:schemeClr val="accent3"/>
          </a:effectRef>
          <a:fontRef idx="minor">
            <a:schemeClr val="lt1"/>
          </a:fontRef>
        </p:style>
        <p:txBody>
          <a:bodyPr wrap="none" rtlCol="0">
            <a:spAutoFit/>
          </a:bodyPr>
          <a:lstStyle/>
          <a:p>
            <a:r>
              <a:rPr lang="en-US" altLang="zh-TW" b="1" dirty="0" smtClean="0">
                <a:latin typeface="Arial Narrow" pitchFamily="34" charset="0"/>
              </a:rPr>
              <a:t>Visualizing the expression data – </a:t>
            </a:r>
            <a:r>
              <a:rPr lang="en-US" altLang="zh-TW" b="1" i="1" dirty="0" smtClean="0">
                <a:latin typeface="Arial Narrow" pitchFamily="34" charset="0"/>
              </a:rPr>
              <a:t>log</a:t>
            </a:r>
            <a:r>
              <a:rPr lang="en-US" altLang="zh-TW" b="1" dirty="0" smtClean="0">
                <a:latin typeface="Arial Narrow" pitchFamily="34" charset="0"/>
              </a:rPr>
              <a:t> transformation</a:t>
            </a:r>
          </a:p>
        </p:txBody>
      </p:sp>
      <p:sp>
        <p:nvSpPr>
          <p:cNvPr id="4" name="文字方塊 3"/>
          <p:cNvSpPr txBox="1"/>
          <p:nvPr/>
        </p:nvSpPr>
        <p:spPr>
          <a:xfrm>
            <a:off x="611189" y="1000108"/>
            <a:ext cx="7889902" cy="1569660"/>
          </a:xfrm>
          <a:prstGeom prst="rect">
            <a:avLst/>
          </a:prstGeom>
          <a:noFill/>
        </p:spPr>
        <p:txBody>
          <a:bodyPr wrap="square" rtlCol="0">
            <a:spAutoFit/>
          </a:bodyPr>
          <a:lstStyle/>
          <a:p>
            <a:pPr marL="268288" indent="-268288">
              <a:buSzPct val="85000"/>
              <a:buFont typeface="Wingdings" pitchFamily="2" charset="2"/>
              <a:buChar char="Ø"/>
            </a:pPr>
            <a:r>
              <a:rPr lang="en-US" altLang="zh-TW" sz="1600" dirty="0" smtClean="0">
                <a:solidFill>
                  <a:srgbClr val="0070C0"/>
                </a:solidFill>
              </a:rPr>
              <a:t>Makes variation of intensities and ratios of intensities more independent of absolute magnitude</a:t>
            </a:r>
          </a:p>
          <a:p>
            <a:pPr marL="268288" indent="-268288">
              <a:buSzPct val="85000"/>
              <a:buFont typeface="Wingdings" pitchFamily="2" charset="2"/>
              <a:buChar char="Ø"/>
            </a:pPr>
            <a:r>
              <a:rPr lang="en-US" altLang="zh-TW" sz="1600" dirty="0" smtClean="0">
                <a:solidFill>
                  <a:srgbClr val="0070C0"/>
                </a:solidFill>
              </a:rPr>
              <a:t>Evens out highly skewed distributions </a:t>
            </a:r>
          </a:p>
          <a:p>
            <a:pPr marL="268288" indent="-268288">
              <a:buSzPct val="85000"/>
              <a:buFont typeface="Wingdings" pitchFamily="2" charset="2"/>
              <a:buChar char="Ø"/>
            </a:pPr>
            <a:r>
              <a:rPr lang="en-US" altLang="zh-TW" sz="1600" dirty="0" smtClean="0">
                <a:solidFill>
                  <a:srgbClr val="0070C0"/>
                </a:solidFill>
              </a:rPr>
              <a:t>Gives more realistic sense of variation</a:t>
            </a:r>
          </a:p>
          <a:p>
            <a:pPr marL="268288" indent="-268288">
              <a:buSzPct val="85000"/>
              <a:buFont typeface="Wingdings" pitchFamily="2" charset="2"/>
              <a:buChar char="Ø"/>
            </a:pPr>
            <a:r>
              <a:rPr lang="en-US" altLang="zh-TW" sz="1600" dirty="0" smtClean="0">
                <a:solidFill>
                  <a:srgbClr val="C00000"/>
                </a:solidFill>
              </a:rPr>
              <a:t>Approximates normal distribution</a:t>
            </a:r>
          </a:p>
          <a:p>
            <a:pPr marL="268288" indent="-268288">
              <a:buSzPct val="85000"/>
              <a:buFont typeface="Wingdings" pitchFamily="2" charset="2"/>
              <a:buChar char="Ø"/>
            </a:pPr>
            <a:r>
              <a:rPr lang="en-US" altLang="zh-TW" sz="1600" dirty="0" smtClean="0">
                <a:solidFill>
                  <a:srgbClr val="C00000"/>
                </a:solidFill>
              </a:rPr>
              <a:t>Treats up- and down- regulated genes symmetrically </a:t>
            </a:r>
          </a:p>
        </p:txBody>
      </p:sp>
      <p:grpSp>
        <p:nvGrpSpPr>
          <p:cNvPr id="3" name="群組 20"/>
          <p:cNvGrpSpPr/>
          <p:nvPr/>
        </p:nvGrpSpPr>
        <p:grpSpPr>
          <a:xfrm>
            <a:off x="510166" y="2571744"/>
            <a:ext cx="8123669" cy="3657388"/>
            <a:chOff x="785785" y="2571744"/>
            <a:chExt cx="8123669" cy="3657388"/>
          </a:xfrm>
        </p:grpSpPr>
        <p:grpSp>
          <p:nvGrpSpPr>
            <p:cNvPr id="5" name="群組 19"/>
            <p:cNvGrpSpPr/>
            <p:nvPr/>
          </p:nvGrpSpPr>
          <p:grpSpPr>
            <a:xfrm>
              <a:off x="806436" y="4429132"/>
              <a:ext cx="8082366" cy="1800000"/>
              <a:chOff x="827088" y="4714884"/>
              <a:chExt cx="8082366" cy="1800000"/>
            </a:xfrm>
          </p:grpSpPr>
          <p:pic>
            <p:nvPicPr>
              <p:cNvPr id="11" name="圖片 10" descr="圖片1a.emf"/>
              <p:cNvPicPr>
                <a:picLocks/>
              </p:cNvPicPr>
              <p:nvPr/>
            </p:nvPicPr>
            <p:blipFill>
              <a:blip r:embed="rId3"/>
              <a:srcRect l="2562" r="49310" b="57419"/>
              <a:stretch>
                <a:fillRect/>
              </a:stretch>
            </p:blipFill>
            <p:spPr>
              <a:xfrm>
                <a:off x="827088" y="4714884"/>
                <a:ext cx="1980000" cy="1800000"/>
              </a:xfrm>
              <a:prstGeom prst="rect">
                <a:avLst/>
              </a:prstGeom>
              <a:ln>
                <a:solidFill>
                  <a:schemeClr val="bg1">
                    <a:lumMod val="65000"/>
                  </a:schemeClr>
                </a:solidFill>
              </a:ln>
            </p:spPr>
          </p:pic>
          <p:pic>
            <p:nvPicPr>
              <p:cNvPr id="13" name="圖片 12" descr="圖片1a.emf"/>
              <p:cNvPicPr>
                <a:picLocks/>
              </p:cNvPicPr>
              <p:nvPr/>
            </p:nvPicPr>
            <p:blipFill>
              <a:blip r:embed="rId3"/>
              <a:srcRect l="53252" b="57419"/>
              <a:stretch>
                <a:fillRect/>
              </a:stretch>
            </p:blipFill>
            <p:spPr>
              <a:xfrm>
                <a:off x="2861210" y="4714884"/>
                <a:ext cx="1980000" cy="1800000"/>
              </a:xfrm>
              <a:prstGeom prst="rect">
                <a:avLst/>
              </a:prstGeom>
              <a:ln>
                <a:solidFill>
                  <a:schemeClr val="bg1">
                    <a:lumMod val="65000"/>
                  </a:schemeClr>
                </a:solidFill>
              </a:ln>
            </p:spPr>
          </p:pic>
          <p:pic>
            <p:nvPicPr>
              <p:cNvPr id="14" name="圖片 13" descr="圖片1a.emf"/>
              <p:cNvPicPr>
                <a:picLocks/>
              </p:cNvPicPr>
              <p:nvPr/>
            </p:nvPicPr>
            <p:blipFill>
              <a:blip r:embed="rId3"/>
              <a:srcRect l="53252" t="55365"/>
              <a:stretch>
                <a:fillRect/>
              </a:stretch>
            </p:blipFill>
            <p:spPr>
              <a:xfrm>
                <a:off x="6929454" y="4714884"/>
                <a:ext cx="1980000" cy="1800000"/>
              </a:xfrm>
              <a:prstGeom prst="rect">
                <a:avLst/>
              </a:prstGeom>
              <a:ln>
                <a:solidFill>
                  <a:schemeClr val="bg1">
                    <a:lumMod val="65000"/>
                  </a:schemeClr>
                </a:solidFill>
              </a:ln>
            </p:spPr>
          </p:pic>
          <p:pic>
            <p:nvPicPr>
              <p:cNvPr id="12" name="圖片 11" descr="圖片1a.emf"/>
              <p:cNvPicPr>
                <a:picLocks/>
              </p:cNvPicPr>
              <p:nvPr/>
            </p:nvPicPr>
            <p:blipFill>
              <a:blip r:embed="rId3"/>
              <a:srcRect l="2595" t="55365" r="49310"/>
              <a:stretch>
                <a:fillRect/>
              </a:stretch>
            </p:blipFill>
            <p:spPr>
              <a:xfrm>
                <a:off x="4895332" y="4714884"/>
                <a:ext cx="1980000" cy="1800000"/>
              </a:xfrm>
              <a:prstGeom prst="rect">
                <a:avLst/>
              </a:prstGeom>
              <a:ln>
                <a:solidFill>
                  <a:schemeClr val="bg1">
                    <a:lumMod val="65000"/>
                  </a:schemeClr>
                </a:solidFill>
              </a:ln>
            </p:spPr>
          </p:pic>
        </p:grpSp>
        <p:grpSp>
          <p:nvGrpSpPr>
            <p:cNvPr id="6" name="群組 18"/>
            <p:cNvGrpSpPr/>
            <p:nvPr/>
          </p:nvGrpSpPr>
          <p:grpSpPr>
            <a:xfrm>
              <a:off x="785785" y="2571744"/>
              <a:ext cx="8123669" cy="1800000"/>
              <a:chOff x="785785" y="2857496"/>
              <a:chExt cx="8123669" cy="1800000"/>
            </a:xfrm>
          </p:grpSpPr>
          <p:pic>
            <p:nvPicPr>
              <p:cNvPr id="228356" name="Picture 4"/>
              <p:cNvPicPr>
                <a:picLocks noChangeArrowheads="1"/>
              </p:cNvPicPr>
              <p:nvPr/>
            </p:nvPicPr>
            <p:blipFill>
              <a:blip r:embed="rId4"/>
              <a:srcRect l="2162" t="4495" r="2990" b="5202"/>
              <a:stretch>
                <a:fillRect/>
              </a:stretch>
            </p:blipFill>
            <p:spPr bwMode="auto">
              <a:xfrm>
                <a:off x="2863492" y="2857496"/>
                <a:ext cx="1980000" cy="1800000"/>
              </a:xfrm>
              <a:prstGeom prst="rect">
                <a:avLst/>
              </a:prstGeom>
              <a:noFill/>
              <a:ln w="12700">
                <a:noFill/>
                <a:miter lim="800000"/>
                <a:headEnd type="none" w="sm" len="sm"/>
                <a:tailEnd type="none" w="sm" len="sm"/>
              </a:ln>
              <a:effectLst/>
            </p:spPr>
          </p:pic>
          <p:pic>
            <p:nvPicPr>
              <p:cNvPr id="228357" name="Picture 5"/>
              <p:cNvPicPr>
                <a:picLocks noChangeArrowheads="1"/>
              </p:cNvPicPr>
              <p:nvPr/>
            </p:nvPicPr>
            <p:blipFill>
              <a:blip r:embed="rId5"/>
              <a:srcRect/>
              <a:stretch>
                <a:fillRect/>
              </a:stretch>
            </p:blipFill>
            <p:spPr bwMode="auto">
              <a:xfrm>
                <a:off x="785785" y="2857496"/>
                <a:ext cx="1980000" cy="1800000"/>
              </a:xfrm>
              <a:prstGeom prst="rect">
                <a:avLst/>
              </a:prstGeom>
              <a:noFill/>
              <a:ln w="12700">
                <a:noFill/>
                <a:miter lim="800000"/>
                <a:headEnd type="none" w="sm" len="sm"/>
                <a:tailEnd type="none" w="sm" len="sm"/>
              </a:ln>
              <a:effectLst/>
            </p:spPr>
          </p:pic>
          <p:pic>
            <p:nvPicPr>
              <p:cNvPr id="228358" name="Picture 6"/>
              <p:cNvPicPr>
                <a:picLocks noChangeArrowheads="1"/>
              </p:cNvPicPr>
              <p:nvPr/>
            </p:nvPicPr>
            <p:blipFill>
              <a:blip r:embed="rId6"/>
              <a:srcRect l="4608" t="5059" r="4245" b="6345"/>
              <a:stretch>
                <a:fillRect/>
              </a:stretch>
            </p:blipFill>
            <p:spPr bwMode="auto">
              <a:xfrm>
                <a:off x="4896103" y="2857496"/>
                <a:ext cx="1980000" cy="1800000"/>
              </a:xfrm>
              <a:prstGeom prst="rect">
                <a:avLst/>
              </a:prstGeom>
              <a:noFill/>
              <a:ln w="12700">
                <a:noFill/>
                <a:miter lim="800000"/>
                <a:headEnd type="none" w="sm" len="sm"/>
                <a:tailEnd type="none" w="sm" len="sm"/>
              </a:ln>
              <a:effectLst/>
            </p:spPr>
          </p:pic>
          <p:pic>
            <p:nvPicPr>
              <p:cNvPr id="228359" name="Picture 7"/>
              <p:cNvPicPr>
                <a:picLocks noChangeArrowheads="1"/>
              </p:cNvPicPr>
              <p:nvPr/>
            </p:nvPicPr>
            <p:blipFill>
              <a:blip r:embed="rId7"/>
              <a:srcRect l="3606" t="6821" r="3444" b="5710"/>
              <a:stretch>
                <a:fillRect/>
              </a:stretch>
            </p:blipFill>
            <p:spPr bwMode="auto">
              <a:xfrm>
                <a:off x="6929454" y="2857496"/>
                <a:ext cx="1980000" cy="1800000"/>
              </a:xfrm>
              <a:prstGeom prst="rect">
                <a:avLst/>
              </a:prstGeom>
              <a:noFill/>
              <a:ln w="12700">
                <a:noFill/>
                <a:miter lim="800000"/>
                <a:headEnd type="none" w="sm" len="sm"/>
                <a:tailEnd type="none" w="sm" len="sm"/>
              </a:ln>
              <a:effectLst/>
            </p:spPr>
          </p:pic>
          <p:sp>
            <p:nvSpPr>
              <p:cNvPr id="228360" name="Text Box 8"/>
              <p:cNvSpPr txBox="1">
                <a:spLocks noChangeArrowheads="1"/>
              </p:cNvSpPr>
              <p:nvPr/>
            </p:nvSpPr>
            <p:spPr bwMode="auto">
              <a:xfrm>
                <a:off x="1949672" y="4214818"/>
                <a:ext cx="737702" cy="253916"/>
              </a:xfrm>
              <a:prstGeom prst="rect">
                <a:avLst/>
              </a:prstGeom>
              <a:noFill/>
              <a:ln w="9525">
                <a:noFill/>
                <a:miter lim="800000"/>
                <a:headEnd/>
                <a:tailEnd/>
              </a:ln>
              <a:effectLst/>
            </p:spPr>
            <p:txBody>
              <a:bodyPr vert="horz" wrap="none" lIns="91440" tIns="45720" rIns="91440" bIns="4572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000" b="0" i="0" u="none" strike="noStrike" cap="none" normalizeH="0" baseline="0" dirty="0" smtClean="0">
                    <a:ln>
                      <a:noFill/>
                    </a:ln>
                    <a:solidFill>
                      <a:srgbClr val="C00000"/>
                    </a:solidFill>
                    <a:effectLst/>
                    <a:latin typeface="Arial Narrow" pitchFamily="34" charset="0"/>
                    <a:ea typeface="新細明體" pitchFamily="18" charset="-120"/>
                  </a:rPr>
                  <a:t>linear scale</a:t>
                </a:r>
                <a:endParaRPr kumimoji="1" lang="zh-TW" altLang="zh-TW" sz="800" b="0" i="0" u="none" strike="noStrike" cap="none" normalizeH="0" baseline="0" dirty="0" smtClean="0">
                  <a:ln>
                    <a:noFill/>
                  </a:ln>
                  <a:solidFill>
                    <a:srgbClr val="C00000"/>
                  </a:solidFill>
                  <a:effectLst/>
                  <a:latin typeface="Arial Narrow" pitchFamily="34" charset="0"/>
                  <a:ea typeface="新細明體" pitchFamily="18" charset="-120"/>
                </a:endParaRPr>
              </a:p>
            </p:txBody>
          </p:sp>
          <p:sp>
            <p:nvSpPr>
              <p:cNvPr id="228361" name="Text Box 9"/>
              <p:cNvSpPr txBox="1">
                <a:spLocks noChangeArrowheads="1"/>
              </p:cNvSpPr>
              <p:nvPr/>
            </p:nvSpPr>
            <p:spPr bwMode="auto">
              <a:xfrm>
                <a:off x="4143372" y="4222513"/>
                <a:ext cx="636713" cy="246221"/>
              </a:xfrm>
              <a:prstGeom prst="rect">
                <a:avLst/>
              </a:prstGeom>
              <a:noFill/>
              <a:ln w="9525">
                <a:noFill/>
                <a:miter lim="800000"/>
                <a:headEnd/>
                <a:tailEnd/>
              </a:ln>
              <a:effectLst/>
            </p:spPr>
            <p:txBody>
              <a:bodyPr vert="horz" wrap="none" lIns="91440" tIns="45720" rIns="91440" bIns="4572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000" b="0" i="0" u="none" strike="noStrike" cap="none" normalizeH="0" baseline="0" dirty="0" smtClean="0">
                    <a:ln>
                      <a:noFill/>
                    </a:ln>
                    <a:solidFill>
                      <a:srgbClr val="C00000"/>
                    </a:solidFill>
                    <a:effectLst/>
                    <a:latin typeface="Arial Narrow" pitchFamily="34" charset="0"/>
                    <a:ea typeface="新細明體" pitchFamily="18" charset="-120"/>
                  </a:rPr>
                  <a:t>log</a:t>
                </a:r>
                <a:r>
                  <a:rPr kumimoji="1" lang="en-US" altLang="zh-TW" sz="1000" b="0" i="0" u="none" strike="noStrike" cap="none" normalizeH="0" baseline="-25000" dirty="0" smtClean="0">
                    <a:ln>
                      <a:noFill/>
                    </a:ln>
                    <a:solidFill>
                      <a:srgbClr val="C00000"/>
                    </a:solidFill>
                    <a:effectLst/>
                    <a:latin typeface="Arial Narrow" pitchFamily="34" charset="0"/>
                    <a:ea typeface="新細明體" pitchFamily="18" charset="-120"/>
                  </a:rPr>
                  <a:t>2</a:t>
                </a:r>
                <a:r>
                  <a:rPr kumimoji="1" lang="en-US" altLang="zh-TW" sz="1000" b="0" i="0" u="none" strike="noStrike" cap="none" normalizeH="0" baseline="0" dirty="0" smtClean="0">
                    <a:ln>
                      <a:noFill/>
                    </a:ln>
                    <a:solidFill>
                      <a:srgbClr val="C00000"/>
                    </a:solidFill>
                    <a:effectLst/>
                    <a:latin typeface="Arial Narrow" pitchFamily="34" charset="0"/>
                    <a:ea typeface="新細明體" pitchFamily="18" charset="-120"/>
                  </a:rPr>
                  <a:t> scale</a:t>
                </a:r>
                <a:endParaRPr kumimoji="1" lang="zh-TW" altLang="zh-TW" sz="800" b="0" i="0" u="none" strike="noStrike" cap="none" normalizeH="0" baseline="0" dirty="0" smtClean="0">
                  <a:ln>
                    <a:noFill/>
                  </a:ln>
                  <a:solidFill>
                    <a:srgbClr val="C00000"/>
                  </a:solidFill>
                  <a:effectLst/>
                  <a:latin typeface="Arial Narrow" pitchFamily="34" charset="0"/>
                  <a:ea typeface="新細明體" pitchFamily="18" charset="-120"/>
                </a:endParaRPr>
              </a:p>
            </p:txBody>
          </p:sp>
          <p:sp>
            <p:nvSpPr>
              <p:cNvPr id="228362" name="Text Box 10"/>
              <p:cNvSpPr txBox="1">
                <a:spLocks noChangeArrowheads="1"/>
              </p:cNvSpPr>
              <p:nvPr/>
            </p:nvSpPr>
            <p:spPr bwMode="auto">
              <a:xfrm>
                <a:off x="6417188" y="4222513"/>
                <a:ext cx="401072" cy="246221"/>
              </a:xfrm>
              <a:prstGeom prst="rect">
                <a:avLst/>
              </a:prstGeom>
              <a:noFill/>
              <a:ln w="9525">
                <a:noFill/>
                <a:miter lim="800000"/>
                <a:headEnd/>
                <a:tailEnd/>
              </a:ln>
              <a:effectLst/>
            </p:spPr>
            <p:txBody>
              <a:bodyPr vert="horz" wrap="none" lIns="91440" tIns="45720" rIns="91440" bIns="4572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000" b="0" i="0" u="none" strike="noStrike" cap="none" normalizeH="0" baseline="0" dirty="0" smtClean="0">
                    <a:ln>
                      <a:noFill/>
                    </a:ln>
                    <a:solidFill>
                      <a:srgbClr val="C00000"/>
                    </a:solidFill>
                    <a:effectLst/>
                    <a:latin typeface="Arial Narrow" pitchFamily="34" charset="0"/>
                    <a:ea typeface="新細明體" pitchFamily="18" charset="-120"/>
                  </a:rPr>
                  <a:t>log</a:t>
                </a:r>
                <a:r>
                  <a:rPr kumimoji="1" lang="en-US" altLang="zh-TW" sz="1000" b="0" i="0" u="none" strike="noStrike" cap="none" normalizeH="0" baseline="-25000" dirty="0" smtClean="0">
                    <a:ln>
                      <a:noFill/>
                    </a:ln>
                    <a:solidFill>
                      <a:srgbClr val="C00000"/>
                    </a:solidFill>
                    <a:effectLst/>
                    <a:latin typeface="Arial Narrow" pitchFamily="34" charset="0"/>
                    <a:ea typeface="新細明體" pitchFamily="18" charset="-120"/>
                  </a:rPr>
                  <a:t>10</a:t>
                </a:r>
                <a:endParaRPr kumimoji="1" lang="zh-TW" altLang="zh-TW" sz="1000" b="0" i="0" u="none" strike="noStrike" cap="none" normalizeH="0" baseline="0" dirty="0" smtClean="0">
                  <a:ln>
                    <a:noFill/>
                  </a:ln>
                  <a:solidFill>
                    <a:srgbClr val="C00000"/>
                  </a:solidFill>
                  <a:effectLst/>
                  <a:latin typeface="Arial Narrow" pitchFamily="34" charset="0"/>
                  <a:ea typeface="新細明體" pitchFamily="18" charset="-120"/>
                </a:endParaRPr>
              </a:p>
            </p:txBody>
          </p:sp>
          <p:sp>
            <p:nvSpPr>
              <p:cNvPr id="228363" name="Text Box 11"/>
              <p:cNvSpPr txBox="1">
                <a:spLocks noChangeArrowheads="1"/>
              </p:cNvSpPr>
              <p:nvPr/>
            </p:nvSpPr>
            <p:spPr bwMode="auto">
              <a:xfrm>
                <a:off x="8550239" y="4222513"/>
                <a:ext cx="266420" cy="246221"/>
              </a:xfrm>
              <a:prstGeom prst="rect">
                <a:avLst/>
              </a:prstGeom>
              <a:noFill/>
              <a:ln w="9525">
                <a:noFill/>
                <a:miter lim="800000"/>
                <a:headEnd/>
                <a:tailEnd/>
              </a:ln>
              <a:effectLst/>
            </p:spPr>
            <p:txBody>
              <a:bodyPr vert="horz" wrap="none" lIns="91440" tIns="45720" rIns="91440" bIns="4572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000" b="0" i="0" u="none" strike="noStrike" cap="none" normalizeH="0" baseline="0" smtClean="0">
                    <a:ln>
                      <a:noFill/>
                    </a:ln>
                    <a:solidFill>
                      <a:srgbClr val="C00000"/>
                    </a:solidFill>
                    <a:effectLst/>
                    <a:latin typeface="Arial Narrow" pitchFamily="34" charset="0"/>
                    <a:ea typeface="新細明體" pitchFamily="18" charset="-120"/>
                  </a:rPr>
                  <a:t>ln</a:t>
                </a:r>
                <a:endParaRPr kumimoji="1" lang="zh-TW" altLang="zh-TW" sz="1000" b="0" i="0" u="none" strike="noStrike" cap="none" normalizeH="0" baseline="0" smtClean="0">
                  <a:ln>
                    <a:noFill/>
                  </a:ln>
                  <a:solidFill>
                    <a:srgbClr val="C00000"/>
                  </a:solidFill>
                  <a:effectLst/>
                  <a:latin typeface="Arial Narrow" pitchFamily="34" charset="0"/>
                  <a:ea typeface="新細明體" pitchFamily="18" charset="-120"/>
                </a:endParaRPr>
              </a:p>
            </p:txBody>
          </p:sp>
        </p:grpSp>
      </p:grpSp>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群組 3422"/>
          <p:cNvGrpSpPr/>
          <p:nvPr/>
        </p:nvGrpSpPr>
        <p:grpSpPr>
          <a:xfrm>
            <a:off x="1171793" y="381743"/>
            <a:ext cx="6800414" cy="6094515"/>
            <a:chOff x="1038600" y="373620"/>
            <a:chExt cx="6800414" cy="6094515"/>
          </a:xfrm>
        </p:grpSpPr>
        <p:grpSp>
          <p:nvGrpSpPr>
            <p:cNvPr id="3" name="群組 3421"/>
            <p:cNvGrpSpPr/>
            <p:nvPr/>
          </p:nvGrpSpPr>
          <p:grpSpPr>
            <a:xfrm>
              <a:off x="1038600" y="373620"/>
              <a:ext cx="6800414" cy="2341000"/>
              <a:chOff x="1038600" y="262651"/>
              <a:chExt cx="6800414" cy="2341000"/>
            </a:xfrm>
          </p:grpSpPr>
          <p:grpSp>
            <p:nvGrpSpPr>
              <p:cNvPr id="4" name="群組 3418"/>
              <p:cNvGrpSpPr/>
              <p:nvPr/>
            </p:nvGrpSpPr>
            <p:grpSpPr>
              <a:xfrm>
                <a:off x="3355523" y="262651"/>
                <a:ext cx="2185819" cy="2312425"/>
                <a:chOff x="3347929" y="262651"/>
                <a:chExt cx="2185819" cy="2312425"/>
              </a:xfrm>
            </p:grpSpPr>
            <p:grpSp>
              <p:nvGrpSpPr>
                <p:cNvPr id="5" name="群組 726"/>
                <p:cNvGrpSpPr/>
                <p:nvPr/>
              </p:nvGrpSpPr>
              <p:grpSpPr>
                <a:xfrm>
                  <a:off x="3347929" y="520700"/>
                  <a:ext cx="2185819" cy="2054376"/>
                  <a:chOff x="4135439" y="520700"/>
                  <a:chExt cx="2185819" cy="2054376"/>
                </a:xfrm>
              </p:grpSpPr>
              <p:grpSp>
                <p:nvGrpSpPr>
                  <p:cNvPr id="6" name="群組 484"/>
                  <p:cNvGrpSpPr>
                    <a:grpSpLocks noChangeAspect="1"/>
                  </p:cNvGrpSpPr>
                  <p:nvPr/>
                </p:nvGrpSpPr>
                <p:grpSpPr>
                  <a:xfrm>
                    <a:off x="4386258" y="520700"/>
                    <a:ext cx="1935000" cy="1800000"/>
                    <a:chOff x="4386258" y="520700"/>
                    <a:chExt cx="3276600" cy="3048000"/>
                  </a:xfrm>
                </p:grpSpPr>
                <p:sp>
                  <p:nvSpPr>
                    <p:cNvPr id="244979" name="Rectangle 243"/>
                    <p:cNvSpPr>
                      <a:spLocks noChangeArrowheads="1"/>
                    </p:cNvSpPr>
                    <p:nvPr/>
                  </p:nvSpPr>
                  <p:spPr bwMode="auto">
                    <a:xfrm>
                      <a:off x="4399219" y="549275"/>
                      <a:ext cx="3263639" cy="3009964"/>
                    </a:xfrm>
                    <a:prstGeom prst="rect">
                      <a:avLst/>
                    </a:prstGeom>
                    <a:noFill/>
                    <a:ln w="12700">
                      <a:solidFill>
                        <a:schemeClr val="tx1"/>
                      </a:solidFill>
                      <a:miter lim="800000"/>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82" name="Oval 246"/>
                    <p:cNvSpPr>
                      <a:spLocks noChangeArrowheads="1"/>
                    </p:cNvSpPr>
                    <p:nvPr/>
                  </p:nvSpPr>
                  <p:spPr bwMode="auto">
                    <a:xfrm rot="652053">
                      <a:off x="5246955" y="2767373"/>
                      <a:ext cx="69439" cy="69999"/>
                    </a:xfrm>
                    <a:prstGeom prst="ellipse">
                      <a:avLst/>
                    </a:prstGeom>
                    <a:solidFill>
                      <a:srgbClr val="99FF33"/>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83" name="Oval 247"/>
                    <p:cNvSpPr>
                      <a:spLocks noChangeArrowheads="1"/>
                    </p:cNvSpPr>
                    <p:nvPr/>
                  </p:nvSpPr>
                  <p:spPr bwMode="auto">
                    <a:xfrm rot="652053">
                      <a:off x="5095057" y="2452377"/>
                      <a:ext cx="69439" cy="69999"/>
                    </a:xfrm>
                    <a:prstGeom prst="ellipse">
                      <a:avLst/>
                    </a:prstGeom>
                    <a:solidFill>
                      <a:srgbClr val="FF00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84" name="Oval 248"/>
                    <p:cNvSpPr>
                      <a:spLocks noChangeArrowheads="1"/>
                    </p:cNvSpPr>
                    <p:nvPr/>
                  </p:nvSpPr>
                  <p:spPr bwMode="auto">
                    <a:xfrm rot="652053">
                      <a:off x="5191982" y="2684249"/>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85" name="Oval 249"/>
                    <p:cNvSpPr>
                      <a:spLocks noChangeArrowheads="1"/>
                    </p:cNvSpPr>
                    <p:nvPr/>
                  </p:nvSpPr>
                  <p:spPr bwMode="auto">
                    <a:xfrm rot="652053">
                      <a:off x="5093610" y="2579251"/>
                      <a:ext cx="69439" cy="69999"/>
                    </a:xfrm>
                    <a:prstGeom prst="ellipse">
                      <a:avLst/>
                    </a:prstGeom>
                    <a:solidFill>
                      <a:srgbClr val="FF99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86" name="Oval 250"/>
                    <p:cNvSpPr>
                      <a:spLocks noChangeArrowheads="1"/>
                    </p:cNvSpPr>
                    <p:nvPr/>
                  </p:nvSpPr>
                  <p:spPr bwMode="auto">
                    <a:xfrm rot="652053">
                      <a:off x="5024171" y="2692999"/>
                      <a:ext cx="69439" cy="69999"/>
                    </a:xfrm>
                    <a:prstGeom prst="ellipse">
                      <a:avLst/>
                    </a:prstGeom>
                    <a:solidFill>
                      <a:srgbClr val="FF99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87" name="Oval 251"/>
                    <p:cNvSpPr>
                      <a:spLocks noChangeArrowheads="1"/>
                    </p:cNvSpPr>
                    <p:nvPr/>
                  </p:nvSpPr>
                  <p:spPr bwMode="auto">
                    <a:xfrm rot="652053">
                      <a:off x="5150029" y="2534043"/>
                      <a:ext cx="69439" cy="69999"/>
                    </a:xfrm>
                    <a:prstGeom prst="ellipse">
                      <a:avLst/>
                    </a:prstGeom>
                    <a:solidFill>
                      <a:srgbClr val="FF00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88" name="Oval 252"/>
                    <p:cNvSpPr>
                      <a:spLocks noChangeArrowheads="1"/>
                    </p:cNvSpPr>
                    <p:nvPr/>
                  </p:nvSpPr>
                  <p:spPr bwMode="auto">
                    <a:xfrm rot="652053">
                      <a:off x="5301928" y="2299254"/>
                      <a:ext cx="69439" cy="69999"/>
                    </a:xfrm>
                    <a:prstGeom prst="ellipse">
                      <a:avLst/>
                    </a:prstGeom>
                    <a:solidFill>
                      <a:srgbClr val="FF00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89" name="Oval 253"/>
                    <p:cNvSpPr>
                      <a:spLocks noChangeArrowheads="1"/>
                    </p:cNvSpPr>
                    <p:nvPr/>
                  </p:nvSpPr>
                  <p:spPr bwMode="auto">
                    <a:xfrm rot="652053">
                      <a:off x="5110970" y="2783415"/>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90" name="Oval 254"/>
                    <p:cNvSpPr>
                      <a:spLocks noChangeArrowheads="1"/>
                    </p:cNvSpPr>
                    <p:nvPr/>
                  </p:nvSpPr>
                  <p:spPr bwMode="auto">
                    <a:xfrm rot="652053">
                      <a:off x="5016938" y="2908830"/>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91" name="Oval 255"/>
                    <p:cNvSpPr>
                      <a:spLocks noChangeArrowheads="1"/>
                    </p:cNvSpPr>
                    <p:nvPr/>
                  </p:nvSpPr>
                  <p:spPr bwMode="auto">
                    <a:xfrm rot="652053">
                      <a:off x="5097950" y="2853414"/>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92" name="Oval 256"/>
                    <p:cNvSpPr>
                      <a:spLocks noChangeArrowheads="1"/>
                    </p:cNvSpPr>
                    <p:nvPr/>
                  </p:nvSpPr>
                  <p:spPr bwMode="auto">
                    <a:xfrm rot="652053">
                      <a:off x="5205002" y="2615709"/>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93" name="Oval 257"/>
                    <p:cNvSpPr>
                      <a:spLocks noChangeArrowheads="1"/>
                    </p:cNvSpPr>
                    <p:nvPr/>
                  </p:nvSpPr>
                  <p:spPr bwMode="auto">
                    <a:xfrm rot="652053">
                      <a:off x="5165943" y="2822789"/>
                      <a:ext cx="69439" cy="69999"/>
                    </a:xfrm>
                    <a:prstGeom prst="ellipse">
                      <a:avLst/>
                    </a:prstGeom>
                    <a:solidFill>
                      <a:srgbClr val="99FF33"/>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94" name="Oval 258"/>
                    <p:cNvSpPr>
                      <a:spLocks noChangeArrowheads="1"/>
                    </p:cNvSpPr>
                    <p:nvPr/>
                  </p:nvSpPr>
                  <p:spPr bwMode="auto">
                    <a:xfrm rot="652053">
                      <a:off x="5478419" y="2668208"/>
                      <a:ext cx="69439" cy="69999"/>
                    </a:xfrm>
                    <a:prstGeom prst="ellipse">
                      <a:avLst/>
                    </a:prstGeom>
                    <a:solidFill>
                      <a:srgbClr val="00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95" name="Oval 259"/>
                    <p:cNvSpPr>
                      <a:spLocks noChangeArrowheads="1"/>
                    </p:cNvSpPr>
                    <p:nvPr/>
                  </p:nvSpPr>
                  <p:spPr bwMode="auto">
                    <a:xfrm rot="652053">
                      <a:off x="5440806" y="2789248"/>
                      <a:ext cx="69439" cy="69999"/>
                    </a:xfrm>
                    <a:prstGeom prst="ellipse">
                      <a:avLst/>
                    </a:prstGeom>
                    <a:solidFill>
                      <a:srgbClr val="00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96" name="Oval 260"/>
                    <p:cNvSpPr>
                      <a:spLocks noChangeArrowheads="1"/>
                    </p:cNvSpPr>
                    <p:nvPr/>
                  </p:nvSpPr>
                  <p:spPr bwMode="auto">
                    <a:xfrm rot="652053">
                      <a:off x="5368473" y="2504877"/>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97" name="Oval 261"/>
                    <p:cNvSpPr>
                      <a:spLocks noChangeArrowheads="1"/>
                    </p:cNvSpPr>
                    <p:nvPr/>
                  </p:nvSpPr>
                  <p:spPr bwMode="auto">
                    <a:xfrm rot="652053">
                      <a:off x="5231042" y="2478627"/>
                      <a:ext cx="69439" cy="69999"/>
                    </a:xfrm>
                    <a:prstGeom prst="ellipse">
                      <a:avLst/>
                    </a:prstGeom>
                    <a:solidFill>
                      <a:srgbClr val="FF00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98" name="Oval 262"/>
                    <p:cNvSpPr>
                      <a:spLocks noChangeArrowheads="1"/>
                    </p:cNvSpPr>
                    <p:nvPr/>
                  </p:nvSpPr>
                  <p:spPr bwMode="auto">
                    <a:xfrm rot="652053">
                      <a:off x="5340987" y="2641958"/>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99" name="Oval 263"/>
                    <p:cNvSpPr>
                      <a:spLocks noChangeArrowheads="1"/>
                    </p:cNvSpPr>
                    <p:nvPr/>
                  </p:nvSpPr>
                  <p:spPr bwMode="auto">
                    <a:xfrm rot="652053">
                      <a:off x="5191982" y="2684249"/>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00" name="Oval 264"/>
                    <p:cNvSpPr>
                      <a:spLocks noChangeArrowheads="1"/>
                    </p:cNvSpPr>
                    <p:nvPr/>
                  </p:nvSpPr>
                  <p:spPr bwMode="auto">
                    <a:xfrm rot="652053">
                      <a:off x="5272995" y="2628833"/>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01" name="Oval 265"/>
                    <p:cNvSpPr>
                      <a:spLocks noChangeArrowheads="1"/>
                    </p:cNvSpPr>
                    <p:nvPr/>
                  </p:nvSpPr>
                  <p:spPr bwMode="auto">
                    <a:xfrm rot="652053">
                      <a:off x="5627423" y="2625917"/>
                      <a:ext cx="69439" cy="69999"/>
                    </a:xfrm>
                    <a:prstGeom prst="ellipse">
                      <a:avLst/>
                    </a:prstGeom>
                    <a:solidFill>
                      <a:srgbClr val="00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02" name="Oval 266"/>
                    <p:cNvSpPr>
                      <a:spLocks noChangeArrowheads="1"/>
                    </p:cNvSpPr>
                    <p:nvPr/>
                  </p:nvSpPr>
                  <p:spPr bwMode="auto">
                    <a:xfrm rot="652053">
                      <a:off x="5433573" y="2160714"/>
                      <a:ext cx="69439" cy="69999"/>
                    </a:xfrm>
                    <a:prstGeom prst="ellipse">
                      <a:avLst/>
                    </a:prstGeom>
                    <a:solidFill>
                      <a:srgbClr val="FF00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03" name="Oval 267"/>
                    <p:cNvSpPr>
                      <a:spLocks noChangeArrowheads="1"/>
                    </p:cNvSpPr>
                    <p:nvPr/>
                  </p:nvSpPr>
                  <p:spPr bwMode="auto">
                    <a:xfrm rot="652053">
                      <a:off x="5530498" y="2394045"/>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04" name="Oval 268"/>
                    <p:cNvSpPr>
                      <a:spLocks noChangeArrowheads="1"/>
                    </p:cNvSpPr>
                    <p:nvPr/>
                  </p:nvSpPr>
                  <p:spPr bwMode="auto">
                    <a:xfrm rot="652053">
                      <a:off x="5394513" y="2367795"/>
                      <a:ext cx="69439" cy="69999"/>
                    </a:xfrm>
                    <a:prstGeom prst="ellipse">
                      <a:avLst/>
                    </a:prstGeom>
                    <a:solidFill>
                      <a:srgbClr val="FF99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05" name="Oval 269"/>
                    <p:cNvSpPr>
                      <a:spLocks noChangeArrowheads="1"/>
                    </p:cNvSpPr>
                    <p:nvPr/>
                  </p:nvSpPr>
                  <p:spPr bwMode="auto">
                    <a:xfrm rot="652053">
                      <a:off x="5299034" y="2491752"/>
                      <a:ext cx="69439" cy="69999"/>
                    </a:xfrm>
                    <a:prstGeom prst="ellipse">
                      <a:avLst/>
                    </a:prstGeom>
                    <a:solidFill>
                      <a:srgbClr val="FF99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06" name="Oval 270"/>
                    <p:cNvSpPr>
                      <a:spLocks noChangeArrowheads="1"/>
                    </p:cNvSpPr>
                    <p:nvPr/>
                  </p:nvSpPr>
                  <p:spPr bwMode="auto">
                    <a:xfrm rot="652053">
                      <a:off x="5488545" y="2243838"/>
                      <a:ext cx="69439" cy="69999"/>
                    </a:xfrm>
                    <a:prstGeom prst="ellipse">
                      <a:avLst/>
                    </a:prstGeom>
                    <a:solidFill>
                      <a:srgbClr val="FF00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07" name="Oval 271"/>
                    <p:cNvSpPr>
                      <a:spLocks noChangeArrowheads="1"/>
                    </p:cNvSpPr>
                    <p:nvPr/>
                  </p:nvSpPr>
                  <p:spPr bwMode="auto">
                    <a:xfrm rot="652053">
                      <a:off x="5212235" y="1834051"/>
                      <a:ext cx="69439" cy="69999"/>
                    </a:xfrm>
                    <a:prstGeom prst="ellipse">
                      <a:avLst/>
                    </a:prstGeom>
                    <a:solidFill>
                      <a:srgbClr val="FF00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08" name="Oval 272"/>
                    <p:cNvSpPr>
                      <a:spLocks noChangeArrowheads="1"/>
                    </p:cNvSpPr>
                    <p:nvPr/>
                  </p:nvSpPr>
                  <p:spPr bwMode="auto">
                    <a:xfrm rot="652053">
                      <a:off x="5449486" y="2449461"/>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09" name="Oval 273"/>
                    <p:cNvSpPr>
                      <a:spLocks noChangeArrowheads="1"/>
                    </p:cNvSpPr>
                    <p:nvPr/>
                  </p:nvSpPr>
                  <p:spPr bwMode="auto">
                    <a:xfrm rot="652053">
                      <a:off x="5354007" y="2573417"/>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10" name="Oval 274"/>
                    <p:cNvSpPr>
                      <a:spLocks noChangeArrowheads="1"/>
                    </p:cNvSpPr>
                    <p:nvPr/>
                  </p:nvSpPr>
                  <p:spPr bwMode="auto">
                    <a:xfrm rot="652053">
                      <a:off x="5436466" y="2518001"/>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11" name="Oval 275"/>
                    <p:cNvSpPr>
                      <a:spLocks noChangeArrowheads="1"/>
                    </p:cNvSpPr>
                    <p:nvPr/>
                  </p:nvSpPr>
                  <p:spPr bwMode="auto">
                    <a:xfrm rot="652053">
                      <a:off x="5543518" y="2325504"/>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12" name="Oval 276"/>
                    <p:cNvSpPr>
                      <a:spLocks noChangeArrowheads="1"/>
                    </p:cNvSpPr>
                    <p:nvPr/>
                  </p:nvSpPr>
                  <p:spPr bwMode="auto">
                    <a:xfrm rot="652053">
                      <a:off x="5579684" y="2719249"/>
                      <a:ext cx="69439" cy="69999"/>
                    </a:xfrm>
                    <a:prstGeom prst="ellipse">
                      <a:avLst/>
                    </a:prstGeom>
                    <a:solidFill>
                      <a:srgbClr val="00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13" name="Oval 277"/>
                    <p:cNvSpPr>
                      <a:spLocks noChangeArrowheads="1"/>
                    </p:cNvSpPr>
                    <p:nvPr/>
                  </p:nvSpPr>
                  <p:spPr bwMode="auto">
                    <a:xfrm rot="652053">
                      <a:off x="5815488" y="2378003"/>
                      <a:ext cx="69439" cy="69999"/>
                    </a:xfrm>
                    <a:prstGeom prst="ellipse">
                      <a:avLst/>
                    </a:prstGeom>
                    <a:solidFill>
                      <a:srgbClr val="00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14" name="Oval 278"/>
                    <p:cNvSpPr>
                      <a:spLocks noChangeArrowheads="1"/>
                    </p:cNvSpPr>
                    <p:nvPr/>
                  </p:nvSpPr>
                  <p:spPr bwMode="auto">
                    <a:xfrm rot="652053">
                      <a:off x="5857441" y="2579251"/>
                      <a:ext cx="69439" cy="69999"/>
                    </a:xfrm>
                    <a:prstGeom prst="ellipse">
                      <a:avLst/>
                    </a:prstGeom>
                    <a:solidFill>
                      <a:srgbClr val="00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15" name="Oval 279"/>
                    <p:cNvSpPr>
                      <a:spLocks noChangeArrowheads="1"/>
                    </p:cNvSpPr>
                    <p:nvPr/>
                  </p:nvSpPr>
                  <p:spPr bwMode="auto">
                    <a:xfrm rot="652053">
                      <a:off x="5705542" y="2214672"/>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16" name="Oval 280"/>
                    <p:cNvSpPr>
                      <a:spLocks noChangeArrowheads="1"/>
                    </p:cNvSpPr>
                    <p:nvPr/>
                  </p:nvSpPr>
                  <p:spPr bwMode="auto">
                    <a:xfrm rot="652053">
                      <a:off x="5569557" y="2186964"/>
                      <a:ext cx="69439" cy="69999"/>
                    </a:xfrm>
                    <a:prstGeom prst="ellipse">
                      <a:avLst/>
                    </a:prstGeom>
                    <a:solidFill>
                      <a:srgbClr val="FF99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17" name="Oval 281"/>
                    <p:cNvSpPr>
                      <a:spLocks noChangeArrowheads="1"/>
                    </p:cNvSpPr>
                    <p:nvPr/>
                  </p:nvSpPr>
                  <p:spPr bwMode="auto">
                    <a:xfrm rot="652053">
                      <a:off x="5679503" y="2351753"/>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18" name="Oval 282"/>
                    <p:cNvSpPr>
                      <a:spLocks noChangeArrowheads="1"/>
                    </p:cNvSpPr>
                    <p:nvPr/>
                  </p:nvSpPr>
                  <p:spPr bwMode="auto">
                    <a:xfrm rot="652053">
                      <a:off x="5530498" y="2394045"/>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19" name="Oval 283"/>
                    <p:cNvSpPr>
                      <a:spLocks noChangeArrowheads="1"/>
                    </p:cNvSpPr>
                    <p:nvPr/>
                  </p:nvSpPr>
                  <p:spPr bwMode="auto">
                    <a:xfrm rot="652053">
                      <a:off x="5611510" y="2338629"/>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20" name="Oval 284"/>
                    <p:cNvSpPr>
                      <a:spLocks noChangeArrowheads="1"/>
                    </p:cNvSpPr>
                    <p:nvPr/>
                  </p:nvSpPr>
                  <p:spPr bwMode="auto">
                    <a:xfrm rot="652053">
                      <a:off x="5410426" y="2655083"/>
                      <a:ext cx="69439" cy="69999"/>
                    </a:xfrm>
                    <a:prstGeom prst="ellipse">
                      <a:avLst/>
                    </a:prstGeom>
                    <a:solidFill>
                      <a:srgbClr val="99FF33"/>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21" name="Oval 285"/>
                    <p:cNvSpPr>
                      <a:spLocks noChangeArrowheads="1"/>
                    </p:cNvSpPr>
                    <p:nvPr/>
                  </p:nvSpPr>
                  <p:spPr bwMode="auto">
                    <a:xfrm rot="652053">
                      <a:off x="5354007" y="2573417"/>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22" name="Oval 286"/>
                    <p:cNvSpPr>
                      <a:spLocks noChangeArrowheads="1"/>
                    </p:cNvSpPr>
                    <p:nvPr/>
                  </p:nvSpPr>
                  <p:spPr bwMode="auto">
                    <a:xfrm rot="652053">
                      <a:off x="5327967" y="2711957"/>
                      <a:ext cx="69439" cy="69999"/>
                    </a:xfrm>
                    <a:prstGeom prst="ellipse">
                      <a:avLst/>
                    </a:prstGeom>
                    <a:solidFill>
                      <a:srgbClr val="99FF33"/>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23" name="Oval 287"/>
                    <p:cNvSpPr>
                      <a:spLocks noChangeArrowheads="1"/>
                    </p:cNvSpPr>
                    <p:nvPr/>
                  </p:nvSpPr>
                  <p:spPr bwMode="auto">
                    <a:xfrm rot="652053">
                      <a:off x="5354007" y="2573417"/>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24" name="Oval 288"/>
                    <p:cNvSpPr>
                      <a:spLocks noChangeArrowheads="1"/>
                    </p:cNvSpPr>
                    <p:nvPr/>
                  </p:nvSpPr>
                  <p:spPr bwMode="auto">
                    <a:xfrm rot="652053">
                      <a:off x="5585471" y="2475710"/>
                      <a:ext cx="69439" cy="69999"/>
                    </a:xfrm>
                    <a:prstGeom prst="ellipse">
                      <a:avLst/>
                    </a:prstGeom>
                    <a:solidFill>
                      <a:srgbClr val="99FF33"/>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25" name="Oval 289"/>
                    <p:cNvSpPr>
                      <a:spLocks noChangeArrowheads="1"/>
                    </p:cNvSpPr>
                    <p:nvPr/>
                  </p:nvSpPr>
                  <p:spPr bwMode="auto">
                    <a:xfrm rot="652053">
                      <a:off x="5530498" y="2394045"/>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26" name="Oval 290"/>
                    <p:cNvSpPr>
                      <a:spLocks noChangeArrowheads="1"/>
                    </p:cNvSpPr>
                    <p:nvPr/>
                  </p:nvSpPr>
                  <p:spPr bwMode="auto">
                    <a:xfrm rot="652053">
                      <a:off x="5504458" y="2531126"/>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27" name="Oval 291"/>
                    <p:cNvSpPr>
                      <a:spLocks noChangeArrowheads="1"/>
                    </p:cNvSpPr>
                    <p:nvPr/>
                  </p:nvSpPr>
                  <p:spPr bwMode="auto">
                    <a:xfrm rot="652053">
                      <a:off x="5530498" y="2394045"/>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28" name="Oval 292"/>
                    <p:cNvSpPr>
                      <a:spLocks noChangeArrowheads="1"/>
                    </p:cNvSpPr>
                    <p:nvPr/>
                  </p:nvSpPr>
                  <p:spPr bwMode="auto">
                    <a:xfrm rot="652053">
                      <a:off x="5842974" y="2240921"/>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29" name="Oval 293"/>
                    <p:cNvSpPr>
                      <a:spLocks noChangeArrowheads="1"/>
                    </p:cNvSpPr>
                    <p:nvPr/>
                  </p:nvSpPr>
                  <p:spPr bwMode="auto">
                    <a:xfrm rot="652053">
                      <a:off x="5788001" y="2159256"/>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30" name="Oval 294"/>
                    <p:cNvSpPr>
                      <a:spLocks noChangeArrowheads="1"/>
                    </p:cNvSpPr>
                    <p:nvPr/>
                  </p:nvSpPr>
                  <p:spPr bwMode="auto">
                    <a:xfrm rot="652053">
                      <a:off x="5760515" y="2296337"/>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31" name="Oval 295"/>
                    <p:cNvSpPr>
                      <a:spLocks noChangeArrowheads="1"/>
                    </p:cNvSpPr>
                    <p:nvPr/>
                  </p:nvSpPr>
                  <p:spPr bwMode="auto">
                    <a:xfrm rot="652053">
                      <a:off x="5788001" y="2159256"/>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32" name="Oval 296"/>
                    <p:cNvSpPr>
                      <a:spLocks noChangeArrowheads="1"/>
                    </p:cNvSpPr>
                    <p:nvPr/>
                  </p:nvSpPr>
                  <p:spPr bwMode="auto">
                    <a:xfrm rot="652053">
                      <a:off x="5937006" y="2115506"/>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33" name="Oval 297"/>
                    <p:cNvSpPr>
                      <a:spLocks noChangeArrowheads="1"/>
                    </p:cNvSpPr>
                    <p:nvPr/>
                  </p:nvSpPr>
                  <p:spPr bwMode="auto">
                    <a:xfrm rot="652053">
                      <a:off x="5882034" y="2033841"/>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34" name="Oval 298"/>
                    <p:cNvSpPr>
                      <a:spLocks noChangeArrowheads="1"/>
                    </p:cNvSpPr>
                    <p:nvPr/>
                  </p:nvSpPr>
                  <p:spPr bwMode="auto">
                    <a:xfrm rot="652053">
                      <a:off x="5855994" y="2172381"/>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35" name="Oval 299"/>
                    <p:cNvSpPr>
                      <a:spLocks noChangeArrowheads="1"/>
                    </p:cNvSpPr>
                    <p:nvPr/>
                  </p:nvSpPr>
                  <p:spPr bwMode="auto">
                    <a:xfrm rot="652053">
                      <a:off x="5882034" y="2033841"/>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36" name="Oval 300"/>
                    <p:cNvSpPr>
                      <a:spLocks noChangeArrowheads="1"/>
                    </p:cNvSpPr>
                    <p:nvPr/>
                  </p:nvSpPr>
                  <p:spPr bwMode="auto">
                    <a:xfrm rot="652053">
                      <a:off x="5773535" y="2227797"/>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37" name="Oval 301"/>
                    <p:cNvSpPr>
                      <a:spLocks noChangeArrowheads="1"/>
                    </p:cNvSpPr>
                    <p:nvPr/>
                  </p:nvSpPr>
                  <p:spPr bwMode="auto">
                    <a:xfrm rot="652053">
                      <a:off x="5718562" y="2144673"/>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38" name="Oval 302"/>
                    <p:cNvSpPr>
                      <a:spLocks noChangeArrowheads="1"/>
                    </p:cNvSpPr>
                    <p:nvPr/>
                  </p:nvSpPr>
                  <p:spPr bwMode="auto">
                    <a:xfrm rot="652053">
                      <a:off x="5692523" y="2283213"/>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39" name="Oval 303"/>
                    <p:cNvSpPr>
                      <a:spLocks noChangeArrowheads="1"/>
                    </p:cNvSpPr>
                    <p:nvPr/>
                  </p:nvSpPr>
                  <p:spPr bwMode="auto">
                    <a:xfrm rot="652053">
                      <a:off x="5718562" y="2144673"/>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40" name="Oval 304"/>
                    <p:cNvSpPr>
                      <a:spLocks noChangeArrowheads="1"/>
                    </p:cNvSpPr>
                    <p:nvPr/>
                  </p:nvSpPr>
                  <p:spPr bwMode="auto">
                    <a:xfrm rot="652053">
                      <a:off x="5950026" y="2046965"/>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41" name="Oval 305"/>
                    <p:cNvSpPr>
                      <a:spLocks noChangeArrowheads="1"/>
                    </p:cNvSpPr>
                    <p:nvPr/>
                  </p:nvSpPr>
                  <p:spPr bwMode="auto">
                    <a:xfrm rot="652053">
                      <a:off x="5895053" y="1965300"/>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42" name="Oval 306"/>
                    <p:cNvSpPr>
                      <a:spLocks noChangeArrowheads="1"/>
                    </p:cNvSpPr>
                    <p:nvPr/>
                  </p:nvSpPr>
                  <p:spPr bwMode="auto">
                    <a:xfrm rot="652053">
                      <a:off x="5869014" y="2102381"/>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43" name="Oval 307"/>
                    <p:cNvSpPr>
                      <a:spLocks noChangeArrowheads="1"/>
                    </p:cNvSpPr>
                    <p:nvPr/>
                  </p:nvSpPr>
                  <p:spPr bwMode="auto">
                    <a:xfrm rot="652053">
                      <a:off x="5895053" y="1965300"/>
                      <a:ext cx="69439" cy="69999"/>
                    </a:xfrm>
                    <a:prstGeom prst="ellipse">
                      <a:avLst/>
                    </a:prstGeom>
                    <a:solidFill>
                      <a:srgbClr val="FF99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44" name="Oval 308"/>
                    <p:cNvSpPr>
                      <a:spLocks noChangeArrowheads="1"/>
                    </p:cNvSpPr>
                    <p:nvPr/>
                  </p:nvSpPr>
                  <p:spPr bwMode="auto">
                    <a:xfrm rot="652053">
                      <a:off x="5640443" y="2557376"/>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45" name="Oval 309"/>
                    <p:cNvSpPr>
                      <a:spLocks noChangeArrowheads="1"/>
                    </p:cNvSpPr>
                    <p:nvPr/>
                  </p:nvSpPr>
                  <p:spPr bwMode="auto">
                    <a:xfrm rot="652053">
                      <a:off x="5640443" y="2557376"/>
                      <a:ext cx="69439" cy="69999"/>
                    </a:xfrm>
                    <a:prstGeom prst="ellipse">
                      <a:avLst/>
                    </a:prstGeom>
                    <a:solidFill>
                      <a:srgbClr val="99FF33"/>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46" name="Oval 310"/>
                    <p:cNvSpPr>
                      <a:spLocks noChangeArrowheads="1"/>
                    </p:cNvSpPr>
                    <p:nvPr/>
                  </p:nvSpPr>
                  <p:spPr bwMode="auto">
                    <a:xfrm rot="652053">
                      <a:off x="6004999" y="2130089"/>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47" name="Oval 311"/>
                    <p:cNvSpPr>
                      <a:spLocks noChangeArrowheads="1"/>
                    </p:cNvSpPr>
                    <p:nvPr/>
                  </p:nvSpPr>
                  <p:spPr bwMode="auto">
                    <a:xfrm rot="652053">
                      <a:off x="5853101" y="1815093"/>
                      <a:ext cx="69439" cy="69999"/>
                    </a:xfrm>
                    <a:prstGeom prst="ellipse">
                      <a:avLst/>
                    </a:prstGeom>
                    <a:solidFill>
                      <a:srgbClr val="FF00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48" name="Oval 312"/>
                    <p:cNvSpPr>
                      <a:spLocks noChangeArrowheads="1"/>
                    </p:cNvSpPr>
                    <p:nvPr/>
                  </p:nvSpPr>
                  <p:spPr bwMode="auto">
                    <a:xfrm rot="652053">
                      <a:off x="5950026" y="2046965"/>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49" name="Oval 313"/>
                    <p:cNvSpPr>
                      <a:spLocks noChangeArrowheads="1"/>
                    </p:cNvSpPr>
                    <p:nvPr/>
                  </p:nvSpPr>
                  <p:spPr bwMode="auto">
                    <a:xfrm rot="652053">
                      <a:off x="5759068" y="1939050"/>
                      <a:ext cx="69439" cy="69999"/>
                    </a:xfrm>
                    <a:prstGeom prst="ellipse">
                      <a:avLst/>
                    </a:prstGeom>
                    <a:solidFill>
                      <a:srgbClr val="FF00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50" name="Oval 314"/>
                    <p:cNvSpPr>
                      <a:spLocks noChangeArrowheads="1"/>
                    </p:cNvSpPr>
                    <p:nvPr/>
                  </p:nvSpPr>
                  <p:spPr bwMode="auto">
                    <a:xfrm rot="652053">
                      <a:off x="5718562" y="2144673"/>
                      <a:ext cx="69439" cy="69999"/>
                    </a:xfrm>
                    <a:prstGeom prst="ellipse">
                      <a:avLst/>
                    </a:prstGeom>
                    <a:solidFill>
                      <a:srgbClr val="FF99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51" name="Oval 315"/>
                    <p:cNvSpPr>
                      <a:spLocks noChangeArrowheads="1"/>
                    </p:cNvSpPr>
                    <p:nvPr/>
                  </p:nvSpPr>
                  <p:spPr bwMode="auto">
                    <a:xfrm rot="652053">
                      <a:off x="5908073" y="1896759"/>
                      <a:ext cx="69439" cy="69999"/>
                    </a:xfrm>
                    <a:prstGeom prst="ellipse">
                      <a:avLst/>
                    </a:prstGeom>
                    <a:solidFill>
                      <a:srgbClr val="FF99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52" name="Oval 316"/>
                    <p:cNvSpPr>
                      <a:spLocks noChangeArrowheads="1"/>
                    </p:cNvSpPr>
                    <p:nvPr/>
                  </p:nvSpPr>
                  <p:spPr bwMode="auto">
                    <a:xfrm rot="652053">
                      <a:off x="5649123" y="1879259"/>
                      <a:ext cx="69439" cy="69999"/>
                    </a:xfrm>
                    <a:prstGeom prst="ellipse">
                      <a:avLst/>
                    </a:prstGeom>
                    <a:solidFill>
                      <a:srgbClr val="FF00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53" name="Oval 317"/>
                    <p:cNvSpPr>
                      <a:spLocks noChangeArrowheads="1"/>
                    </p:cNvSpPr>
                    <p:nvPr/>
                  </p:nvSpPr>
                  <p:spPr bwMode="auto">
                    <a:xfrm rot="652053">
                      <a:off x="5869014" y="2102381"/>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54" name="Oval 318"/>
                    <p:cNvSpPr>
                      <a:spLocks noChangeArrowheads="1"/>
                    </p:cNvSpPr>
                    <p:nvPr/>
                  </p:nvSpPr>
                  <p:spPr bwMode="auto">
                    <a:xfrm rot="652053">
                      <a:off x="5855994" y="2172381"/>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55" name="Oval 319"/>
                    <p:cNvSpPr>
                      <a:spLocks noChangeArrowheads="1"/>
                    </p:cNvSpPr>
                    <p:nvPr/>
                  </p:nvSpPr>
                  <p:spPr bwMode="auto">
                    <a:xfrm rot="652053">
                      <a:off x="5963046" y="1978425"/>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56" name="Oval 320"/>
                    <p:cNvSpPr>
                      <a:spLocks noChangeArrowheads="1"/>
                    </p:cNvSpPr>
                    <p:nvPr/>
                  </p:nvSpPr>
                  <p:spPr bwMode="auto">
                    <a:xfrm rot="652053">
                      <a:off x="5923986" y="2185505"/>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57" name="Oval 321"/>
                    <p:cNvSpPr>
                      <a:spLocks noChangeArrowheads="1"/>
                    </p:cNvSpPr>
                    <p:nvPr/>
                  </p:nvSpPr>
                  <p:spPr bwMode="auto">
                    <a:xfrm rot="652053">
                      <a:off x="6278415" y="2182589"/>
                      <a:ext cx="69439" cy="69999"/>
                    </a:xfrm>
                    <a:prstGeom prst="ellipse">
                      <a:avLst/>
                    </a:prstGeom>
                    <a:solidFill>
                      <a:srgbClr val="00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58" name="Oval 322"/>
                    <p:cNvSpPr>
                      <a:spLocks noChangeArrowheads="1"/>
                    </p:cNvSpPr>
                    <p:nvPr/>
                  </p:nvSpPr>
                  <p:spPr bwMode="auto">
                    <a:xfrm rot="652053">
                      <a:off x="6127964" y="2224880"/>
                      <a:ext cx="69439" cy="69999"/>
                    </a:xfrm>
                    <a:prstGeom prst="ellipse">
                      <a:avLst/>
                    </a:prstGeom>
                    <a:solidFill>
                      <a:srgbClr val="00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59" name="Oval 323"/>
                    <p:cNvSpPr>
                      <a:spLocks noChangeArrowheads="1"/>
                    </p:cNvSpPr>
                    <p:nvPr/>
                  </p:nvSpPr>
                  <p:spPr bwMode="auto">
                    <a:xfrm rot="652053">
                      <a:off x="6125071" y="1867593"/>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60" name="Oval 324"/>
                    <p:cNvSpPr>
                      <a:spLocks noChangeArrowheads="1"/>
                    </p:cNvSpPr>
                    <p:nvPr/>
                  </p:nvSpPr>
                  <p:spPr bwMode="auto">
                    <a:xfrm rot="652053">
                      <a:off x="5857441" y="1669262"/>
                      <a:ext cx="69439" cy="69999"/>
                    </a:xfrm>
                    <a:prstGeom prst="ellipse">
                      <a:avLst/>
                    </a:prstGeom>
                    <a:solidFill>
                      <a:srgbClr val="FF00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61" name="Oval 325"/>
                    <p:cNvSpPr>
                      <a:spLocks noChangeArrowheads="1"/>
                    </p:cNvSpPr>
                    <p:nvPr/>
                  </p:nvSpPr>
                  <p:spPr bwMode="auto">
                    <a:xfrm rot="652053">
                      <a:off x="6099031" y="2004674"/>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62" name="Oval 326"/>
                    <p:cNvSpPr>
                      <a:spLocks noChangeArrowheads="1"/>
                    </p:cNvSpPr>
                    <p:nvPr/>
                  </p:nvSpPr>
                  <p:spPr bwMode="auto">
                    <a:xfrm rot="652053">
                      <a:off x="5950026" y="2046965"/>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63" name="Oval 327"/>
                    <p:cNvSpPr>
                      <a:spLocks noChangeArrowheads="1"/>
                    </p:cNvSpPr>
                    <p:nvPr/>
                  </p:nvSpPr>
                  <p:spPr bwMode="auto">
                    <a:xfrm rot="652053">
                      <a:off x="6031038" y="1991549"/>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64" name="Oval 328"/>
                    <p:cNvSpPr>
                      <a:spLocks noChangeArrowheads="1"/>
                    </p:cNvSpPr>
                    <p:nvPr/>
                  </p:nvSpPr>
                  <p:spPr bwMode="auto">
                    <a:xfrm rot="652053">
                      <a:off x="6551832" y="2439252"/>
                      <a:ext cx="69439" cy="69999"/>
                    </a:xfrm>
                    <a:prstGeom prst="ellipse">
                      <a:avLst/>
                    </a:prstGeom>
                    <a:solidFill>
                      <a:schemeClr val="accent1"/>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65" name="Oval 329"/>
                    <p:cNvSpPr>
                      <a:spLocks noChangeArrowheads="1"/>
                    </p:cNvSpPr>
                    <p:nvPr/>
                  </p:nvSpPr>
                  <p:spPr bwMode="auto">
                    <a:xfrm rot="652053">
                      <a:off x="6191616" y="1523430"/>
                      <a:ext cx="69439" cy="69999"/>
                    </a:xfrm>
                    <a:prstGeom prst="ellipse">
                      <a:avLst/>
                    </a:prstGeom>
                    <a:solidFill>
                      <a:srgbClr val="FF00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66" name="Oval 330"/>
                    <p:cNvSpPr>
                      <a:spLocks noChangeArrowheads="1"/>
                    </p:cNvSpPr>
                    <p:nvPr/>
                  </p:nvSpPr>
                  <p:spPr bwMode="auto">
                    <a:xfrm rot="652053">
                      <a:off x="6357981" y="1809260"/>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67" name="Oval 331"/>
                    <p:cNvSpPr>
                      <a:spLocks noChangeArrowheads="1"/>
                    </p:cNvSpPr>
                    <p:nvPr/>
                  </p:nvSpPr>
                  <p:spPr bwMode="auto">
                    <a:xfrm rot="652053">
                      <a:off x="6151110" y="1730511"/>
                      <a:ext cx="69439" cy="69999"/>
                    </a:xfrm>
                    <a:prstGeom prst="ellipse">
                      <a:avLst/>
                    </a:prstGeom>
                    <a:solidFill>
                      <a:srgbClr val="FF99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68" name="Oval 332"/>
                    <p:cNvSpPr>
                      <a:spLocks noChangeArrowheads="1"/>
                    </p:cNvSpPr>
                    <p:nvPr/>
                  </p:nvSpPr>
                  <p:spPr bwMode="auto">
                    <a:xfrm rot="652053">
                      <a:off x="5996319" y="1739261"/>
                      <a:ext cx="69439" cy="69999"/>
                    </a:xfrm>
                    <a:prstGeom prst="ellipse">
                      <a:avLst/>
                    </a:prstGeom>
                    <a:solidFill>
                      <a:srgbClr val="FF99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69" name="Oval 333"/>
                    <p:cNvSpPr>
                      <a:spLocks noChangeArrowheads="1"/>
                    </p:cNvSpPr>
                    <p:nvPr/>
                  </p:nvSpPr>
                  <p:spPr bwMode="auto">
                    <a:xfrm rot="652053">
                      <a:off x="6246589" y="1605096"/>
                      <a:ext cx="69439" cy="69999"/>
                    </a:xfrm>
                    <a:prstGeom prst="ellipse">
                      <a:avLst/>
                    </a:prstGeom>
                    <a:solidFill>
                      <a:srgbClr val="FF99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70" name="Oval 334"/>
                    <p:cNvSpPr>
                      <a:spLocks noChangeArrowheads="1"/>
                    </p:cNvSpPr>
                    <p:nvPr/>
                  </p:nvSpPr>
                  <p:spPr bwMode="auto">
                    <a:xfrm rot="652053">
                      <a:off x="5996319" y="1319266"/>
                      <a:ext cx="69439" cy="69999"/>
                    </a:xfrm>
                    <a:prstGeom prst="ellipse">
                      <a:avLst/>
                    </a:prstGeom>
                    <a:solidFill>
                      <a:srgbClr val="FF00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71" name="Oval 335"/>
                    <p:cNvSpPr>
                      <a:spLocks noChangeArrowheads="1"/>
                    </p:cNvSpPr>
                    <p:nvPr/>
                  </p:nvSpPr>
                  <p:spPr bwMode="auto">
                    <a:xfrm rot="652053">
                      <a:off x="6206083" y="1812177"/>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72" name="Oval 336"/>
                    <p:cNvSpPr>
                      <a:spLocks noChangeArrowheads="1"/>
                    </p:cNvSpPr>
                    <p:nvPr/>
                  </p:nvSpPr>
                  <p:spPr bwMode="auto">
                    <a:xfrm rot="652053">
                      <a:off x="6112051" y="1936133"/>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73" name="Oval 337"/>
                    <p:cNvSpPr>
                      <a:spLocks noChangeArrowheads="1"/>
                    </p:cNvSpPr>
                    <p:nvPr/>
                  </p:nvSpPr>
                  <p:spPr bwMode="auto">
                    <a:xfrm rot="652053">
                      <a:off x="6193063" y="1880717"/>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74" name="Oval 338"/>
                    <p:cNvSpPr>
                      <a:spLocks noChangeArrowheads="1"/>
                    </p:cNvSpPr>
                    <p:nvPr/>
                  </p:nvSpPr>
                  <p:spPr bwMode="auto">
                    <a:xfrm rot="652053">
                      <a:off x="6371001" y="1740719"/>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75" name="Oval 339"/>
                    <p:cNvSpPr>
                      <a:spLocks noChangeArrowheads="1"/>
                    </p:cNvSpPr>
                    <p:nvPr/>
                  </p:nvSpPr>
                  <p:spPr bwMode="auto">
                    <a:xfrm rot="652053">
                      <a:off x="6304455" y="2044049"/>
                      <a:ext cx="69439" cy="69999"/>
                    </a:xfrm>
                    <a:prstGeom prst="ellipse">
                      <a:avLst/>
                    </a:prstGeom>
                    <a:solidFill>
                      <a:srgbClr val="99FF33"/>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76" name="Oval 340"/>
                    <p:cNvSpPr>
                      <a:spLocks noChangeArrowheads="1"/>
                    </p:cNvSpPr>
                    <p:nvPr/>
                  </p:nvSpPr>
                  <p:spPr bwMode="auto">
                    <a:xfrm rot="652053">
                      <a:off x="6642971" y="1793218"/>
                      <a:ext cx="69439" cy="69999"/>
                    </a:xfrm>
                    <a:prstGeom prst="ellipse">
                      <a:avLst/>
                    </a:prstGeom>
                    <a:solidFill>
                      <a:srgbClr val="99FF33"/>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77" name="Oval 341"/>
                    <p:cNvSpPr>
                      <a:spLocks noChangeArrowheads="1"/>
                    </p:cNvSpPr>
                    <p:nvPr/>
                  </p:nvSpPr>
                  <p:spPr bwMode="auto">
                    <a:xfrm rot="652053">
                      <a:off x="6602465" y="1959466"/>
                      <a:ext cx="69439" cy="69999"/>
                    </a:xfrm>
                    <a:prstGeom prst="ellipse">
                      <a:avLst/>
                    </a:prstGeom>
                    <a:solidFill>
                      <a:srgbClr val="00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78" name="Oval 342"/>
                    <p:cNvSpPr>
                      <a:spLocks noChangeArrowheads="1"/>
                    </p:cNvSpPr>
                    <p:nvPr/>
                  </p:nvSpPr>
                  <p:spPr bwMode="auto">
                    <a:xfrm rot="652053">
                      <a:off x="6533025" y="1629887"/>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79" name="Oval 343"/>
                    <p:cNvSpPr>
                      <a:spLocks noChangeArrowheads="1"/>
                    </p:cNvSpPr>
                    <p:nvPr/>
                  </p:nvSpPr>
                  <p:spPr bwMode="auto">
                    <a:xfrm rot="652053">
                      <a:off x="6343514" y="1529263"/>
                      <a:ext cx="69439" cy="69999"/>
                    </a:xfrm>
                    <a:prstGeom prst="ellipse">
                      <a:avLst/>
                    </a:prstGeom>
                    <a:solidFill>
                      <a:srgbClr val="FF99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80" name="Oval 344"/>
                    <p:cNvSpPr>
                      <a:spLocks noChangeArrowheads="1"/>
                    </p:cNvSpPr>
                    <p:nvPr/>
                  </p:nvSpPr>
                  <p:spPr bwMode="auto">
                    <a:xfrm rot="652053">
                      <a:off x="6506986" y="1766969"/>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81" name="Oval 345"/>
                    <p:cNvSpPr>
                      <a:spLocks noChangeArrowheads="1"/>
                    </p:cNvSpPr>
                    <p:nvPr/>
                  </p:nvSpPr>
                  <p:spPr bwMode="auto">
                    <a:xfrm rot="652053">
                      <a:off x="6357981" y="1809260"/>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82" name="Oval 346"/>
                    <p:cNvSpPr>
                      <a:spLocks noChangeArrowheads="1"/>
                    </p:cNvSpPr>
                    <p:nvPr/>
                  </p:nvSpPr>
                  <p:spPr bwMode="auto">
                    <a:xfrm rot="652053">
                      <a:off x="6438993" y="1753844"/>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83" name="Oval 347"/>
                    <p:cNvSpPr>
                      <a:spLocks noChangeArrowheads="1"/>
                    </p:cNvSpPr>
                    <p:nvPr/>
                  </p:nvSpPr>
                  <p:spPr bwMode="auto">
                    <a:xfrm rot="652053">
                      <a:off x="6167023" y="2017799"/>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84" name="Oval 348"/>
                    <p:cNvSpPr>
                      <a:spLocks noChangeArrowheads="1"/>
                    </p:cNvSpPr>
                    <p:nvPr/>
                  </p:nvSpPr>
                  <p:spPr bwMode="auto">
                    <a:xfrm rot="652053">
                      <a:off x="6112051" y="1936133"/>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85" name="Oval 349"/>
                    <p:cNvSpPr>
                      <a:spLocks noChangeArrowheads="1"/>
                    </p:cNvSpPr>
                    <p:nvPr/>
                  </p:nvSpPr>
                  <p:spPr bwMode="auto">
                    <a:xfrm rot="652053">
                      <a:off x="6086011" y="2073215"/>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86" name="Oval 350"/>
                    <p:cNvSpPr>
                      <a:spLocks noChangeArrowheads="1"/>
                    </p:cNvSpPr>
                    <p:nvPr/>
                  </p:nvSpPr>
                  <p:spPr bwMode="auto">
                    <a:xfrm rot="652053">
                      <a:off x="6112051" y="1936133"/>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87" name="Oval 351"/>
                    <p:cNvSpPr>
                      <a:spLocks noChangeArrowheads="1"/>
                    </p:cNvSpPr>
                    <p:nvPr/>
                  </p:nvSpPr>
                  <p:spPr bwMode="auto">
                    <a:xfrm rot="652053">
                      <a:off x="6343514" y="1838426"/>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88" name="Oval 352"/>
                    <p:cNvSpPr>
                      <a:spLocks noChangeArrowheads="1"/>
                    </p:cNvSpPr>
                    <p:nvPr/>
                  </p:nvSpPr>
                  <p:spPr bwMode="auto">
                    <a:xfrm rot="652053">
                      <a:off x="6357981" y="1809260"/>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89" name="Oval 353"/>
                    <p:cNvSpPr>
                      <a:spLocks noChangeArrowheads="1"/>
                    </p:cNvSpPr>
                    <p:nvPr/>
                  </p:nvSpPr>
                  <p:spPr bwMode="auto">
                    <a:xfrm rot="652053">
                      <a:off x="6262502" y="1893842"/>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90" name="Oval 354"/>
                    <p:cNvSpPr>
                      <a:spLocks noChangeArrowheads="1"/>
                    </p:cNvSpPr>
                    <p:nvPr/>
                  </p:nvSpPr>
                  <p:spPr bwMode="auto">
                    <a:xfrm rot="652053">
                      <a:off x="6357981" y="1809260"/>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91" name="Oval 355"/>
                    <p:cNvSpPr>
                      <a:spLocks noChangeArrowheads="1"/>
                    </p:cNvSpPr>
                    <p:nvPr/>
                  </p:nvSpPr>
                  <p:spPr bwMode="auto">
                    <a:xfrm rot="652053">
                      <a:off x="6669010" y="1656137"/>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92" name="Oval 356"/>
                    <p:cNvSpPr>
                      <a:spLocks noChangeArrowheads="1"/>
                    </p:cNvSpPr>
                    <p:nvPr/>
                  </p:nvSpPr>
                  <p:spPr bwMode="auto">
                    <a:xfrm rot="652053">
                      <a:off x="6614038" y="1573013"/>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93" name="Oval 357"/>
                    <p:cNvSpPr>
                      <a:spLocks noChangeArrowheads="1"/>
                    </p:cNvSpPr>
                    <p:nvPr/>
                  </p:nvSpPr>
                  <p:spPr bwMode="auto">
                    <a:xfrm rot="652053">
                      <a:off x="6587998" y="1711553"/>
                      <a:ext cx="69439" cy="69999"/>
                    </a:xfrm>
                    <a:prstGeom prst="ellipse">
                      <a:avLst/>
                    </a:prstGeom>
                    <a:solidFill>
                      <a:srgbClr val="99FF33"/>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94" name="Oval 358"/>
                    <p:cNvSpPr>
                      <a:spLocks noChangeArrowheads="1"/>
                    </p:cNvSpPr>
                    <p:nvPr/>
                  </p:nvSpPr>
                  <p:spPr bwMode="auto">
                    <a:xfrm rot="652053">
                      <a:off x="6614038" y="1573013"/>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95" name="Oval 359"/>
                    <p:cNvSpPr>
                      <a:spLocks noChangeArrowheads="1"/>
                    </p:cNvSpPr>
                    <p:nvPr/>
                  </p:nvSpPr>
                  <p:spPr bwMode="auto">
                    <a:xfrm rot="652053">
                      <a:off x="6682030" y="1586138"/>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96" name="Oval 360"/>
                    <p:cNvSpPr>
                      <a:spLocks noChangeArrowheads="1"/>
                    </p:cNvSpPr>
                    <p:nvPr/>
                  </p:nvSpPr>
                  <p:spPr bwMode="auto">
                    <a:xfrm rot="652053">
                      <a:off x="6601018" y="1643012"/>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97" name="Oval 361"/>
                    <p:cNvSpPr>
                      <a:spLocks noChangeArrowheads="1"/>
                    </p:cNvSpPr>
                    <p:nvPr/>
                  </p:nvSpPr>
                  <p:spPr bwMode="auto">
                    <a:xfrm rot="652053">
                      <a:off x="6546045" y="1559888"/>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98" name="Oval 362"/>
                    <p:cNvSpPr>
                      <a:spLocks noChangeArrowheads="1"/>
                    </p:cNvSpPr>
                    <p:nvPr/>
                  </p:nvSpPr>
                  <p:spPr bwMode="auto">
                    <a:xfrm rot="652053">
                      <a:off x="6520006" y="1698428"/>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099" name="Oval 363"/>
                    <p:cNvSpPr>
                      <a:spLocks noChangeArrowheads="1"/>
                    </p:cNvSpPr>
                    <p:nvPr/>
                  </p:nvSpPr>
                  <p:spPr bwMode="auto">
                    <a:xfrm rot="652053">
                      <a:off x="6546045" y="1559888"/>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00" name="Oval 364"/>
                    <p:cNvSpPr>
                      <a:spLocks noChangeArrowheads="1"/>
                    </p:cNvSpPr>
                    <p:nvPr/>
                  </p:nvSpPr>
                  <p:spPr bwMode="auto">
                    <a:xfrm rot="652053">
                      <a:off x="6695050" y="1517597"/>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01" name="Oval 365"/>
                    <p:cNvSpPr>
                      <a:spLocks noChangeArrowheads="1"/>
                    </p:cNvSpPr>
                    <p:nvPr/>
                  </p:nvSpPr>
                  <p:spPr bwMode="auto">
                    <a:xfrm rot="652053">
                      <a:off x="6398487" y="1920092"/>
                      <a:ext cx="69439" cy="69999"/>
                    </a:xfrm>
                    <a:prstGeom prst="ellipse">
                      <a:avLst/>
                    </a:prstGeom>
                    <a:solidFill>
                      <a:srgbClr val="99FF33"/>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02" name="Oval 366"/>
                    <p:cNvSpPr>
                      <a:spLocks noChangeArrowheads="1"/>
                    </p:cNvSpPr>
                    <p:nvPr/>
                  </p:nvSpPr>
                  <p:spPr bwMode="auto">
                    <a:xfrm rot="652053">
                      <a:off x="6411507" y="1851551"/>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03" name="Oval 367"/>
                    <p:cNvSpPr>
                      <a:spLocks noChangeArrowheads="1"/>
                    </p:cNvSpPr>
                    <p:nvPr/>
                  </p:nvSpPr>
                  <p:spPr bwMode="auto">
                    <a:xfrm rot="652053">
                      <a:off x="6414400" y="2208838"/>
                      <a:ext cx="69439" cy="69999"/>
                    </a:xfrm>
                    <a:prstGeom prst="ellipse">
                      <a:avLst/>
                    </a:prstGeom>
                    <a:solidFill>
                      <a:srgbClr val="00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04" name="Oval 368"/>
                    <p:cNvSpPr>
                      <a:spLocks noChangeArrowheads="1"/>
                    </p:cNvSpPr>
                    <p:nvPr/>
                  </p:nvSpPr>
                  <p:spPr bwMode="auto">
                    <a:xfrm rot="652053">
                      <a:off x="5965939" y="2335712"/>
                      <a:ext cx="69439" cy="69999"/>
                    </a:xfrm>
                    <a:prstGeom prst="ellipse">
                      <a:avLst/>
                    </a:prstGeom>
                    <a:solidFill>
                      <a:srgbClr val="00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05" name="Oval 369"/>
                    <p:cNvSpPr>
                      <a:spLocks noChangeArrowheads="1"/>
                    </p:cNvSpPr>
                    <p:nvPr/>
                  </p:nvSpPr>
                  <p:spPr bwMode="auto">
                    <a:xfrm rot="652053">
                      <a:off x="5994872" y="2229255"/>
                      <a:ext cx="69439" cy="69999"/>
                    </a:xfrm>
                    <a:prstGeom prst="ellipse">
                      <a:avLst/>
                    </a:prstGeom>
                    <a:solidFill>
                      <a:srgbClr val="99FF33"/>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06" name="Oval 370"/>
                    <p:cNvSpPr>
                      <a:spLocks noChangeArrowheads="1"/>
                    </p:cNvSpPr>
                    <p:nvPr/>
                  </p:nvSpPr>
                  <p:spPr bwMode="auto">
                    <a:xfrm rot="652053">
                      <a:off x="5718562" y="2439252"/>
                      <a:ext cx="69439" cy="69999"/>
                    </a:xfrm>
                    <a:prstGeom prst="ellipse">
                      <a:avLst/>
                    </a:prstGeom>
                    <a:solidFill>
                      <a:srgbClr val="99FF33"/>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07" name="Oval 371"/>
                    <p:cNvSpPr>
                      <a:spLocks noChangeArrowheads="1"/>
                    </p:cNvSpPr>
                    <p:nvPr/>
                  </p:nvSpPr>
                  <p:spPr bwMode="auto">
                    <a:xfrm rot="652053">
                      <a:off x="6133750" y="2089257"/>
                      <a:ext cx="69439" cy="69999"/>
                    </a:xfrm>
                    <a:prstGeom prst="ellipse">
                      <a:avLst/>
                    </a:prstGeom>
                    <a:solidFill>
                      <a:srgbClr val="99FF33"/>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08" name="Oval 372"/>
                    <p:cNvSpPr>
                      <a:spLocks noChangeArrowheads="1"/>
                    </p:cNvSpPr>
                    <p:nvPr/>
                  </p:nvSpPr>
                  <p:spPr bwMode="auto">
                    <a:xfrm rot="652053">
                      <a:off x="6274075" y="1949258"/>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09" name="Oval 373"/>
                    <p:cNvSpPr>
                      <a:spLocks noChangeArrowheads="1"/>
                    </p:cNvSpPr>
                    <p:nvPr/>
                  </p:nvSpPr>
                  <p:spPr bwMode="auto">
                    <a:xfrm rot="652053">
                      <a:off x="6482393" y="1861759"/>
                      <a:ext cx="69439" cy="69999"/>
                    </a:xfrm>
                    <a:prstGeom prst="ellipse">
                      <a:avLst/>
                    </a:prstGeom>
                    <a:solidFill>
                      <a:srgbClr val="99FF33"/>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10" name="Oval 374"/>
                    <p:cNvSpPr>
                      <a:spLocks noChangeArrowheads="1"/>
                    </p:cNvSpPr>
                    <p:nvPr/>
                  </p:nvSpPr>
                  <p:spPr bwMode="auto">
                    <a:xfrm rot="652053">
                      <a:off x="6482393" y="1651762"/>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11" name="Oval 375"/>
                    <p:cNvSpPr>
                      <a:spLocks noChangeArrowheads="1"/>
                    </p:cNvSpPr>
                    <p:nvPr/>
                  </p:nvSpPr>
                  <p:spPr bwMode="auto">
                    <a:xfrm rot="652053">
                      <a:off x="5093610" y="2692999"/>
                      <a:ext cx="69439" cy="69999"/>
                    </a:xfrm>
                    <a:prstGeom prst="ellipse">
                      <a:avLst/>
                    </a:prstGeom>
                    <a:solidFill>
                      <a:srgbClr val="FF99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12" name="Oval 376"/>
                    <p:cNvSpPr>
                      <a:spLocks noChangeArrowheads="1"/>
                    </p:cNvSpPr>
                    <p:nvPr/>
                  </p:nvSpPr>
                  <p:spPr bwMode="auto">
                    <a:xfrm rot="652053">
                      <a:off x="5440806" y="2299254"/>
                      <a:ext cx="69439" cy="69999"/>
                    </a:xfrm>
                    <a:prstGeom prst="ellipse">
                      <a:avLst/>
                    </a:prstGeom>
                    <a:solidFill>
                      <a:srgbClr val="FF99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13" name="Oval 377"/>
                    <p:cNvSpPr>
                      <a:spLocks noChangeArrowheads="1"/>
                    </p:cNvSpPr>
                    <p:nvPr/>
                  </p:nvSpPr>
                  <p:spPr bwMode="auto">
                    <a:xfrm rot="652053">
                      <a:off x="5649123" y="2089257"/>
                      <a:ext cx="69439" cy="69999"/>
                    </a:xfrm>
                    <a:prstGeom prst="ellipse">
                      <a:avLst/>
                    </a:prstGeom>
                    <a:solidFill>
                      <a:srgbClr val="FF99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14" name="Oval 378"/>
                    <p:cNvSpPr>
                      <a:spLocks noChangeArrowheads="1"/>
                    </p:cNvSpPr>
                    <p:nvPr/>
                  </p:nvSpPr>
                  <p:spPr bwMode="auto">
                    <a:xfrm rot="652053">
                      <a:off x="4954732" y="2832998"/>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15" name="Oval 379"/>
                    <p:cNvSpPr>
                      <a:spLocks noChangeArrowheads="1"/>
                    </p:cNvSpPr>
                    <p:nvPr/>
                  </p:nvSpPr>
                  <p:spPr bwMode="auto">
                    <a:xfrm rot="652053">
                      <a:off x="5024171" y="2832998"/>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16" name="Oval 380"/>
                    <p:cNvSpPr>
                      <a:spLocks noChangeArrowheads="1"/>
                    </p:cNvSpPr>
                    <p:nvPr/>
                  </p:nvSpPr>
                  <p:spPr bwMode="auto">
                    <a:xfrm rot="652053">
                      <a:off x="6347854" y="1826760"/>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17" name="Oval 381"/>
                    <p:cNvSpPr>
                      <a:spLocks noChangeArrowheads="1"/>
                    </p:cNvSpPr>
                    <p:nvPr/>
                  </p:nvSpPr>
                  <p:spPr bwMode="auto">
                    <a:xfrm rot="652053">
                      <a:off x="6760149" y="1949258"/>
                      <a:ext cx="69439" cy="69999"/>
                    </a:xfrm>
                    <a:prstGeom prst="ellipse">
                      <a:avLst/>
                    </a:prstGeom>
                    <a:solidFill>
                      <a:srgbClr val="00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18" name="Oval 382"/>
                    <p:cNvSpPr>
                      <a:spLocks noChangeArrowheads="1"/>
                    </p:cNvSpPr>
                    <p:nvPr/>
                  </p:nvSpPr>
                  <p:spPr bwMode="auto">
                    <a:xfrm rot="652053">
                      <a:off x="6401380" y="1869051"/>
                      <a:ext cx="69439" cy="69999"/>
                    </a:xfrm>
                    <a:prstGeom prst="ellipse">
                      <a:avLst/>
                    </a:prstGeom>
                    <a:solidFill>
                      <a:srgbClr val="99FF33"/>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19" name="Oval 383"/>
                    <p:cNvSpPr>
                      <a:spLocks noChangeArrowheads="1"/>
                    </p:cNvSpPr>
                    <p:nvPr/>
                  </p:nvSpPr>
                  <p:spPr bwMode="auto">
                    <a:xfrm rot="652053">
                      <a:off x="6467926" y="1564263"/>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20" name="Oval 384"/>
                    <p:cNvSpPr>
                      <a:spLocks noChangeArrowheads="1"/>
                    </p:cNvSpPr>
                    <p:nvPr/>
                  </p:nvSpPr>
                  <p:spPr bwMode="auto">
                    <a:xfrm rot="652053">
                      <a:off x="6339175" y="1435931"/>
                      <a:ext cx="69439" cy="69999"/>
                    </a:xfrm>
                    <a:prstGeom prst="ellipse">
                      <a:avLst/>
                    </a:prstGeom>
                    <a:solidFill>
                      <a:srgbClr val="FF00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21" name="Oval 385"/>
                    <p:cNvSpPr>
                      <a:spLocks noChangeArrowheads="1"/>
                    </p:cNvSpPr>
                    <p:nvPr/>
                  </p:nvSpPr>
                  <p:spPr bwMode="auto">
                    <a:xfrm rot="652053">
                      <a:off x="6441887" y="1701345"/>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22" name="Oval 386"/>
                    <p:cNvSpPr>
                      <a:spLocks noChangeArrowheads="1"/>
                    </p:cNvSpPr>
                    <p:nvPr/>
                  </p:nvSpPr>
                  <p:spPr bwMode="auto">
                    <a:xfrm rot="652053">
                      <a:off x="6373894" y="1688220"/>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23" name="Oval 387"/>
                    <p:cNvSpPr>
                      <a:spLocks noChangeArrowheads="1"/>
                    </p:cNvSpPr>
                    <p:nvPr/>
                  </p:nvSpPr>
                  <p:spPr bwMode="auto">
                    <a:xfrm rot="652053">
                      <a:off x="6534472" y="1220100"/>
                      <a:ext cx="69439" cy="69999"/>
                    </a:xfrm>
                    <a:prstGeom prst="ellipse">
                      <a:avLst/>
                    </a:prstGeom>
                    <a:solidFill>
                      <a:srgbClr val="FF00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24" name="Oval 388"/>
                    <p:cNvSpPr>
                      <a:spLocks noChangeArrowheads="1"/>
                    </p:cNvSpPr>
                    <p:nvPr/>
                  </p:nvSpPr>
                  <p:spPr bwMode="auto">
                    <a:xfrm rot="652053">
                      <a:off x="6631398" y="1453431"/>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25" name="Oval 389"/>
                    <p:cNvSpPr>
                      <a:spLocks noChangeArrowheads="1"/>
                    </p:cNvSpPr>
                    <p:nvPr/>
                  </p:nvSpPr>
                  <p:spPr bwMode="auto">
                    <a:xfrm rot="652053">
                      <a:off x="6493966" y="1427181"/>
                      <a:ext cx="69439" cy="69999"/>
                    </a:xfrm>
                    <a:prstGeom prst="ellipse">
                      <a:avLst/>
                    </a:prstGeom>
                    <a:solidFill>
                      <a:srgbClr val="FF99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26" name="Oval 390"/>
                    <p:cNvSpPr>
                      <a:spLocks noChangeArrowheads="1"/>
                    </p:cNvSpPr>
                    <p:nvPr/>
                  </p:nvSpPr>
                  <p:spPr bwMode="auto">
                    <a:xfrm rot="652053">
                      <a:off x="6399934" y="1551138"/>
                      <a:ext cx="69439" cy="69999"/>
                    </a:xfrm>
                    <a:prstGeom prst="ellipse">
                      <a:avLst/>
                    </a:prstGeom>
                    <a:solidFill>
                      <a:srgbClr val="FF99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27" name="Oval 391"/>
                    <p:cNvSpPr>
                      <a:spLocks noChangeArrowheads="1"/>
                    </p:cNvSpPr>
                    <p:nvPr/>
                  </p:nvSpPr>
                  <p:spPr bwMode="auto">
                    <a:xfrm rot="652053">
                      <a:off x="6412954" y="1039269"/>
                      <a:ext cx="69439" cy="69999"/>
                    </a:xfrm>
                    <a:prstGeom prst="ellipse">
                      <a:avLst/>
                    </a:prstGeom>
                    <a:solidFill>
                      <a:srgbClr val="FF00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28" name="Oval 392"/>
                    <p:cNvSpPr>
                      <a:spLocks noChangeArrowheads="1"/>
                    </p:cNvSpPr>
                    <p:nvPr/>
                  </p:nvSpPr>
                  <p:spPr bwMode="auto">
                    <a:xfrm rot="652053">
                      <a:off x="6384021" y="1262391"/>
                      <a:ext cx="69439" cy="69999"/>
                    </a:xfrm>
                    <a:prstGeom prst="ellipse">
                      <a:avLst/>
                    </a:prstGeom>
                    <a:solidFill>
                      <a:srgbClr val="FF00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29" name="Oval 393"/>
                    <p:cNvSpPr>
                      <a:spLocks noChangeArrowheads="1"/>
                    </p:cNvSpPr>
                    <p:nvPr/>
                  </p:nvSpPr>
                  <p:spPr bwMode="auto">
                    <a:xfrm rot="652053">
                      <a:off x="6548939" y="1508847"/>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30" name="Oval 394"/>
                    <p:cNvSpPr>
                      <a:spLocks noChangeArrowheads="1"/>
                    </p:cNvSpPr>
                    <p:nvPr/>
                  </p:nvSpPr>
                  <p:spPr bwMode="auto">
                    <a:xfrm rot="652053">
                      <a:off x="6454906" y="1632804"/>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31" name="Oval 395"/>
                    <p:cNvSpPr>
                      <a:spLocks noChangeArrowheads="1"/>
                    </p:cNvSpPr>
                    <p:nvPr/>
                  </p:nvSpPr>
                  <p:spPr bwMode="auto">
                    <a:xfrm rot="652053">
                      <a:off x="6535919" y="1577388"/>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32" name="Oval 396"/>
                    <p:cNvSpPr>
                      <a:spLocks noChangeArrowheads="1"/>
                    </p:cNvSpPr>
                    <p:nvPr/>
                  </p:nvSpPr>
                  <p:spPr bwMode="auto">
                    <a:xfrm rot="652053">
                      <a:off x="6644417" y="1384890"/>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33" name="Oval 397"/>
                    <p:cNvSpPr>
                      <a:spLocks noChangeArrowheads="1"/>
                    </p:cNvSpPr>
                    <p:nvPr/>
                  </p:nvSpPr>
                  <p:spPr bwMode="auto">
                    <a:xfrm rot="652053">
                      <a:off x="6647311" y="1740719"/>
                      <a:ext cx="69439" cy="69999"/>
                    </a:xfrm>
                    <a:prstGeom prst="ellipse">
                      <a:avLst/>
                    </a:prstGeom>
                    <a:solidFill>
                      <a:srgbClr val="99FF33"/>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34" name="Oval 398"/>
                    <p:cNvSpPr>
                      <a:spLocks noChangeArrowheads="1"/>
                    </p:cNvSpPr>
                    <p:nvPr/>
                  </p:nvSpPr>
                  <p:spPr bwMode="auto">
                    <a:xfrm rot="652053">
                      <a:off x="6916387" y="1437389"/>
                      <a:ext cx="69439" cy="69999"/>
                    </a:xfrm>
                    <a:prstGeom prst="ellipse">
                      <a:avLst/>
                    </a:prstGeom>
                    <a:solidFill>
                      <a:srgbClr val="00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35" name="Oval 399"/>
                    <p:cNvSpPr>
                      <a:spLocks noChangeArrowheads="1"/>
                    </p:cNvSpPr>
                    <p:nvPr/>
                  </p:nvSpPr>
                  <p:spPr bwMode="auto">
                    <a:xfrm rot="652053">
                      <a:off x="6806442" y="1274058"/>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36" name="Oval 400"/>
                    <p:cNvSpPr>
                      <a:spLocks noChangeArrowheads="1"/>
                    </p:cNvSpPr>
                    <p:nvPr/>
                  </p:nvSpPr>
                  <p:spPr bwMode="auto">
                    <a:xfrm rot="652053">
                      <a:off x="6670457" y="1246350"/>
                      <a:ext cx="69439" cy="69999"/>
                    </a:xfrm>
                    <a:prstGeom prst="ellipse">
                      <a:avLst/>
                    </a:prstGeom>
                    <a:solidFill>
                      <a:srgbClr val="FF99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37" name="Oval 401"/>
                    <p:cNvSpPr>
                      <a:spLocks noChangeArrowheads="1"/>
                    </p:cNvSpPr>
                    <p:nvPr/>
                  </p:nvSpPr>
                  <p:spPr bwMode="auto">
                    <a:xfrm rot="652053">
                      <a:off x="6780402" y="1411140"/>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38" name="Oval 402"/>
                    <p:cNvSpPr>
                      <a:spLocks noChangeArrowheads="1"/>
                    </p:cNvSpPr>
                    <p:nvPr/>
                  </p:nvSpPr>
                  <p:spPr bwMode="auto">
                    <a:xfrm rot="652053">
                      <a:off x="6631398" y="1453431"/>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39" name="Oval 403"/>
                    <p:cNvSpPr>
                      <a:spLocks noChangeArrowheads="1"/>
                    </p:cNvSpPr>
                    <p:nvPr/>
                  </p:nvSpPr>
                  <p:spPr bwMode="auto">
                    <a:xfrm rot="652053">
                      <a:off x="6712410" y="1398015"/>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40" name="Oval 404"/>
                    <p:cNvSpPr>
                      <a:spLocks noChangeArrowheads="1"/>
                    </p:cNvSpPr>
                    <p:nvPr/>
                  </p:nvSpPr>
                  <p:spPr bwMode="auto">
                    <a:xfrm rot="652053">
                      <a:off x="6509879" y="1714469"/>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41" name="Oval 405"/>
                    <p:cNvSpPr>
                      <a:spLocks noChangeArrowheads="1"/>
                    </p:cNvSpPr>
                    <p:nvPr/>
                  </p:nvSpPr>
                  <p:spPr bwMode="auto">
                    <a:xfrm rot="652053">
                      <a:off x="6454906" y="1632804"/>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42" name="Oval 406"/>
                    <p:cNvSpPr>
                      <a:spLocks noChangeArrowheads="1"/>
                    </p:cNvSpPr>
                    <p:nvPr/>
                  </p:nvSpPr>
                  <p:spPr bwMode="auto">
                    <a:xfrm rot="652053">
                      <a:off x="6428867" y="1769885"/>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43" name="Oval 407"/>
                    <p:cNvSpPr>
                      <a:spLocks noChangeArrowheads="1"/>
                    </p:cNvSpPr>
                    <p:nvPr/>
                  </p:nvSpPr>
                  <p:spPr bwMode="auto">
                    <a:xfrm rot="652053">
                      <a:off x="6454906" y="1632804"/>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44" name="Oval 408"/>
                    <p:cNvSpPr>
                      <a:spLocks noChangeArrowheads="1"/>
                    </p:cNvSpPr>
                    <p:nvPr/>
                  </p:nvSpPr>
                  <p:spPr bwMode="auto">
                    <a:xfrm rot="652053">
                      <a:off x="6686370" y="1535097"/>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45" name="Oval 409"/>
                    <p:cNvSpPr>
                      <a:spLocks noChangeArrowheads="1"/>
                    </p:cNvSpPr>
                    <p:nvPr/>
                  </p:nvSpPr>
                  <p:spPr bwMode="auto">
                    <a:xfrm rot="652053">
                      <a:off x="6631398" y="1453431"/>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46" name="Oval 410"/>
                    <p:cNvSpPr>
                      <a:spLocks noChangeArrowheads="1"/>
                    </p:cNvSpPr>
                    <p:nvPr/>
                  </p:nvSpPr>
                  <p:spPr bwMode="auto">
                    <a:xfrm rot="652053">
                      <a:off x="6605358" y="1590513"/>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47" name="Oval 411"/>
                    <p:cNvSpPr>
                      <a:spLocks noChangeArrowheads="1"/>
                    </p:cNvSpPr>
                    <p:nvPr/>
                  </p:nvSpPr>
                  <p:spPr bwMode="auto">
                    <a:xfrm rot="652053">
                      <a:off x="6631398" y="1453431"/>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48" name="Oval 412"/>
                    <p:cNvSpPr>
                      <a:spLocks noChangeArrowheads="1"/>
                    </p:cNvSpPr>
                    <p:nvPr/>
                  </p:nvSpPr>
                  <p:spPr bwMode="auto">
                    <a:xfrm rot="652053">
                      <a:off x="6942427" y="1300308"/>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49" name="Oval 413"/>
                    <p:cNvSpPr>
                      <a:spLocks noChangeArrowheads="1"/>
                    </p:cNvSpPr>
                    <p:nvPr/>
                  </p:nvSpPr>
                  <p:spPr bwMode="auto">
                    <a:xfrm rot="652053">
                      <a:off x="6887454" y="1217184"/>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50" name="Oval 414"/>
                    <p:cNvSpPr>
                      <a:spLocks noChangeArrowheads="1"/>
                    </p:cNvSpPr>
                    <p:nvPr/>
                  </p:nvSpPr>
                  <p:spPr bwMode="auto">
                    <a:xfrm rot="652053">
                      <a:off x="6861415" y="1355724"/>
                      <a:ext cx="69439" cy="69999"/>
                    </a:xfrm>
                    <a:prstGeom prst="ellipse">
                      <a:avLst/>
                    </a:prstGeom>
                    <a:solidFill>
                      <a:srgbClr val="99FF33"/>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51" name="Oval 415"/>
                    <p:cNvSpPr>
                      <a:spLocks noChangeArrowheads="1"/>
                    </p:cNvSpPr>
                    <p:nvPr/>
                  </p:nvSpPr>
                  <p:spPr bwMode="auto">
                    <a:xfrm rot="652053">
                      <a:off x="6887454" y="1217184"/>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52" name="Oval 416"/>
                    <p:cNvSpPr>
                      <a:spLocks noChangeArrowheads="1"/>
                    </p:cNvSpPr>
                    <p:nvPr/>
                  </p:nvSpPr>
                  <p:spPr bwMode="auto">
                    <a:xfrm rot="652053">
                      <a:off x="6955447" y="1230309"/>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53" name="Oval 417"/>
                    <p:cNvSpPr>
                      <a:spLocks noChangeArrowheads="1"/>
                    </p:cNvSpPr>
                    <p:nvPr/>
                  </p:nvSpPr>
                  <p:spPr bwMode="auto">
                    <a:xfrm rot="652053">
                      <a:off x="6874435" y="1287183"/>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54" name="Oval 418"/>
                    <p:cNvSpPr>
                      <a:spLocks noChangeArrowheads="1"/>
                    </p:cNvSpPr>
                    <p:nvPr/>
                  </p:nvSpPr>
                  <p:spPr bwMode="auto">
                    <a:xfrm rot="652053">
                      <a:off x="6819462" y="1204059"/>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55" name="Oval 419"/>
                    <p:cNvSpPr>
                      <a:spLocks noChangeArrowheads="1"/>
                    </p:cNvSpPr>
                    <p:nvPr/>
                  </p:nvSpPr>
                  <p:spPr bwMode="auto">
                    <a:xfrm rot="652053">
                      <a:off x="6793422" y="1342599"/>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56" name="Oval 420"/>
                    <p:cNvSpPr>
                      <a:spLocks noChangeArrowheads="1"/>
                    </p:cNvSpPr>
                    <p:nvPr/>
                  </p:nvSpPr>
                  <p:spPr bwMode="auto">
                    <a:xfrm rot="652053">
                      <a:off x="6819462" y="1204059"/>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57" name="Oval 421"/>
                    <p:cNvSpPr>
                      <a:spLocks noChangeArrowheads="1"/>
                    </p:cNvSpPr>
                    <p:nvPr/>
                  </p:nvSpPr>
                  <p:spPr bwMode="auto">
                    <a:xfrm rot="652053">
                      <a:off x="6968467" y="1161768"/>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58" name="Oval 422"/>
                    <p:cNvSpPr>
                      <a:spLocks noChangeArrowheads="1"/>
                    </p:cNvSpPr>
                    <p:nvPr/>
                  </p:nvSpPr>
                  <p:spPr bwMode="auto">
                    <a:xfrm rot="652053">
                      <a:off x="6741343" y="1616762"/>
                      <a:ext cx="69439" cy="69999"/>
                    </a:xfrm>
                    <a:prstGeom prst="ellipse">
                      <a:avLst/>
                    </a:prstGeom>
                    <a:solidFill>
                      <a:srgbClr val="99FF33"/>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59" name="Oval 423"/>
                    <p:cNvSpPr>
                      <a:spLocks noChangeArrowheads="1"/>
                    </p:cNvSpPr>
                    <p:nvPr/>
                  </p:nvSpPr>
                  <p:spPr bwMode="auto">
                    <a:xfrm rot="652053">
                      <a:off x="6754363" y="1548221"/>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60" name="Oval 424"/>
                    <p:cNvSpPr>
                      <a:spLocks noChangeArrowheads="1"/>
                    </p:cNvSpPr>
                    <p:nvPr/>
                  </p:nvSpPr>
                  <p:spPr bwMode="auto">
                    <a:xfrm rot="652053">
                      <a:off x="6687817" y="1853009"/>
                      <a:ext cx="69439" cy="69999"/>
                    </a:xfrm>
                    <a:prstGeom prst="ellipse">
                      <a:avLst/>
                    </a:prstGeom>
                    <a:solidFill>
                      <a:srgbClr val="00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61" name="Oval 425"/>
                    <p:cNvSpPr>
                      <a:spLocks noChangeArrowheads="1"/>
                    </p:cNvSpPr>
                    <p:nvPr/>
                  </p:nvSpPr>
                  <p:spPr bwMode="auto">
                    <a:xfrm rot="652053">
                      <a:off x="6268289" y="1873426"/>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62" name="Oval 426"/>
                    <p:cNvSpPr>
                      <a:spLocks noChangeArrowheads="1"/>
                    </p:cNvSpPr>
                    <p:nvPr/>
                  </p:nvSpPr>
                  <p:spPr bwMode="auto">
                    <a:xfrm rot="652053">
                      <a:off x="6551832" y="1809260"/>
                      <a:ext cx="69439" cy="69999"/>
                    </a:xfrm>
                    <a:prstGeom prst="ellipse">
                      <a:avLst/>
                    </a:prstGeom>
                    <a:solidFill>
                      <a:srgbClr val="99FF33"/>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63" name="Oval 427"/>
                    <p:cNvSpPr>
                      <a:spLocks noChangeArrowheads="1"/>
                    </p:cNvSpPr>
                    <p:nvPr/>
                  </p:nvSpPr>
                  <p:spPr bwMode="auto">
                    <a:xfrm rot="652053">
                      <a:off x="6616931" y="1645929"/>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64" name="Oval 428"/>
                    <p:cNvSpPr>
                      <a:spLocks noChangeArrowheads="1"/>
                    </p:cNvSpPr>
                    <p:nvPr/>
                  </p:nvSpPr>
                  <p:spPr bwMode="auto">
                    <a:xfrm rot="652053">
                      <a:off x="6755809" y="1505930"/>
                      <a:ext cx="69439" cy="69999"/>
                    </a:xfrm>
                    <a:prstGeom prst="ellipse">
                      <a:avLst/>
                    </a:prstGeom>
                    <a:solidFill>
                      <a:srgbClr val="99FF33"/>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65" name="Oval 429"/>
                    <p:cNvSpPr>
                      <a:spLocks noChangeArrowheads="1"/>
                    </p:cNvSpPr>
                    <p:nvPr/>
                  </p:nvSpPr>
                  <p:spPr bwMode="auto">
                    <a:xfrm rot="652053">
                      <a:off x="6755809" y="1295933"/>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66" name="Oval 430"/>
                    <p:cNvSpPr>
                      <a:spLocks noChangeArrowheads="1"/>
                    </p:cNvSpPr>
                    <p:nvPr/>
                  </p:nvSpPr>
                  <p:spPr bwMode="auto">
                    <a:xfrm rot="652053">
                      <a:off x="6041165" y="1809260"/>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67" name="Oval 431"/>
                    <p:cNvSpPr>
                      <a:spLocks noChangeArrowheads="1"/>
                    </p:cNvSpPr>
                    <p:nvPr/>
                  </p:nvSpPr>
                  <p:spPr bwMode="auto">
                    <a:xfrm rot="652053">
                      <a:off x="6274075" y="1669262"/>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68" name="Oval 432"/>
                    <p:cNvSpPr>
                      <a:spLocks noChangeArrowheads="1"/>
                    </p:cNvSpPr>
                    <p:nvPr/>
                  </p:nvSpPr>
                  <p:spPr bwMode="auto">
                    <a:xfrm rot="652053">
                      <a:off x="6122177" y="1739261"/>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69" name="Oval 433"/>
                    <p:cNvSpPr>
                      <a:spLocks noChangeArrowheads="1"/>
                    </p:cNvSpPr>
                    <p:nvPr/>
                  </p:nvSpPr>
                  <p:spPr bwMode="auto">
                    <a:xfrm rot="652053">
                      <a:off x="6028145" y="1796135"/>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70" name="Oval 434"/>
                    <p:cNvSpPr>
                      <a:spLocks noChangeArrowheads="1"/>
                    </p:cNvSpPr>
                    <p:nvPr/>
                  </p:nvSpPr>
                  <p:spPr bwMode="auto">
                    <a:xfrm rot="652053">
                      <a:off x="6109157" y="1740719"/>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71" name="Oval 435"/>
                    <p:cNvSpPr>
                      <a:spLocks noChangeArrowheads="1"/>
                    </p:cNvSpPr>
                    <p:nvPr/>
                  </p:nvSpPr>
                  <p:spPr bwMode="auto">
                    <a:xfrm rot="652053">
                      <a:off x="6274075" y="1669262"/>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72" name="Oval 436"/>
                    <p:cNvSpPr>
                      <a:spLocks noChangeArrowheads="1"/>
                    </p:cNvSpPr>
                    <p:nvPr/>
                  </p:nvSpPr>
                  <p:spPr bwMode="auto">
                    <a:xfrm rot="652053">
                      <a:off x="6028145" y="1796135"/>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73" name="Oval 437"/>
                    <p:cNvSpPr>
                      <a:spLocks noChangeArrowheads="1"/>
                    </p:cNvSpPr>
                    <p:nvPr/>
                  </p:nvSpPr>
                  <p:spPr bwMode="auto">
                    <a:xfrm rot="652053">
                      <a:off x="6028145" y="1796135"/>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74" name="Oval 438"/>
                    <p:cNvSpPr>
                      <a:spLocks noChangeArrowheads="1"/>
                    </p:cNvSpPr>
                    <p:nvPr/>
                  </p:nvSpPr>
                  <p:spPr bwMode="auto">
                    <a:xfrm rot="652053">
                      <a:off x="6259609" y="1698428"/>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75" name="Oval 439"/>
                    <p:cNvSpPr>
                      <a:spLocks noChangeArrowheads="1"/>
                    </p:cNvSpPr>
                    <p:nvPr/>
                  </p:nvSpPr>
                  <p:spPr bwMode="auto">
                    <a:xfrm rot="652053">
                      <a:off x="6274075" y="1669262"/>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76" name="Oval 440"/>
                    <p:cNvSpPr>
                      <a:spLocks noChangeArrowheads="1"/>
                    </p:cNvSpPr>
                    <p:nvPr/>
                  </p:nvSpPr>
                  <p:spPr bwMode="auto">
                    <a:xfrm rot="652053">
                      <a:off x="6178597" y="1753844"/>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77" name="Oval 441"/>
                    <p:cNvSpPr>
                      <a:spLocks noChangeArrowheads="1"/>
                    </p:cNvSpPr>
                    <p:nvPr/>
                  </p:nvSpPr>
                  <p:spPr bwMode="auto">
                    <a:xfrm rot="652053">
                      <a:off x="6274075" y="1669262"/>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78" name="Oval 442"/>
                    <p:cNvSpPr>
                      <a:spLocks noChangeArrowheads="1"/>
                    </p:cNvSpPr>
                    <p:nvPr/>
                  </p:nvSpPr>
                  <p:spPr bwMode="auto">
                    <a:xfrm rot="652053">
                      <a:off x="6190170" y="1809260"/>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79" name="Oval 443"/>
                    <p:cNvSpPr>
                      <a:spLocks noChangeArrowheads="1"/>
                    </p:cNvSpPr>
                    <p:nvPr/>
                  </p:nvSpPr>
                  <p:spPr bwMode="auto">
                    <a:xfrm rot="652053">
                      <a:off x="6263949" y="1686761"/>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80" name="Oval 444"/>
                    <p:cNvSpPr>
                      <a:spLocks noChangeArrowheads="1"/>
                    </p:cNvSpPr>
                    <p:nvPr/>
                  </p:nvSpPr>
                  <p:spPr bwMode="auto">
                    <a:xfrm rot="652053">
                      <a:off x="6184383" y="1733427"/>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81" name="Oval 445"/>
                    <p:cNvSpPr>
                      <a:spLocks noChangeArrowheads="1"/>
                    </p:cNvSpPr>
                    <p:nvPr/>
                  </p:nvSpPr>
                  <p:spPr bwMode="auto">
                    <a:xfrm rot="652053">
                      <a:off x="5024171" y="2869456"/>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82" name="Oval 446"/>
                    <p:cNvSpPr>
                      <a:spLocks noChangeArrowheads="1"/>
                    </p:cNvSpPr>
                    <p:nvPr/>
                  </p:nvSpPr>
                  <p:spPr bwMode="auto">
                    <a:xfrm rot="652053">
                      <a:off x="5301928" y="2789248"/>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83" name="Oval 447"/>
                    <p:cNvSpPr>
                      <a:spLocks noChangeArrowheads="1"/>
                    </p:cNvSpPr>
                    <p:nvPr/>
                  </p:nvSpPr>
                  <p:spPr bwMode="auto">
                    <a:xfrm rot="652053">
                      <a:off x="5173176" y="2783415"/>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84" name="Oval 448"/>
                    <p:cNvSpPr>
                      <a:spLocks noChangeArrowheads="1"/>
                    </p:cNvSpPr>
                    <p:nvPr/>
                  </p:nvSpPr>
                  <p:spPr bwMode="auto">
                    <a:xfrm rot="652053">
                      <a:off x="5024171" y="2869456"/>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85" name="Oval 449"/>
                    <p:cNvSpPr>
                      <a:spLocks noChangeArrowheads="1"/>
                    </p:cNvSpPr>
                    <p:nvPr/>
                  </p:nvSpPr>
                  <p:spPr bwMode="auto">
                    <a:xfrm rot="652053">
                      <a:off x="5105183" y="2814040"/>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86" name="Oval 450"/>
                    <p:cNvSpPr>
                      <a:spLocks noChangeArrowheads="1"/>
                    </p:cNvSpPr>
                    <p:nvPr/>
                  </p:nvSpPr>
                  <p:spPr bwMode="auto">
                    <a:xfrm rot="652053">
                      <a:off x="5024171" y="2869456"/>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87" name="Oval 451"/>
                    <p:cNvSpPr>
                      <a:spLocks noChangeArrowheads="1"/>
                    </p:cNvSpPr>
                    <p:nvPr/>
                  </p:nvSpPr>
                  <p:spPr bwMode="auto">
                    <a:xfrm rot="652053">
                      <a:off x="5024171" y="2869456"/>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88" name="Oval 452"/>
                    <p:cNvSpPr>
                      <a:spLocks noChangeArrowheads="1"/>
                    </p:cNvSpPr>
                    <p:nvPr/>
                  </p:nvSpPr>
                  <p:spPr bwMode="auto">
                    <a:xfrm rot="652053">
                      <a:off x="5186196" y="2714874"/>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89" name="Oval 453"/>
                    <p:cNvSpPr>
                      <a:spLocks noChangeArrowheads="1"/>
                    </p:cNvSpPr>
                    <p:nvPr/>
                  </p:nvSpPr>
                  <p:spPr bwMode="auto">
                    <a:xfrm rot="652053">
                      <a:off x="5077697" y="2911747"/>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90" name="Oval 454"/>
                    <p:cNvSpPr>
                      <a:spLocks noChangeArrowheads="1"/>
                    </p:cNvSpPr>
                    <p:nvPr/>
                  </p:nvSpPr>
                  <p:spPr bwMode="auto">
                    <a:xfrm rot="652053">
                      <a:off x="5148583" y="2921955"/>
                      <a:ext cx="69439" cy="69999"/>
                    </a:xfrm>
                    <a:prstGeom prst="ellipse">
                      <a:avLst/>
                    </a:prstGeom>
                    <a:solidFill>
                      <a:srgbClr val="99FF33"/>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91" name="Oval 455"/>
                    <p:cNvSpPr>
                      <a:spLocks noChangeArrowheads="1"/>
                    </p:cNvSpPr>
                    <p:nvPr/>
                  </p:nvSpPr>
                  <p:spPr bwMode="auto">
                    <a:xfrm rot="652053">
                      <a:off x="5148583" y="2711957"/>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92" name="Oval 456"/>
                    <p:cNvSpPr>
                      <a:spLocks noChangeArrowheads="1"/>
                    </p:cNvSpPr>
                    <p:nvPr/>
                  </p:nvSpPr>
                  <p:spPr bwMode="auto">
                    <a:xfrm rot="652053">
                      <a:off x="5067570" y="2929246"/>
                      <a:ext cx="69439" cy="69999"/>
                    </a:xfrm>
                    <a:prstGeom prst="ellipse">
                      <a:avLst/>
                    </a:prstGeom>
                    <a:solidFill>
                      <a:srgbClr val="99FF33"/>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93" name="Oval 457"/>
                    <p:cNvSpPr>
                      <a:spLocks noChangeArrowheads="1"/>
                    </p:cNvSpPr>
                    <p:nvPr/>
                  </p:nvSpPr>
                  <p:spPr bwMode="auto">
                    <a:xfrm rot="652053">
                      <a:off x="5108077" y="2761540"/>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94" name="Oval 458"/>
                    <p:cNvSpPr>
                      <a:spLocks noChangeArrowheads="1"/>
                    </p:cNvSpPr>
                    <p:nvPr/>
                  </p:nvSpPr>
                  <p:spPr bwMode="auto">
                    <a:xfrm rot="652053">
                      <a:off x="5040084" y="2748415"/>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95" name="Oval 459"/>
                    <p:cNvSpPr>
                      <a:spLocks noChangeArrowheads="1"/>
                    </p:cNvSpPr>
                    <p:nvPr/>
                  </p:nvSpPr>
                  <p:spPr bwMode="auto">
                    <a:xfrm rot="652053">
                      <a:off x="5121096" y="2692999"/>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96" name="Oval 460"/>
                    <p:cNvSpPr>
                      <a:spLocks noChangeArrowheads="1"/>
                    </p:cNvSpPr>
                    <p:nvPr/>
                  </p:nvSpPr>
                  <p:spPr bwMode="auto">
                    <a:xfrm rot="652053">
                      <a:off x="5176069" y="2730916"/>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97" name="Oval 461"/>
                    <p:cNvSpPr>
                      <a:spLocks noChangeArrowheads="1"/>
                    </p:cNvSpPr>
                    <p:nvPr/>
                  </p:nvSpPr>
                  <p:spPr bwMode="auto">
                    <a:xfrm rot="652053">
                      <a:off x="5121096" y="2692999"/>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98" name="Oval 462"/>
                    <p:cNvSpPr>
                      <a:spLocks noChangeArrowheads="1"/>
                    </p:cNvSpPr>
                    <p:nvPr/>
                  </p:nvSpPr>
                  <p:spPr bwMode="auto">
                    <a:xfrm rot="652053">
                      <a:off x="5095057" y="2830081"/>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199" name="Oval 463"/>
                    <p:cNvSpPr>
                      <a:spLocks noChangeArrowheads="1"/>
                    </p:cNvSpPr>
                    <p:nvPr/>
                  </p:nvSpPr>
                  <p:spPr bwMode="auto">
                    <a:xfrm rot="652053">
                      <a:off x="5121096" y="2692999"/>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00" name="Oval 464"/>
                    <p:cNvSpPr>
                      <a:spLocks noChangeArrowheads="1"/>
                    </p:cNvSpPr>
                    <p:nvPr/>
                  </p:nvSpPr>
                  <p:spPr bwMode="auto">
                    <a:xfrm rot="652053">
                      <a:off x="5385833" y="2789248"/>
                      <a:ext cx="69439" cy="69999"/>
                    </a:xfrm>
                    <a:prstGeom prst="ellipse">
                      <a:avLst/>
                    </a:prstGeom>
                    <a:solidFill>
                      <a:srgbClr val="99FF33"/>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01" name="Oval 465"/>
                    <p:cNvSpPr>
                      <a:spLocks noChangeArrowheads="1"/>
                    </p:cNvSpPr>
                    <p:nvPr/>
                  </p:nvSpPr>
                  <p:spPr bwMode="auto">
                    <a:xfrm rot="652053">
                      <a:off x="5249848" y="2805290"/>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02" name="Oval 466"/>
                    <p:cNvSpPr>
                      <a:spLocks noChangeArrowheads="1"/>
                    </p:cNvSpPr>
                    <p:nvPr/>
                  </p:nvSpPr>
                  <p:spPr bwMode="auto">
                    <a:xfrm rot="652053">
                      <a:off x="5155816" y="2930705"/>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03" name="Oval 467"/>
                    <p:cNvSpPr>
                      <a:spLocks noChangeArrowheads="1"/>
                    </p:cNvSpPr>
                    <p:nvPr/>
                  </p:nvSpPr>
                  <p:spPr bwMode="auto">
                    <a:xfrm rot="652053">
                      <a:off x="5236828" y="2875289"/>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04" name="Oval 468"/>
                    <p:cNvSpPr>
                      <a:spLocks noChangeArrowheads="1"/>
                    </p:cNvSpPr>
                    <p:nvPr/>
                  </p:nvSpPr>
                  <p:spPr bwMode="auto">
                    <a:xfrm rot="652053">
                      <a:off x="5304821" y="2844664"/>
                      <a:ext cx="69439" cy="69999"/>
                    </a:xfrm>
                    <a:prstGeom prst="ellipse">
                      <a:avLst/>
                    </a:prstGeom>
                    <a:solidFill>
                      <a:srgbClr val="99FF33"/>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05" name="Oval 469"/>
                    <p:cNvSpPr>
                      <a:spLocks noChangeArrowheads="1"/>
                    </p:cNvSpPr>
                    <p:nvPr/>
                  </p:nvSpPr>
                  <p:spPr bwMode="auto">
                    <a:xfrm rot="652053">
                      <a:off x="5093610" y="2854872"/>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06" name="Oval 470"/>
                    <p:cNvSpPr>
                      <a:spLocks noChangeArrowheads="1"/>
                    </p:cNvSpPr>
                    <p:nvPr/>
                  </p:nvSpPr>
                  <p:spPr bwMode="auto">
                    <a:xfrm rot="652053">
                      <a:off x="5163049" y="2854872"/>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07" name="Oval 471"/>
                    <p:cNvSpPr>
                      <a:spLocks noChangeArrowheads="1"/>
                    </p:cNvSpPr>
                    <p:nvPr/>
                  </p:nvSpPr>
                  <p:spPr bwMode="auto">
                    <a:xfrm rot="652053">
                      <a:off x="5163049" y="2891330"/>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08" name="Oval 472"/>
                    <p:cNvSpPr>
                      <a:spLocks noChangeArrowheads="1"/>
                    </p:cNvSpPr>
                    <p:nvPr/>
                  </p:nvSpPr>
                  <p:spPr bwMode="auto">
                    <a:xfrm rot="652053">
                      <a:off x="5440806" y="2811123"/>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09" name="Oval 473"/>
                    <p:cNvSpPr>
                      <a:spLocks noChangeArrowheads="1"/>
                    </p:cNvSpPr>
                    <p:nvPr/>
                  </p:nvSpPr>
                  <p:spPr bwMode="auto">
                    <a:xfrm rot="652053">
                      <a:off x="5312054" y="2805290"/>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10" name="Oval 474"/>
                    <p:cNvSpPr>
                      <a:spLocks noChangeArrowheads="1"/>
                    </p:cNvSpPr>
                    <p:nvPr/>
                  </p:nvSpPr>
                  <p:spPr bwMode="auto">
                    <a:xfrm rot="652053">
                      <a:off x="5163049" y="2891330"/>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11" name="Oval 475"/>
                    <p:cNvSpPr>
                      <a:spLocks noChangeArrowheads="1"/>
                    </p:cNvSpPr>
                    <p:nvPr/>
                  </p:nvSpPr>
                  <p:spPr bwMode="auto">
                    <a:xfrm rot="652053">
                      <a:off x="5244062" y="2835914"/>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12" name="Oval 476"/>
                    <p:cNvSpPr>
                      <a:spLocks noChangeArrowheads="1"/>
                    </p:cNvSpPr>
                    <p:nvPr/>
                  </p:nvSpPr>
                  <p:spPr bwMode="auto">
                    <a:xfrm rot="652053">
                      <a:off x="5163049" y="2891330"/>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13" name="Oval 477"/>
                    <p:cNvSpPr>
                      <a:spLocks noChangeArrowheads="1"/>
                    </p:cNvSpPr>
                    <p:nvPr/>
                  </p:nvSpPr>
                  <p:spPr bwMode="auto">
                    <a:xfrm rot="652053">
                      <a:off x="5163049" y="2891330"/>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14" name="Oval 478"/>
                    <p:cNvSpPr>
                      <a:spLocks noChangeArrowheads="1"/>
                    </p:cNvSpPr>
                    <p:nvPr/>
                  </p:nvSpPr>
                  <p:spPr bwMode="auto">
                    <a:xfrm rot="652053">
                      <a:off x="5216575" y="2933621"/>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15" name="Oval 479"/>
                    <p:cNvSpPr>
                      <a:spLocks noChangeArrowheads="1"/>
                    </p:cNvSpPr>
                    <p:nvPr/>
                  </p:nvSpPr>
                  <p:spPr bwMode="auto">
                    <a:xfrm rot="652053">
                      <a:off x="5287461" y="2943830"/>
                      <a:ext cx="69439" cy="69999"/>
                    </a:xfrm>
                    <a:prstGeom prst="ellipse">
                      <a:avLst/>
                    </a:prstGeom>
                    <a:solidFill>
                      <a:srgbClr val="99FF33"/>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16" name="Oval 480"/>
                    <p:cNvSpPr>
                      <a:spLocks noChangeArrowheads="1"/>
                    </p:cNvSpPr>
                    <p:nvPr/>
                  </p:nvSpPr>
                  <p:spPr bwMode="auto">
                    <a:xfrm rot="652053">
                      <a:off x="5206449" y="2951121"/>
                      <a:ext cx="69439" cy="69999"/>
                    </a:xfrm>
                    <a:prstGeom prst="ellipse">
                      <a:avLst/>
                    </a:prstGeom>
                    <a:solidFill>
                      <a:srgbClr val="99FF33"/>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17" name="Oval 481"/>
                    <p:cNvSpPr>
                      <a:spLocks noChangeArrowheads="1"/>
                    </p:cNvSpPr>
                    <p:nvPr/>
                  </p:nvSpPr>
                  <p:spPr bwMode="auto">
                    <a:xfrm rot="652053">
                      <a:off x="5233935" y="2851956"/>
                      <a:ext cx="69439" cy="69999"/>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18" name="Line 482"/>
                    <p:cNvSpPr>
                      <a:spLocks noChangeShapeType="1"/>
                    </p:cNvSpPr>
                    <p:nvPr/>
                  </p:nvSpPr>
                  <p:spPr bwMode="auto">
                    <a:xfrm flipH="1">
                      <a:off x="4386258" y="520700"/>
                      <a:ext cx="3276600" cy="3048000"/>
                    </a:xfrm>
                    <a:prstGeom prst="line">
                      <a:avLst/>
                    </a:prstGeom>
                    <a:noFill/>
                    <a:ln w="19050">
                      <a:solidFill>
                        <a:srgbClr val="7030A0"/>
                      </a:solid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grpSp>
              <p:sp>
                <p:nvSpPr>
                  <p:cNvPr id="487" name="Text Box 4"/>
                  <p:cNvSpPr txBox="1">
                    <a:spLocks noChangeArrowheads="1"/>
                  </p:cNvSpPr>
                  <p:nvPr/>
                </p:nvSpPr>
                <p:spPr bwMode="auto">
                  <a:xfrm>
                    <a:off x="4728236" y="2328855"/>
                    <a:ext cx="1218603" cy="246221"/>
                  </a:xfrm>
                  <a:prstGeom prst="rect">
                    <a:avLst/>
                  </a:prstGeom>
                  <a:noFill/>
                  <a:ln w="9525">
                    <a:noFill/>
                    <a:miter lim="800000"/>
                    <a:headEnd/>
                    <a:tailEnd/>
                  </a:ln>
                  <a:effectLst/>
                </p:spPr>
                <p:txBody>
                  <a:bodyPr vert="horz" wrap="none" lIns="91440" tIns="45720" rIns="91440" bIns="4572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dirty="0" smtClean="0">
                        <a:ln>
                          <a:noFill/>
                        </a:ln>
                        <a:solidFill>
                          <a:srgbClr val="006600"/>
                        </a:solidFill>
                        <a:effectLst/>
                        <a:latin typeface="Arial Narrow" pitchFamily="34" charset="0"/>
                        <a:ea typeface="新細明體" pitchFamily="18" charset="-120"/>
                      </a:rPr>
                      <a:t>Cy3 (green) intensity</a:t>
                    </a:r>
                    <a:endParaRPr kumimoji="1" lang="zh-TW" altLang="zh-TW" sz="900" b="0" i="0" u="none" strike="noStrike" cap="none" normalizeH="0" baseline="0" dirty="0" smtClean="0">
                      <a:ln>
                        <a:noFill/>
                      </a:ln>
                      <a:solidFill>
                        <a:srgbClr val="006600"/>
                      </a:solidFill>
                      <a:effectLst/>
                      <a:latin typeface="Arial Narrow" pitchFamily="34" charset="0"/>
                      <a:ea typeface="新細明體" pitchFamily="18" charset="-120"/>
                    </a:endParaRPr>
                  </a:p>
                </p:txBody>
              </p:sp>
              <p:sp>
                <p:nvSpPr>
                  <p:cNvPr id="488" name="Text Box 5"/>
                  <p:cNvSpPr txBox="1">
                    <a:spLocks noChangeArrowheads="1"/>
                  </p:cNvSpPr>
                  <p:nvPr/>
                </p:nvSpPr>
                <p:spPr bwMode="auto">
                  <a:xfrm rot="16200000">
                    <a:off x="3710162" y="1297590"/>
                    <a:ext cx="1096775" cy="246221"/>
                  </a:xfrm>
                  <a:prstGeom prst="rect">
                    <a:avLst/>
                  </a:prstGeom>
                  <a:noFill/>
                  <a:ln w="9525">
                    <a:noFill/>
                    <a:miter lim="800000"/>
                    <a:headEnd/>
                    <a:tailEnd/>
                  </a:ln>
                  <a:effectLst/>
                </p:spPr>
                <p:txBody>
                  <a:bodyPr vert="horz" wrap="none" lIns="91440" tIns="45720" rIns="91440" bIns="4572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dirty="0" smtClean="0">
                        <a:ln>
                          <a:noFill/>
                        </a:ln>
                        <a:solidFill>
                          <a:srgbClr val="FF0000"/>
                        </a:solidFill>
                        <a:effectLst/>
                        <a:latin typeface="Arial Narrow" pitchFamily="34" charset="0"/>
                        <a:ea typeface="新細明體" pitchFamily="18" charset="-120"/>
                      </a:rPr>
                      <a:t>Cy5 (red) intensity</a:t>
                    </a:r>
                    <a:endParaRPr kumimoji="1" lang="zh-TW" altLang="zh-TW" sz="900" b="0" i="0" u="none" strike="noStrike" cap="none" normalizeH="0" baseline="0" dirty="0" smtClean="0">
                      <a:ln>
                        <a:noFill/>
                      </a:ln>
                      <a:solidFill>
                        <a:srgbClr val="FF0000"/>
                      </a:solidFill>
                      <a:effectLst/>
                      <a:latin typeface="Arial Narrow" pitchFamily="34" charset="0"/>
                      <a:ea typeface="新細明體" pitchFamily="18" charset="-120"/>
                    </a:endParaRPr>
                  </a:p>
                </p:txBody>
              </p:sp>
            </p:grpSp>
            <p:sp>
              <p:nvSpPr>
                <p:cNvPr id="1258" name="矩形 1257"/>
                <p:cNvSpPr/>
                <p:nvPr/>
              </p:nvSpPr>
              <p:spPr>
                <a:xfrm>
                  <a:off x="3624056" y="262651"/>
                  <a:ext cx="564578" cy="276999"/>
                </a:xfrm>
                <a:prstGeom prst="rect">
                  <a:avLst/>
                </a:prstGeom>
              </p:spPr>
              <p:txBody>
                <a:bodyPr wrap="none">
                  <a:spAutoFit/>
                </a:bodyPr>
                <a:lstStyle/>
                <a:p>
                  <a:r>
                    <a:rPr kumimoji="1" lang="en-US" altLang="zh-TW" sz="1200" b="1" dirty="0" smtClean="0">
                      <a:solidFill>
                        <a:srgbClr val="0070C0"/>
                      </a:solidFill>
                      <a:latin typeface="Arial Narrow" pitchFamily="34" charset="0"/>
                      <a:ea typeface="新細明體" pitchFamily="18" charset="-120"/>
                    </a:rPr>
                    <a:t>Linear</a:t>
                  </a:r>
                  <a:endParaRPr lang="zh-TW" altLang="en-US" b="1" dirty="0">
                    <a:solidFill>
                      <a:srgbClr val="0070C0"/>
                    </a:solidFill>
                  </a:endParaRPr>
                </a:p>
              </p:txBody>
            </p:sp>
          </p:grpSp>
          <p:grpSp>
            <p:nvGrpSpPr>
              <p:cNvPr id="7" name="群組 3419"/>
              <p:cNvGrpSpPr/>
              <p:nvPr/>
            </p:nvGrpSpPr>
            <p:grpSpPr>
              <a:xfrm>
                <a:off x="5643570" y="262651"/>
                <a:ext cx="2195444" cy="2329451"/>
                <a:chOff x="5643570" y="262651"/>
                <a:chExt cx="2195444" cy="2329451"/>
              </a:xfrm>
            </p:grpSpPr>
            <p:grpSp>
              <p:nvGrpSpPr>
                <p:cNvPr id="8" name="群組 1255"/>
                <p:cNvGrpSpPr/>
                <p:nvPr/>
              </p:nvGrpSpPr>
              <p:grpSpPr>
                <a:xfrm>
                  <a:off x="5643570" y="549275"/>
                  <a:ext cx="2195444" cy="2042827"/>
                  <a:chOff x="5643570" y="549275"/>
                  <a:chExt cx="2195444" cy="2042827"/>
                </a:xfrm>
              </p:grpSpPr>
              <p:sp>
                <p:nvSpPr>
                  <p:cNvPr id="245501" name="Text Box 765"/>
                  <p:cNvSpPr txBox="1">
                    <a:spLocks noChangeArrowheads="1"/>
                  </p:cNvSpPr>
                  <p:nvPr/>
                </p:nvSpPr>
                <p:spPr bwMode="auto">
                  <a:xfrm>
                    <a:off x="5929322" y="549275"/>
                    <a:ext cx="1311578" cy="400110"/>
                  </a:xfrm>
                  <a:prstGeom prst="rect">
                    <a:avLst/>
                  </a:prstGeom>
                  <a:noFill/>
                  <a:ln w="9525">
                    <a:noFill/>
                    <a:miter lim="800000"/>
                    <a:headEnd/>
                    <a:tailEnd/>
                  </a:ln>
                  <a:effectLst/>
                </p:spPr>
                <p:txBody>
                  <a:bodyPr vert="horz" wrap="none" lIns="91440" tIns="45720" rIns="91440" bIns="4572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000" b="0" i="0" u="none" strike="noStrike" cap="none" normalizeH="0" baseline="0" dirty="0" smtClean="0">
                        <a:ln>
                          <a:noFill/>
                        </a:ln>
                        <a:solidFill>
                          <a:schemeClr val="bg2">
                            <a:lumMod val="25000"/>
                          </a:schemeClr>
                        </a:solidFill>
                        <a:effectLst/>
                        <a:latin typeface="Arial Narrow" pitchFamily="34" charset="0"/>
                        <a:ea typeface="新細明體" pitchFamily="18" charset="-120"/>
                      </a:rPr>
                      <a:t>Comet-tailing from</a:t>
                    </a:r>
                  </a:p>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000" i="0" u="none" strike="noStrike" cap="none" normalizeH="0" baseline="0" dirty="0" smtClean="0">
                        <a:ln>
                          <a:noFill/>
                        </a:ln>
                        <a:solidFill>
                          <a:schemeClr val="bg2">
                            <a:lumMod val="25000"/>
                          </a:schemeClr>
                        </a:solidFill>
                        <a:effectLst/>
                        <a:latin typeface="Arial Narrow" pitchFamily="34" charset="0"/>
                        <a:ea typeface="新細明體" pitchFamily="18" charset="-120"/>
                      </a:rPr>
                      <a:t>non-balanced</a:t>
                    </a:r>
                    <a:r>
                      <a:rPr kumimoji="1" lang="en-US" altLang="zh-TW" sz="1000" b="0" i="0" u="none" strike="noStrike" cap="none" normalizeH="0" baseline="0" dirty="0" smtClean="0">
                        <a:ln>
                          <a:noFill/>
                        </a:ln>
                        <a:solidFill>
                          <a:schemeClr val="bg2">
                            <a:lumMod val="25000"/>
                          </a:schemeClr>
                        </a:solidFill>
                        <a:effectLst/>
                        <a:latin typeface="Arial Narrow" pitchFamily="34" charset="0"/>
                        <a:ea typeface="新細明體" pitchFamily="18" charset="-120"/>
                      </a:rPr>
                      <a:t> channels</a:t>
                    </a:r>
                    <a:endParaRPr kumimoji="1" lang="zh-TW" altLang="zh-TW" sz="900" b="0" i="0" u="none" strike="noStrike" cap="none" normalizeH="0" baseline="0" dirty="0" smtClean="0">
                      <a:ln>
                        <a:noFill/>
                      </a:ln>
                      <a:solidFill>
                        <a:schemeClr val="bg2">
                          <a:lumMod val="25000"/>
                        </a:schemeClr>
                      </a:solidFill>
                      <a:effectLst/>
                      <a:latin typeface="Arial Narrow" pitchFamily="34" charset="0"/>
                      <a:ea typeface="新細明體" pitchFamily="18" charset="-120"/>
                    </a:endParaRPr>
                  </a:p>
                </p:txBody>
              </p:sp>
              <p:grpSp>
                <p:nvGrpSpPr>
                  <p:cNvPr id="9" name="群組 1254"/>
                  <p:cNvGrpSpPr/>
                  <p:nvPr/>
                </p:nvGrpSpPr>
                <p:grpSpPr>
                  <a:xfrm>
                    <a:off x="5643570" y="549275"/>
                    <a:ext cx="2195444" cy="2042827"/>
                    <a:chOff x="3121604" y="3429000"/>
                    <a:chExt cx="2195444" cy="2042827"/>
                  </a:xfrm>
                </p:grpSpPr>
                <p:grpSp>
                  <p:nvGrpSpPr>
                    <p:cNvPr id="10" name="群組 1011"/>
                    <p:cNvGrpSpPr>
                      <a:grpSpLocks noChangeAspect="1"/>
                    </p:cNvGrpSpPr>
                    <p:nvPr/>
                  </p:nvGrpSpPr>
                  <p:grpSpPr>
                    <a:xfrm>
                      <a:off x="3357554" y="3429000"/>
                      <a:ext cx="1959494" cy="1800000"/>
                      <a:chOff x="3857620" y="2847972"/>
                      <a:chExt cx="3276600" cy="3009900"/>
                    </a:xfrm>
                  </p:grpSpPr>
                  <p:sp>
                    <p:nvSpPr>
                      <p:cNvPr id="245219" name="Rectangle 483"/>
                      <p:cNvSpPr>
                        <a:spLocks noChangeArrowheads="1"/>
                      </p:cNvSpPr>
                      <p:nvPr/>
                    </p:nvSpPr>
                    <p:spPr bwMode="auto">
                      <a:xfrm>
                        <a:off x="3870320" y="2847972"/>
                        <a:ext cx="3263900" cy="3009900"/>
                      </a:xfrm>
                      <a:prstGeom prst="rect">
                        <a:avLst/>
                      </a:prstGeom>
                      <a:noFill/>
                      <a:ln w="12700">
                        <a:solidFill>
                          <a:schemeClr val="tx1"/>
                        </a:solidFill>
                        <a:miter lim="800000"/>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22" name="Oval 486"/>
                      <p:cNvSpPr>
                        <a:spLocks noChangeArrowheads="1"/>
                      </p:cNvSpPr>
                      <p:nvPr/>
                    </p:nvSpPr>
                    <p:spPr bwMode="auto">
                      <a:xfrm rot="652053">
                        <a:off x="4683120" y="4132260"/>
                        <a:ext cx="69850" cy="69850"/>
                      </a:xfrm>
                      <a:prstGeom prst="ellipse">
                        <a:avLst/>
                      </a:prstGeom>
                      <a:solidFill>
                        <a:srgbClr val="FF00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23" name="Oval 487"/>
                      <p:cNvSpPr>
                        <a:spLocks noChangeArrowheads="1"/>
                      </p:cNvSpPr>
                      <p:nvPr/>
                    </p:nvSpPr>
                    <p:spPr bwMode="auto">
                      <a:xfrm rot="652053">
                        <a:off x="5408608" y="4414835"/>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24" name="Oval 488"/>
                      <p:cNvSpPr>
                        <a:spLocks noChangeArrowheads="1"/>
                      </p:cNvSpPr>
                      <p:nvPr/>
                    </p:nvSpPr>
                    <p:spPr bwMode="auto">
                      <a:xfrm rot="652053">
                        <a:off x="5353045" y="4332285"/>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25" name="Oval 489"/>
                      <p:cNvSpPr>
                        <a:spLocks noChangeArrowheads="1"/>
                      </p:cNvSpPr>
                      <p:nvPr/>
                    </p:nvSpPr>
                    <p:spPr bwMode="auto">
                      <a:xfrm rot="652053">
                        <a:off x="5353045" y="4332285"/>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26" name="Oval 490"/>
                      <p:cNvSpPr>
                        <a:spLocks noChangeArrowheads="1"/>
                      </p:cNvSpPr>
                      <p:nvPr/>
                    </p:nvSpPr>
                    <p:spPr bwMode="auto">
                      <a:xfrm rot="652053">
                        <a:off x="5421308" y="4344985"/>
                        <a:ext cx="69850" cy="71437"/>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27" name="Oval 491"/>
                      <p:cNvSpPr>
                        <a:spLocks noChangeArrowheads="1"/>
                      </p:cNvSpPr>
                      <p:nvPr/>
                    </p:nvSpPr>
                    <p:spPr bwMode="auto">
                      <a:xfrm rot="652053">
                        <a:off x="5365745" y="4264022"/>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28" name="Oval 492"/>
                      <p:cNvSpPr>
                        <a:spLocks noChangeArrowheads="1"/>
                      </p:cNvSpPr>
                      <p:nvPr/>
                    </p:nvSpPr>
                    <p:spPr bwMode="auto">
                      <a:xfrm rot="652053">
                        <a:off x="5340345" y="4400547"/>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29" name="Oval 493"/>
                      <p:cNvSpPr>
                        <a:spLocks noChangeArrowheads="1"/>
                      </p:cNvSpPr>
                      <p:nvPr/>
                    </p:nvSpPr>
                    <p:spPr bwMode="auto">
                      <a:xfrm rot="652053">
                        <a:off x="5365745" y="4264022"/>
                        <a:ext cx="69850" cy="69850"/>
                      </a:xfrm>
                      <a:prstGeom prst="ellipse">
                        <a:avLst/>
                      </a:prstGeom>
                      <a:solidFill>
                        <a:srgbClr val="FF99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30" name="Oval 494"/>
                      <p:cNvSpPr>
                        <a:spLocks noChangeArrowheads="1"/>
                      </p:cNvSpPr>
                      <p:nvPr/>
                    </p:nvSpPr>
                    <p:spPr bwMode="auto">
                      <a:xfrm rot="652053">
                        <a:off x="5476870" y="4429122"/>
                        <a:ext cx="68263"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31" name="Oval 495"/>
                      <p:cNvSpPr>
                        <a:spLocks noChangeArrowheads="1"/>
                      </p:cNvSpPr>
                      <p:nvPr/>
                    </p:nvSpPr>
                    <p:spPr bwMode="auto">
                      <a:xfrm rot="652053">
                        <a:off x="5324470" y="4113210"/>
                        <a:ext cx="69850" cy="69850"/>
                      </a:xfrm>
                      <a:prstGeom prst="ellipse">
                        <a:avLst/>
                      </a:prstGeom>
                      <a:solidFill>
                        <a:srgbClr val="FF00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32" name="Oval 496"/>
                      <p:cNvSpPr>
                        <a:spLocks noChangeArrowheads="1"/>
                      </p:cNvSpPr>
                      <p:nvPr/>
                    </p:nvSpPr>
                    <p:spPr bwMode="auto">
                      <a:xfrm rot="652053">
                        <a:off x="5421308" y="4344985"/>
                        <a:ext cx="69850" cy="71437"/>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33" name="Oval 497"/>
                      <p:cNvSpPr>
                        <a:spLocks noChangeArrowheads="1"/>
                      </p:cNvSpPr>
                      <p:nvPr/>
                    </p:nvSpPr>
                    <p:spPr bwMode="auto">
                      <a:xfrm rot="652053">
                        <a:off x="5230808" y="4237035"/>
                        <a:ext cx="69850" cy="71437"/>
                      </a:xfrm>
                      <a:prstGeom prst="ellipse">
                        <a:avLst/>
                      </a:prstGeom>
                      <a:solidFill>
                        <a:srgbClr val="FF00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34" name="Oval 498"/>
                      <p:cNvSpPr>
                        <a:spLocks noChangeArrowheads="1"/>
                      </p:cNvSpPr>
                      <p:nvPr/>
                    </p:nvSpPr>
                    <p:spPr bwMode="auto">
                      <a:xfrm rot="652053">
                        <a:off x="5380033" y="4195760"/>
                        <a:ext cx="68262" cy="69850"/>
                      </a:xfrm>
                      <a:prstGeom prst="ellipse">
                        <a:avLst/>
                      </a:prstGeom>
                      <a:solidFill>
                        <a:srgbClr val="FF99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35" name="Oval 499"/>
                      <p:cNvSpPr>
                        <a:spLocks noChangeArrowheads="1"/>
                      </p:cNvSpPr>
                      <p:nvPr/>
                    </p:nvSpPr>
                    <p:spPr bwMode="auto">
                      <a:xfrm rot="652053">
                        <a:off x="5121270" y="4178297"/>
                        <a:ext cx="68263" cy="69850"/>
                      </a:xfrm>
                      <a:prstGeom prst="ellipse">
                        <a:avLst/>
                      </a:prstGeom>
                      <a:solidFill>
                        <a:srgbClr val="FF00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36" name="Oval 500"/>
                      <p:cNvSpPr>
                        <a:spLocks noChangeArrowheads="1"/>
                      </p:cNvSpPr>
                      <p:nvPr/>
                    </p:nvSpPr>
                    <p:spPr bwMode="auto">
                      <a:xfrm rot="652053">
                        <a:off x="5340345" y="4400547"/>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37" name="Oval 501"/>
                      <p:cNvSpPr>
                        <a:spLocks noChangeArrowheads="1"/>
                      </p:cNvSpPr>
                      <p:nvPr/>
                    </p:nvSpPr>
                    <p:spPr bwMode="auto">
                      <a:xfrm rot="652053">
                        <a:off x="5434008" y="4276722"/>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38" name="Oval 502"/>
                      <p:cNvSpPr>
                        <a:spLocks noChangeArrowheads="1"/>
                      </p:cNvSpPr>
                      <p:nvPr/>
                    </p:nvSpPr>
                    <p:spPr bwMode="auto">
                      <a:xfrm rot="652053">
                        <a:off x="5749920" y="4481510"/>
                        <a:ext cx="69850" cy="69850"/>
                      </a:xfrm>
                      <a:prstGeom prst="ellipse">
                        <a:avLst/>
                      </a:prstGeom>
                      <a:solidFill>
                        <a:srgbClr val="00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39" name="Oval 503"/>
                      <p:cNvSpPr>
                        <a:spLocks noChangeArrowheads="1"/>
                      </p:cNvSpPr>
                      <p:nvPr/>
                    </p:nvSpPr>
                    <p:spPr bwMode="auto">
                      <a:xfrm rot="652053">
                        <a:off x="5599108" y="4522785"/>
                        <a:ext cx="69850" cy="71437"/>
                      </a:xfrm>
                      <a:prstGeom prst="ellipse">
                        <a:avLst/>
                      </a:prstGeom>
                      <a:solidFill>
                        <a:srgbClr val="00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40" name="Oval 504"/>
                      <p:cNvSpPr>
                        <a:spLocks noChangeArrowheads="1"/>
                      </p:cNvSpPr>
                      <p:nvPr/>
                    </p:nvSpPr>
                    <p:spPr bwMode="auto">
                      <a:xfrm rot="652053">
                        <a:off x="5595933" y="4165597"/>
                        <a:ext cx="69850" cy="71438"/>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41" name="Oval 505"/>
                      <p:cNvSpPr>
                        <a:spLocks noChangeArrowheads="1"/>
                      </p:cNvSpPr>
                      <p:nvPr/>
                    </p:nvSpPr>
                    <p:spPr bwMode="auto">
                      <a:xfrm rot="652053">
                        <a:off x="5329233" y="3968747"/>
                        <a:ext cx="68262" cy="69850"/>
                      </a:xfrm>
                      <a:prstGeom prst="ellipse">
                        <a:avLst/>
                      </a:prstGeom>
                      <a:solidFill>
                        <a:srgbClr val="FF00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42" name="Oval 506"/>
                      <p:cNvSpPr>
                        <a:spLocks noChangeArrowheads="1"/>
                      </p:cNvSpPr>
                      <p:nvPr/>
                    </p:nvSpPr>
                    <p:spPr bwMode="auto">
                      <a:xfrm rot="652053">
                        <a:off x="5570533" y="4303710"/>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43" name="Oval 507"/>
                      <p:cNvSpPr>
                        <a:spLocks noChangeArrowheads="1"/>
                      </p:cNvSpPr>
                      <p:nvPr/>
                    </p:nvSpPr>
                    <p:spPr bwMode="auto">
                      <a:xfrm rot="652053">
                        <a:off x="5421308" y="4344985"/>
                        <a:ext cx="69850" cy="71437"/>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44" name="Oval 508"/>
                      <p:cNvSpPr>
                        <a:spLocks noChangeArrowheads="1"/>
                      </p:cNvSpPr>
                      <p:nvPr/>
                    </p:nvSpPr>
                    <p:spPr bwMode="auto">
                      <a:xfrm rot="652053">
                        <a:off x="5502270" y="4291010"/>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45" name="Oval 509"/>
                      <p:cNvSpPr>
                        <a:spLocks noChangeArrowheads="1"/>
                      </p:cNvSpPr>
                      <p:nvPr/>
                    </p:nvSpPr>
                    <p:spPr bwMode="auto">
                      <a:xfrm rot="652053">
                        <a:off x="6022970" y="4738685"/>
                        <a:ext cx="69850" cy="69850"/>
                      </a:xfrm>
                      <a:prstGeom prst="ellipse">
                        <a:avLst/>
                      </a:prstGeom>
                      <a:solidFill>
                        <a:schemeClr val="accent1"/>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46" name="Oval 510"/>
                      <p:cNvSpPr>
                        <a:spLocks noChangeArrowheads="1"/>
                      </p:cNvSpPr>
                      <p:nvPr/>
                    </p:nvSpPr>
                    <p:spPr bwMode="auto">
                      <a:xfrm rot="652053">
                        <a:off x="5662608" y="3822697"/>
                        <a:ext cx="69850" cy="69850"/>
                      </a:xfrm>
                      <a:prstGeom prst="ellipse">
                        <a:avLst/>
                      </a:prstGeom>
                      <a:solidFill>
                        <a:srgbClr val="FF00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47" name="Oval 511"/>
                      <p:cNvSpPr>
                        <a:spLocks noChangeArrowheads="1"/>
                      </p:cNvSpPr>
                      <p:nvPr/>
                    </p:nvSpPr>
                    <p:spPr bwMode="auto">
                      <a:xfrm rot="652053">
                        <a:off x="5829295" y="4108447"/>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48" name="Oval 512"/>
                      <p:cNvSpPr>
                        <a:spLocks noChangeArrowheads="1"/>
                      </p:cNvSpPr>
                      <p:nvPr/>
                    </p:nvSpPr>
                    <p:spPr bwMode="auto">
                      <a:xfrm rot="652053">
                        <a:off x="5622920" y="4029072"/>
                        <a:ext cx="68263" cy="69850"/>
                      </a:xfrm>
                      <a:prstGeom prst="ellipse">
                        <a:avLst/>
                      </a:prstGeom>
                      <a:solidFill>
                        <a:srgbClr val="FF99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49" name="Oval 513"/>
                      <p:cNvSpPr>
                        <a:spLocks noChangeArrowheads="1"/>
                      </p:cNvSpPr>
                      <p:nvPr/>
                    </p:nvSpPr>
                    <p:spPr bwMode="auto">
                      <a:xfrm rot="652053">
                        <a:off x="5467345" y="4038597"/>
                        <a:ext cx="69850" cy="69850"/>
                      </a:xfrm>
                      <a:prstGeom prst="ellipse">
                        <a:avLst/>
                      </a:prstGeom>
                      <a:solidFill>
                        <a:srgbClr val="FF99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50" name="Oval 514"/>
                      <p:cNvSpPr>
                        <a:spLocks noChangeArrowheads="1"/>
                      </p:cNvSpPr>
                      <p:nvPr/>
                    </p:nvSpPr>
                    <p:spPr bwMode="auto">
                      <a:xfrm rot="652053">
                        <a:off x="5718170" y="3903660"/>
                        <a:ext cx="69850" cy="69850"/>
                      </a:xfrm>
                      <a:prstGeom prst="ellipse">
                        <a:avLst/>
                      </a:prstGeom>
                      <a:solidFill>
                        <a:srgbClr val="FF99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51" name="Oval 515"/>
                      <p:cNvSpPr>
                        <a:spLocks noChangeArrowheads="1"/>
                      </p:cNvSpPr>
                      <p:nvPr/>
                    </p:nvSpPr>
                    <p:spPr bwMode="auto">
                      <a:xfrm rot="652053">
                        <a:off x="5467345" y="3617910"/>
                        <a:ext cx="69850" cy="69850"/>
                      </a:xfrm>
                      <a:prstGeom prst="ellipse">
                        <a:avLst/>
                      </a:prstGeom>
                      <a:solidFill>
                        <a:srgbClr val="FF00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52" name="Oval 516"/>
                      <p:cNvSpPr>
                        <a:spLocks noChangeArrowheads="1"/>
                      </p:cNvSpPr>
                      <p:nvPr/>
                    </p:nvSpPr>
                    <p:spPr bwMode="auto">
                      <a:xfrm rot="652053">
                        <a:off x="5676895" y="4111622"/>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53" name="Oval 517"/>
                      <p:cNvSpPr>
                        <a:spLocks noChangeArrowheads="1"/>
                      </p:cNvSpPr>
                      <p:nvPr/>
                    </p:nvSpPr>
                    <p:spPr bwMode="auto">
                      <a:xfrm rot="652053">
                        <a:off x="5583233" y="4235447"/>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54" name="Oval 518"/>
                      <p:cNvSpPr>
                        <a:spLocks noChangeArrowheads="1"/>
                      </p:cNvSpPr>
                      <p:nvPr/>
                    </p:nvSpPr>
                    <p:spPr bwMode="auto">
                      <a:xfrm rot="652053">
                        <a:off x="5664195" y="4179885"/>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55" name="Oval 519"/>
                      <p:cNvSpPr>
                        <a:spLocks noChangeArrowheads="1"/>
                      </p:cNvSpPr>
                      <p:nvPr/>
                    </p:nvSpPr>
                    <p:spPr bwMode="auto">
                      <a:xfrm rot="652053">
                        <a:off x="5841995" y="4040185"/>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56" name="Oval 520"/>
                      <p:cNvSpPr>
                        <a:spLocks noChangeArrowheads="1"/>
                      </p:cNvSpPr>
                      <p:nvPr/>
                    </p:nvSpPr>
                    <p:spPr bwMode="auto">
                      <a:xfrm rot="652053">
                        <a:off x="5775320" y="4343397"/>
                        <a:ext cx="69850" cy="69850"/>
                      </a:xfrm>
                      <a:prstGeom prst="ellipse">
                        <a:avLst/>
                      </a:prstGeom>
                      <a:solidFill>
                        <a:srgbClr val="99FF33"/>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57" name="Oval 521"/>
                      <p:cNvSpPr>
                        <a:spLocks noChangeArrowheads="1"/>
                      </p:cNvSpPr>
                      <p:nvPr/>
                    </p:nvSpPr>
                    <p:spPr bwMode="auto">
                      <a:xfrm rot="652053">
                        <a:off x="6115045" y="4092572"/>
                        <a:ext cx="68263" cy="69850"/>
                      </a:xfrm>
                      <a:prstGeom prst="ellipse">
                        <a:avLst/>
                      </a:prstGeom>
                      <a:solidFill>
                        <a:srgbClr val="99FF33"/>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58" name="Oval 522"/>
                      <p:cNvSpPr>
                        <a:spLocks noChangeArrowheads="1"/>
                      </p:cNvSpPr>
                      <p:nvPr/>
                    </p:nvSpPr>
                    <p:spPr bwMode="auto">
                      <a:xfrm rot="652053">
                        <a:off x="6073770" y="4257672"/>
                        <a:ext cx="69850" cy="69850"/>
                      </a:xfrm>
                      <a:prstGeom prst="ellipse">
                        <a:avLst/>
                      </a:prstGeom>
                      <a:solidFill>
                        <a:srgbClr val="00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59" name="Oval 523"/>
                      <p:cNvSpPr>
                        <a:spLocks noChangeArrowheads="1"/>
                      </p:cNvSpPr>
                      <p:nvPr/>
                    </p:nvSpPr>
                    <p:spPr bwMode="auto">
                      <a:xfrm rot="652053">
                        <a:off x="6003920" y="3929060"/>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60" name="Oval 524"/>
                      <p:cNvSpPr>
                        <a:spLocks noChangeArrowheads="1"/>
                      </p:cNvSpPr>
                      <p:nvPr/>
                    </p:nvSpPr>
                    <p:spPr bwMode="auto">
                      <a:xfrm rot="652053">
                        <a:off x="5815008" y="3827460"/>
                        <a:ext cx="69850" cy="69850"/>
                      </a:xfrm>
                      <a:prstGeom prst="ellipse">
                        <a:avLst/>
                      </a:prstGeom>
                      <a:solidFill>
                        <a:srgbClr val="FF99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61" name="Oval 525"/>
                      <p:cNvSpPr>
                        <a:spLocks noChangeArrowheads="1"/>
                      </p:cNvSpPr>
                      <p:nvPr/>
                    </p:nvSpPr>
                    <p:spPr bwMode="auto">
                      <a:xfrm rot="652053">
                        <a:off x="5978520" y="4065585"/>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62" name="Oval 526"/>
                      <p:cNvSpPr>
                        <a:spLocks noChangeArrowheads="1"/>
                      </p:cNvSpPr>
                      <p:nvPr/>
                    </p:nvSpPr>
                    <p:spPr bwMode="auto">
                      <a:xfrm rot="652053">
                        <a:off x="5829295" y="4108447"/>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63" name="Oval 527"/>
                      <p:cNvSpPr>
                        <a:spLocks noChangeArrowheads="1"/>
                      </p:cNvSpPr>
                      <p:nvPr/>
                    </p:nvSpPr>
                    <p:spPr bwMode="auto">
                      <a:xfrm rot="652053">
                        <a:off x="5910258" y="4052885"/>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64" name="Oval 528"/>
                      <p:cNvSpPr>
                        <a:spLocks noChangeArrowheads="1"/>
                      </p:cNvSpPr>
                      <p:nvPr/>
                    </p:nvSpPr>
                    <p:spPr bwMode="auto">
                      <a:xfrm rot="652053">
                        <a:off x="5638795" y="4316410"/>
                        <a:ext cx="68263"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65" name="Oval 529"/>
                      <p:cNvSpPr>
                        <a:spLocks noChangeArrowheads="1"/>
                      </p:cNvSpPr>
                      <p:nvPr/>
                    </p:nvSpPr>
                    <p:spPr bwMode="auto">
                      <a:xfrm rot="652053">
                        <a:off x="5583233" y="4235447"/>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66" name="Oval 530"/>
                      <p:cNvSpPr>
                        <a:spLocks noChangeArrowheads="1"/>
                      </p:cNvSpPr>
                      <p:nvPr/>
                    </p:nvSpPr>
                    <p:spPr bwMode="auto">
                      <a:xfrm rot="652053">
                        <a:off x="5557833" y="4371972"/>
                        <a:ext cx="68262"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67" name="Oval 531"/>
                      <p:cNvSpPr>
                        <a:spLocks noChangeArrowheads="1"/>
                      </p:cNvSpPr>
                      <p:nvPr/>
                    </p:nvSpPr>
                    <p:spPr bwMode="auto">
                      <a:xfrm rot="652053">
                        <a:off x="5583233" y="4235447"/>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68" name="Oval 532"/>
                      <p:cNvSpPr>
                        <a:spLocks noChangeArrowheads="1"/>
                      </p:cNvSpPr>
                      <p:nvPr/>
                    </p:nvSpPr>
                    <p:spPr bwMode="auto">
                      <a:xfrm rot="652053">
                        <a:off x="5815008" y="4137022"/>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69" name="Oval 533"/>
                      <p:cNvSpPr>
                        <a:spLocks noChangeArrowheads="1"/>
                      </p:cNvSpPr>
                      <p:nvPr/>
                    </p:nvSpPr>
                    <p:spPr bwMode="auto">
                      <a:xfrm rot="652053">
                        <a:off x="5829295" y="4108447"/>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70" name="Oval 534"/>
                      <p:cNvSpPr>
                        <a:spLocks noChangeArrowheads="1"/>
                      </p:cNvSpPr>
                      <p:nvPr/>
                    </p:nvSpPr>
                    <p:spPr bwMode="auto">
                      <a:xfrm rot="652053">
                        <a:off x="5734045" y="4192585"/>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71" name="Oval 535"/>
                      <p:cNvSpPr>
                        <a:spLocks noChangeArrowheads="1"/>
                      </p:cNvSpPr>
                      <p:nvPr/>
                    </p:nvSpPr>
                    <p:spPr bwMode="auto">
                      <a:xfrm rot="652053">
                        <a:off x="5829295" y="4108447"/>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72" name="Oval 536"/>
                      <p:cNvSpPr>
                        <a:spLocks noChangeArrowheads="1"/>
                      </p:cNvSpPr>
                      <p:nvPr/>
                    </p:nvSpPr>
                    <p:spPr bwMode="auto">
                      <a:xfrm rot="652053">
                        <a:off x="6140445" y="3954460"/>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73" name="Oval 537"/>
                      <p:cNvSpPr>
                        <a:spLocks noChangeArrowheads="1"/>
                      </p:cNvSpPr>
                      <p:nvPr/>
                    </p:nvSpPr>
                    <p:spPr bwMode="auto">
                      <a:xfrm rot="652053">
                        <a:off x="6084883" y="3871910"/>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74" name="Oval 538"/>
                      <p:cNvSpPr>
                        <a:spLocks noChangeArrowheads="1"/>
                      </p:cNvSpPr>
                      <p:nvPr/>
                    </p:nvSpPr>
                    <p:spPr bwMode="auto">
                      <a:xfrm rot="652053">
                        <a:off x="6059483" y="4010022"/>
                        <a:ext cx="69850" cy="69850"/>
                      </a:xfrm>
                      <a:prstGeom prst="ellipse">
                        <a:avLst/>
                      </a:prstGeom>
                      <a:solidFill>
                        <a:srgbClr val="99FF33"/>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75" name="Oval 539"/>
                      <p:cNvSpPr>
                        <a:spLocks noChangeArrowheads="1"/>
                      </p:cNvSpPr>
                      <p:nvPr/>
                    </p:nvSpPr>
                    <p:spPr bwMode="auto">
                      <a:xfrm rot="652053">
                        <a:off x="6084883" y="3871910"/>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76" name="Oval 540"/>
                      <p:cNvSpPr>
                        <a:spLocks noChangeArrowheads="1"/>
                      </p:cNvSpPr>
                      <p:nvPr/>
                    </p:nvSpPr>
                    <p:spPr bwMode="auto">
                      <a:xfrm rot="652053">
                        <a:off x="6153145" y="3884610"/>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77" name="Oval 541"/>
                      <p:cNvSpPr>
                        <a:spLocks noChangeArrowheads="1"/>
                      </p:cNvSpPr>
                      <p:nvPr/>
                    </p:nvSpPr>
                    <p:spPr bwMode="auto">
                      <a:xfrm rot="652053">
                        <a:off x="6072183" y="3941760"/>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78" name="Oval 542"/>
                      <p:cNvSpPr>
                        <a:spLocks noChangeArrowheads="1"/>
                      </p:cNvSpPr>
                      <p:nvPr/>
                    </p:nvSpPr>
                    <p:spPr bwMode="auto">
                      <a:xfrm rot="652053">
                        <a:off x="6016620" y="3859210"/>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79" name="Oval 543"/>
                      <p:cNvSpPr>
                        <a:spLocks noChangeArrowheads="1"/>
                      </p:cNvSpPr>
                      <p:nvPr/>
                    </p:nvSpPr>
                    <p:spPr bwMode="auto">
                      <a:xfrm rot="652053">
                        <a:off x="5991220" y="3997322"/>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80" name="Oval 544"/>
                      <p:cNvSpPr>
                        <a:spLocks noChangeArrowheads="1"/>
                      </p:cNvSpPr>
                      <p:nvPr/>
                    </p:nvSpPr>
                    <p:spPr bwMode="auto">
                      <a:xfrm rot="652053">
                        <a:off x="6016620" y="3859210"/>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81" name="Oval 545"/>
                      <p:cNvSpPr>
                        <a:spLocks noChangeArrowheads="1"/>
                      </p:cNvSpPr>
                      <p:nvPr/>
                    </p:nvSpPr>
                    <p:spPr bwMode="auto">
                      <a:xfrm rot="652053">
                        <a:off x="6165845" y="3816347"/>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82" name="Oval 546"/>
                      <p:cNvSpPr>
                        <a:spLocks noChangeArrowheads="1"/>
                      </p:cNvSpPr>
                      <p:nvPr/>
                    </p:nvSpPr>
                    <p:spPr bwMode="auto">
                      <a:xfrm rot="652053">
                        <a:off x="5870570" y="4219572"/>
                        <a:ext cx="68263" cy="69850"/>
                      </a:xfrm>
                      <a:prstGeom prst="ellipse">
                        <a:avLst/>
                      </a:prstGeom>
                      <a:solidFill>
                        <a:srgbClr val="99FF33"/>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83" name="Oval 547"/>
                      <p:cNvSpPr>
                        <a:spLocks noChangeArrowheads="1"/>
                      </p:cNvSpPr>
                      <p:nvPr/>
                    </p:nvSpPr>
                    <p:spPr bwMode="auto">
                      <a:xfrm rot="652053">
                        <a:off x="5883270" y="4149722"/>
                        <a:ext cx="68263"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84" name="Oval 548"/>
                      <p:cNvSpPr>
                        <a:spLocks noChangeArrowheads="1"/>
                      </p:cNvSpPr>
                      <p:nvPr/>
                    </p:nvSpPr>
                    <p:spPr bwMode="auto">
                      <a:xfrm rot="652053">
                        <a:off x="5886445" y="4506910"/>
                        <a:ext cx="68263" cy="69850"/>
                      </a:xfrm>
                      <a:prstGeom prst="ellipse">
                        <a:avLst/>
                      </a:prstGeom>
                      <a:solidFill>
                        <a:srgbClr val="00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85" name="Oval 549"/>
                      <p:cNvSpPr>
                        <a:spLocks noChangeArrowheads="1"/>
                      </p:cNvSpPr>
                      <p:nvPr/>
                    </p:nvSpPr>
                    <p:spPr bwMode="auto">
                      <a:xfrm rot="652053">
                        <a:off x="5605458" y="4387847"/>
                        <a:ext cx="69850" cy="69850"/>
                      </a:xfrm>
                      <a:prstGeom prst="ellipse">
                        <a:avLst/>
                      </a:prstGeom>
                      <a:solidFill>
                        <a:srgbClr val="99FF33"/>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86" name="Oval 550"/>
                      <p:cNvSpPr>
                        <a:spLocks noChangeArrowheads="1"/>
                      </p:cNvSpPr>
                      <p:nvPr/>
                    </p:nvSpPr>
                    <p:spPr bwMode="auto">
                      <a:xfrm rot="652053">
                        <a:off x="5745158" y="4248147"/>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87" name="Oval 551"/>
                      <p:cNvSpPr>
                        <a:spLocks noChangeArrowheads="1"/>
                      </p:cNvSpPr>
                      <p:nvPr/>
                    </p:nvSpPr>
                    <p:spPr bwMode="auto">
                      <a:xfrm rot="652053">
                        <a:off x="5953120" y="4160835"/>
                        <a:ext cx="69850" cy="69850"/>
                      </a:xfrm>
                      <a:prstGeom prst="ellipse">
                        <a:avLst/>
                      </a:prstGeom>
                      <a:solidFill>
                        <a:srgbClr val="99FF33"/>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88" name="Oval 552"/>
                      <p:cNvSpPr>
                        <a:spLocks noChangeArrowheads="1"/>
                      </p:cNvSpPr>
                      <p:nvPr/>
                    </p:nvSpPr>
                    <p:spPr bwMode="auto">
                      <a:xfrm rot="652053">
                        <a:off x="5953120" y="3949697"/>
                        <a:ext cx="69850" cy="71438"/>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89" name="Oval 553"/>
                      <p:cNvSpPr>
                        <a:spLocks noChangeArrowheads="1"/>
                      </p:cNvSpPr>
                      <p:nvPr/>
                    </p:nvSpPr>
                    <p:spPr bwMode="auto">
                      <a:xfrm rot="652053">
                        <a:off x="5121270" y="4387847"/>
                        <a:ext cx="68263" cy="69850"/>
                      </a:xfrm>
                      <a:prstGeom prst="ellipse">
                        <a:avLst/>
                      </a:prstGeom>
                      <a:solidFill>
                        <a:srgbClr val="FF99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90" name="Oval 554"/>
                      <p:cNvSpPr>
                        <a:spLocks noChangeArrowheads="1"/>
                      </p:cNvSpPr>
                      <p:nvPr/>
                    </p:nvSpPr>
                    <p:spPr bwMode="auto">
                      <a:xfrm rot="652053">
                        <a:off x="5819770" y="4125910"/>
                        <a:ext cx="68263"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91" name="Oval 555"/>
                      <p:cNvSpPr>
                        <a:spLocks noChangeArrowheads="1"/>
                      </p:cNvSpPr>
                      <p:nvPr/>
                    </p:nvSpPr>
                    <p:spPr bwMode="auto">
                      <a:xfrm rot="652053">
                        <a:off x="6230933" y="4248147"/>
                        <a:ext cx="69850" cy="69850"/>
                      </a:xfrm>
                      <a:prstGeom prst="ellipse">
                        <a:avLst/>
                      </a:prstGeom>
                      <a:solidFill>
                        <a:srgbClr val="00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92" name="Oval 556"/>
                      <p:cNvSpPr>
                        <a:spLocks noChangeArrowheads="1"/>
                      </p:cNvSpPr>
                      <p:nvPr/>
                    </p:nvSpPr>
                    <p:spPr bwMode="auto">
                      <a:xfrm rot="652053">
                        <a:off x="5872158" y="4167185"/>
                        <a:ext cx="69850" cy="69850"/>
                      </a:xfrm>
                      <a:prstGeom prst="ellipse">
                        <a:avLst/>
                      </a:prstGeom>
                      <a:solidFill>
                        <a:srgbClr val="99FF33"/>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93" name="Oval 557"/>
                      <p:cNvSpPr>
                        <a:spLocks noChangeArrowheads="1"/>
                      </p:cNvSpPr>
                      <p:nvPr/>
                    </p:nvSpPr>
                    <p:spPr bwMode="auto">
                      <a:xfrm rot="652053">
                        <a:off x="5938833" y="3862385"/>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94" name="Oval 558"/>
                      <p:cNvSpPr>
                        <a:spLocks noChangeArrowheads="1"/>
                      </p:cNvSpPr>
                      <p:nvPr/>
                    </p:nvSpPr>
                    <p:spPr bwMode="auto">
                      <a:xfrm rot="652053">
                        <a:off x="5810245" y="3735385"/>
                        <a:ext cx="69850" cy="69850"/>
                      </a:xfrm>
                      <a:prstGeom prst="ellipse">
                        <a:avLst/>
                      </a:prstGeom>
                      <a:solidFill>
                        <a:srgbClr val="FF00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95" name="Oval 559"/>
                      <p:cNvSpPr>
                        <a:spLocks noChangeArrowheads="1"/>
                      </p:cNvSpPr>
                      <p:nvPr/>
                    </p:nvSpPr>
                    <p:spPr bwMode="auto">
                      <a:xfrm rot="652053">
                        <a:off x="5913433" y="4000497"/>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96" name="Oval 560"/>
                      <p:cNvSpPr>
                        <a:spLocks noChangeArrowheads="1"/>
                      </p:cNvSpPr>
                      <p:nvPr/>
                    </p:nvSpPr>
                    <p:spPr bwMode="auto">
                      <a:xfrm rot="652053">
                        <a:off x="5845170" y="3986210"/>
                        <a:ext cx="69850" cy="71437"/>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97" name="Oval 561"/>
                      <p:cNvSpPr>
                        <a:spLocks noChangeArrowheads="1"/>
                      </p:cNvSpPr>
                      <p:nvPr/>
                    </p:nvSpPr>
                    <p:spPr bwMode="auto">
                      <a:xfrm rot="652053">
                        <a:off x="6005508" y="3519485"/>
                        <a:ext cx="69850" cy="69850"/>
                      </a:xfrm>
                      <a:prstGeom prst="ellipse">
                        <a:avLst/>
                      </a:prstGeom>
                      <a:solidFill>
                        <a:srgbClr val="FF00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98" name="Oval 562"/>
                      <p:cNvSpPr>
                        <a:spLocks noChangeArrowheads="1"/>
                      </p:cNvSpPr>
                      <p:nvPr/>
                    </p:nvSpPr>
                    <p:spPr bwMode="auto">
                      <a:xfrm rot="652053">
                        <a:off x="6102345" y="3752847"/>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299" name="Oval 563"/>
                      <p:cNvSpPr>
                        <a:spLocks noChangeArrowheads="1"/>
                      </p:cNvSpPr>
                      <p:nvPr/>
                    </p:nvSpPr>
                    <p:spPr bwMode="auto">
                      <a:xfrm rot="652053">
                        <a:off x="5965820" y="3725860"/>
                        <a:ext cx="68263" cy="69850"/>
                      </a:xfrm>
                      <a:prstGeom prst="ellipse">
                        <a:avLst/>
                      </a:prstGeom>
                      <a:solidFill>
                        <a:srgbClr val="FF99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00" name="Oval 564"/>
                      <p:cNvSpPr>
                        <a:spLocks noChangeArrowheads="1"/>
                      </p:cNvSpPr>
                      <p:nvPr/>
                    </p:nvSpPr>
                    <p:spPr bwMode="auto">
                      <a:xfrm rot="652053">
                        <a:off x="5870570" y="3849685"/>
                        <a:ext cx="69850" cy="69850"/>
                      </a:xfrm>
                      <a:prstGeom prst="ellipse">
                        <a:avLst/>
                      </a:prstGeom>
                      <a:solidFill>
                        <a:srgbClr val="FF99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01" name="Oval 565"/>
                      <p:cNvSpPr>
                        <a:spLocks noChangeArrowheads="1"/>
                      </p:cNvSpPr>
                      <p:nvPr/>
                    </p:nvSpPr>
                    <p:spPr bwMode="auto">
                      <a:xfrm rot="652053">
                        <a:off x="5991220" y="3609972"/>
                        <a:ext cx="68263" cy="69850"/>
                      </a:xfrm>
                      <a:prstGeom prst="ellipse">
                        <a:avLst/>
                      </a:prstGeom>
                      <a:solidFill>
                        <a:srgbClr val="FF00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02" name="Oval 566"/>
                      <p:cNvSpPr>
                        <a:spLocks noChangeArrowheads="1"/>
                      </p:cNvSpPr>
                      <p:nvPr/>
                    </p:nvSpPr>
                    <p:spPr bwMode="auto">
                      <a:xfrm rot="652053">
                        <a:off x="5854695" y="3560760"/>
                        <a:ext cx="69850" cy="69850"/>
                      </a:xfrm>
                      <a:prstGeom prst="ellipse">
                        <a:avLst/>
                      </a:prstGeom>
                      <a:solidFill>
                        <a:srgbClr val="FF00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03" name="Oval 567"/>
                      <p:cNvSpPr>
                        <a:spLocks noChangeArrowheads="1"/>
                      </p:cNvSpPr>
                      <p:nvPr/>
                    </p:nvSpPr>
                    <p:spPr bwMode="auto">
                      <a:xfrm rot="652053">
                        <a:off x="6019795" y="3806822"/>
                        <a:ext cx="69850" cy="71438"/>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04" name="Oval 568"/>
                      <p:cNvSpPr>
                        <a:spLocks noChangeArrowheads="1"/>
                      </p:cNvSpPr>
                      <p:nvPr/>
                    </p:nvSpPr>
                    <p:spPr bwMode="auto">
                      <a:xfrm rot="652053">
                        <a:off x="5926133" y="3932235"/>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05" name="Oval 569"/>
                      <p:cNvSpPr>
                        <a:spLocks noChangeArrowheads="1"/>
                      </p:cNvSpPr>
                      <p:nvPr/>
                    </p:nvSpPr>
                    <p:spPr bwMode="auto">
                      <a:xfrm rot="652053">
                        <a:off x="6007095" y="3876672"/>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06" name="Oval 570"/>
                      <p:cNvSpPr>
                        <a:spLocks noChangeArrowheads="1"/>
                      </p:cNvSpPr>
                      <p:nvPr/>
                    </p:nvSpPr>
                    <p:spPr bwMode="auto">
                      <a:xfrm rot="652053">
                        <a:off x="6115045" y="3682997"/>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07" name="Oval 571"/>
                      <p:cNvSpPr>
                        <a:spLocks noChangeArrowheads="1"/>
                      </p:cNvSpPr>
                      <p:nvPr/>
                    </p:nvSpPr>
                    <p:spPr bwMode="auto">
                      <a:xfrm rot="652053">
                        <a:off x="6118220" y="4040185"/>
                        <a:ext cx="69850" cy="69850"/>
                      </a:xfrm>
                      <a:prstGeom prst="ellipse">
                        <a:avLst/>
                      </a:prstGeom>
                      <a:solidFill>
                        <a:srgbClr val="99FF33"/>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08" name="Oval 572"/>
                      <p:cNvSpPr>
                        <a:spLocks noChangeArrowheads="1"/>
                      </p:cNvSpPr>
                      <p:nvPr/>
                    </p:nvSpPr>
                    <p:spPr bwMode="auto">
                      <a:xfrm rot="652053">
                        <a:off x="6388095" y="3735385"/>
                        <a:ext cx="69850" cy="71437"/>
                      </a:xfrm>
                      <a:prstGeom prst="ellipse">
                        <a:avLst/>
                      </a:prstGeom>
                      <a:solidFill>
                        <a:srgbClr val="00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09" name="Oval 573"/>
                      <p:cNvSpPr>
                        <a:spLocks noChangeArrowheads="1"/>
                      </p:cNvSpPr>
                      <p:nvPr/>
                    </p:nvSpPr>
                    <p:spPr bwMode="auto">
                      <a:xfrm rot="652053">
                        <a:off x="6278558" y="3573460"/>
                        <a:ext cx="68262"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10" name="Oval 574"/>
                      <p:cNvSpPr>
                        <a:spLocks noChangeArrowheads="1"/>
                      </p:cNvSpPr>
                      <p:nvPr/>
                    </p:nvSpPr>
                    <p:spPr bwMode="auto">
                      <a:xfrm rot="652053">
                        <a:off x="6142033" y="3544885"/>
                        <a:ext cx="69850" cy="69850"/>
                      </a:xfrm>
                      <a:prstGeom prst="ellipse">
                        <a:avLst/>
                      </a:prstGeom>
                      <a:solidFill>
                        <a:srgbClr val="FF99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11" name="Oval 575"/>
                      <p:cNvSpPr>
                        <a:spLocks noChangeArrowheads="1"/>
                      </p:cNvSpPr>
                      <p:nvPr/>
                    </p:nvSpPr>
                    <p:spPr bwMode="auto">
                      <a:xfrm rot="652053">
                        <a:off x="6251570" y="3709985"/>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12" name="Oval 576"/>
                      <p:cNvSpPr>
                        <a:spLocks noChangeArrowheads="1"/>
                      </p:cNvSpPr>
                      <p:nvPr/>
                    </p:nvSpPr>
                    <p:spPr bwMode="auto">
                      <a:xfrm rot="652053">
                        <a:off x="6102345" y="3752847"/>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13" name="Oval 577"/>
                      <p:cNvSpPr>
                        <a:spLocks noChangeArrowheads="1"/>
                      </p:cNvSpPr>
                      <p:nvPr/>
                    </p:nvSpPr>
                    <p:spPr bwMode="auto">
                      <a:xfrm rot="652053">
                        <a:off x="6183308" y="3697285"/>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14" name="Oval 578"/>
                      <p:cNvSpPr>
                        <a:spLocks noChangeArrowheads="1"/>
                      </p:cNvSpPr>
                      <p:nvPr/>
                    </p:nvSpPr>
                    <p:spPr bwMode="auto">
                      <a:xfrm rot="652053">
                        <a:off x="5981695" y="4013197"/>
                        <a:ext cx="68263"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15" name="Oval 579"/>
                      <p:cNvSpPr>
                        <a:spLocks noChangeArrowheads="1"/>
                      </p:cNvSpPr>
                      <p:nvPr/>
                    </p:nvSpPr>
                    <p:spPr bwMode="auto">
                      <a:xfrm rot="652053">
                        <a:off x="5926133" y="3932235"/>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16" name="Oval 580"/>
                      <p:cNvSpPr>
                        <a:spLocks noChangeArrowheads="1"/>
                      </p:cNvSpPr>
                      <p:nvPr/>
                    </p:nvSpPr>
                    <p:spPr bwMode="auto">
                      <a:xfrm rot="652053">
                        <a:off x="5900733" y="4068760"/>
                        <a:ext cx="68262"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17" name="Oval 581"/>
                      <p:cNvSpPr>
                        <a:spLocks noChangeArrowheads="1"/>
                      </p:cNvSpPr>
                      <p:nvPr/>
                    </p:nvSpPr>
                    <p:spPr bwMode="auto">
                      <a:xfrm rot="652053">
                        <a:off x="5926133" y="3932235"/>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18" name="Oval 582"/>
                      <p:cNvSpPr>
                        <a:spLocks noChangeArrowheads="1"/>
                      </p:cNvSpPr>
                      <p:nvPr/>
                    </p:nvSpPr>
                    <p:spPr bwMode="auto">
                      <a:xfrm rot="652053">
                        <a:off x="6157908" y="3833810"/>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19" name="Oval 583"/>
                      <p:cNvSpPr>
                        <a:spLocks noChangeArrowheads="1"/>
                      </p:cNvSpPr>
                      <p:nvPr/>
                    </p:nvSpPr>
                    <p:spPr bwMode="auto">
                      <a:xfrm rot="652053">
                        <a:off x="6102345" y="3752847"/>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20" name="Oval 584"/>
                      <p:cNvSpPr>
                        <a:spLocks noChangeArrowheads="1"/>
                      </p:cNvSpPr>
                      <p:nvPr/>
                    </p:nvSpPr>
                    <p:spPr bwMode="auto">
                      <a:xfrm rot="652053">
                        <a:off x="6076945" y="3889372"/>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21" name="Oval 585"/>
                      <p:cNvSpPr>
                        <a:spLocks noChangeArrowheads="1"/>
                      </p:cNvSpPr>
                      <p:nvPr/>
                    </p:nvSpPr>
                    <p:spPr bwMode="auto">
                      <a:xfrm rot="652053">
                        <a:off x="6102345" y="3752847"/>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22" name="Oval 586"/>
                      <p:cNvSpPr>
                        <a:spLocks noChangeArrowheads="1"/>
                      </p:cNvSpPr>
                      <p:nvPr/>
                    </p:nvSpPr>
                    <p:spPr bwMode="auto">
                      <a:xfrm rot="652053">
                        <a:off x="6413495" y="3598860"/>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23" name="Oval 587"/>
                      <p:cNvSpPr>
                        <a:spLocks noChangeArrowheads="1"/>
                      </p:cNvSpPr>
                      <p:nvPr/>
                    </p:nvSpPr>
                    <p:spPr bwMode="auto">
                      <a:xfrm rot="652053">
                        <a:off x="6359520" y="3516310"/>
                        <a:ext cx="68263"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24" name="Oval 588"/>
                      <p:cNvSpPr>
                        <a:spLocks noChangeArrowheads="1"/>
                      </p:cNvSpPr>
                      <p:nvPr/>
                    </p:nvSpPr>
                    <p:spPr bwMode="auto">
                      <a:xfrm rot="652053">
                        <a:off x="6332533" y="3654422"/>
                        <a:ext cx="69850" cy="69850"/>
                      </a:xfrm>
                      <a:prstGeom prst="ellipse">
                        <a:avLst/>
                      </a:prstGeom>
                      <a:solidFill>
                        <a:srgbClr val="99FF33"/>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25" name="Oval 589"/>
                      <p:cNvSpPr>
                        <a:spLocks noChangeArrowheads="1"/>
                      </p:cNvSpPr>
                      <p:nvPr/>
                    </p:nvSpPr>
                    <p:spPr bwMode="auto">
                      <a:xfrm rot="652053">
                        <a:off x="6359520" y="3516310"/>
                        <a:ext cx="68263"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26" name="Oval 590"/>
                      <p:cNvSpPr>
                        <a:spLocks noChangeArrowheads="1"/>
                      </p:cNvSpPr>
                      <p:nvPr/>
                    </p:nvSpPr>
                    <p:spPr bwMode="auto">
                      <a:xfrm rot="652053">
                        <a:off x="6426195" y="3529010"/>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27" name="Oval 591"/>
                      <p:cNvSpPr>
                        <a:spLocks noChangeArrowheads="1"/>
                      </p:cNvSpPr>
                      <p:nvPr/>
                    </p:nvSpPr>
                    <p:spPr bwMode="auto">
                      <a:xfrm rot="652053">
                        <a:off x="6345233" y="3586160"/>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28" name="Oval 592"/>
                      <p:cNvSpPr>
                        <a:spLocks noChangeArrowheads="1"/>
                      </p:cNvSpPr>
                      <p:nvPr/>
                    </p:nvSpPr>
                    <p:spPr bwMode="auto">
                      <a:xfrm rot="652053">
                        <a:off x="6291258" y="3502022"/>
                        <a:ext cx="68262" cy="71438"/>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29" name="Oval 593"/>
                      <p:cNvSpPr>
                        <a:spLocks noChangeArrowheads="1"/>
                      </p:cNvSpPr>
                      <p:nvPr/>
                    </p:nvSpPr>
                    <p:spPr bwMode="auto">
                      <a:xfrm rot="652053">
                        <a:off x="6264270" y="3641722"/>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30" name="Oval 594"/>
                      <p:cNvSpPr>
                        <a:spLocks noChangeArrowheads="1"/>
                      </p:cNvSpPr>
                      <p:nvPr/>
                    </p:nvSpPr>
                    <p:spPr bwMode="auto">
                      <a:xfrm rot="652053">
                        <a:off x="6291258" y="3502022"/>
                        <a:ext cx="68262" cy="71438"/>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31" name="Oval 595"/>
                      <p:cNvSpPr>
                        <a:spLocks noChangeArrowheads="1"/>
                      </p:cNvSpPr>
                      <p:nvPr/>
                    </p:nvSpPr>
                    <p:spPr bwMode="auto">
                      <a:xfrm rot="652053">
                        <a:off x="6440483" y="3460747"/>
                        <a:ext cx="68262"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32" name="Oval 596"/>
                      <p:cNvSpPr>
                        <a:spLocks noChangeArrowheads="1"/>
                      </p:cNvSpPr>
                      <p:nvPr/>
                    </p:nvSpPr>
                    <p:spPr bwMode="auto">
                      <a:xfrm rot="652053">
                        <a:off x="6213470" y="3914772"/>
                        <a:ext cx="68263" cy="71438"/>
                      </a:xfrm>
                      <a:prstGeom prst="ellipse">
                        <a:avLst/>
                      </a:prstGeom>
                      <a:solidFill>
                        <a:srgbClr val="99FF33"/>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33" name="Oval 597"/>
                      <p:cNvSpPr>
                        <a:spLocks noChangeArrowheads="1"/>
                      </p:cNvSpPr>
                      <p:nvPr/>
                    </p:nvSpPr>
                    <p:spPr bwMode="auto">
                      <a:xfrm rot="652053">
                        <a:off x="6226170" y="3846510"/>
                        <a:ext cx="68263"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34" name="Oval 598"/>
                      <p:cNvSpPr>
                        <a:spLocks noChangeArrowheads="1"/>
                      </p:cNvSpPr>
                      <p:nvPr/>
                    </p:nvSpPr>
                    <p:spPr bwMode="auto">
                      <a:xfrm rot="652053">
                        <a:off x="6159495" y="4151310"/>
                        <a:ext cx="69850" cy="69850"/>
                      </a:xfrm>
                      <a:prstGeom prst="ellipse">
                        <a:avLst/>
                      </a:prstGeom>
                      <a:solidFill>
                        <a:srgbClr val="00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35" name="Oval 599"/>
                      <p:cNvSpPr>
                        <a:spLocks noChangeArrowheads="1"/>
                      </p:cNvSpPr>
                      <p:nvPr/>
                    </p:nvSpPr>
                    <p:spPr bwMode="auto">
                      <a:xfrm rot="652053">
                        <a:off x="5740395" y="4171947"/>
                        <a:ext cx="68263"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36" name="Oval 600"/>
                      <p:cNvSpPr>
                        <a:spLocks noChangeArrowheads="1"/>
                      </p:cNvSpPr>
                      <p:nvPr/>
                    </p:nvSpPr>
                    <p:spPr bwMode="auto">
                      <a:xfrm rot="652053">
                        <a:off x="6022970" y="4108447"/>
                        <a:ext cx="69850" cy="69850"/>
                      </a:xfrm>
                      <a:prstGeom prst="ellipse">
                        <a:avLst/>
                      </a:prstGeom>
                      <a:solidFill>
                        <a:srgbClr val="99FF33"/>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37" name="Oval 601"/>
                      <p:cNvSpPr>
                        <a:spLocks noChangeArrowheads="1"/>
                      </p:cNvSpPr>
                      <p:nvPr/>
                    </p:nvSpPr>
                    <p:spPr bwMode="auto">
                      <a:xfrm rot="652053">
                        <a:off x="6088058" y="3944935"/>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38" name="Oval 602"/>
                      <p:cNvSpPr>
                        <a:spLocks noChangeArrowheads="1"/>
                      </p:cNvSpPr>
                      <p:nvPr/>
                    </p:nvSpPr>
                    <p:spPr bwMode="auto">
                      <a:xfrm rot="652053">
                        <a:off x="6227758" y="3805235"/>
                        <a:ext cx="68262" cy="69850"/>
                      </a:xfrm>
                      <a:prstGeom prst="ellipse">
                        <a:avLst/>
                      </a:prstGeom>
                      <a:solidFill>
                        <a:srgbClr val="99FF33"/>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39" name="Oval 603"/>
                      <p:cNvSpPr>
                        <a:spLocks noChangeArrowheads="1"/>
                      </p:cNvSpPr>
                      <p:nvPr/>
                    </p:nvSpPr>
                    <p:spPr bwMode="auto">
                      <a:xfrm rot="652053">
                        <a:off x="6227758" y="3594097"/>
                        <a:ext cx="68262"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40" name="Oval 604"/>
                      <p:cNvSpPr>
                        <a:spLocks noChangeArrowheads="1"/>
                      </p:cNvSpPr>
                      <p:nvPr/>
                    </p:nvSpPr>
                    <p:spPr bwMode="auto">
                      <a:xfrm rot="652053">
                        <a:off x="5511795" y="4108447"/>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41" name="Oval 605"/>
                      <p:cNvSpPr>
                        <a:spLocks noChangeArrowheads="1"/>
                      </p:cNvSpPr>
                      <p:nvPr/>
                    </p:nvSpPr>
                    <p:spPr bwMode="auto">
                      <a:xfrm rot="652053">
                        <a:off x="5745158" y="3968747"/>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42" name="Oval 606"/>
                      <p:cNvSpPr>
                        <a:spLocks noChangeArrowheads="1"/>
                      </p:cNvSpPr>
                      <p:nvPr/>
                    </p:nvSpPr>
                    <p:spPr bwMode="auto">
                      <a:xfrm rot="652053">
                        <a:off x="5592758" y="4038597"/>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43" name="Oval 607"/>
                      <p:cNvSpPr>
                        <a:spLocks noChangeArrowheads="1"/>
                      </p:cNvSpPr>
                      <p:nvPr/>
                    </p:nvSpPr>
                    <p:spPr bwMode="auto">
                      <a:xfrm rot="652053">
                        <a:off x="5499095" y="4094160"/>
                        <a:ext cx="69850" cy="71437"/>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44" name="Oval 608"/>
                      <p:cNvSpPr>
                        <a:spLocks noChangeArrowheads="1"/>
                      </p:cNvSpPr>
                      <p:nvPr/>
                    </p:nvSpPr>
                    <p:spPr bwMode="auto">
                      <a:xfrm rot="652053">
                        <a:off x="5580058" y="4040185"/>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45" name="Oval 609"/>
                      <p:cNvSpPr>
                        <a:spLocks noChangeArrowheads="1"/>
                      </p:cNvSpPr>
                      <p:nvPr/>
                    </p:nvSpPr>
                    <p:spPr bwMode="auto">
                      <a:xfrm rot="652053">
                        <a:off x="5745158" y="3968747"/>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46" name="Oval 610"/>
                      <p:cNvSpPr>
                        <a:spLocks noChangeArrowheads="1"/>
                      </p:cNvSpPr>
                      <p:nvPr/>
                    </p:nvSpPr>
                    <p:spPr bwMode="auto">
                      <a:xfrm rot="652053">
                        <a:off x="5499095" y="4094160"/>
                        <a:ext cx="69850" cy="71437"/>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47" name="Oval 611"/>
                      <p:cNvSpPr>
                        <a:spLocks noChangeArrowheads="1"/>
                      </p:cNvSpPr>
                      <p:nvPr/>
                    </p:nvSpPr>
                    <p:spPr bwMode="auto">
                      <a:xfrm rot="652053">
                        <a:off x="5499095" y="4094160"/>
                        <a:ext cx="69850" cy="71437"/>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48" name="Oval 612"/>
                      <p:cNvSpPr>
                        <a:spLocks noChangeArrowheads="1"/>
                      </p:cNvSpPr>
                      <p:nvPr/>
                    </p:nvSpPr>
                    <p:spPr bwMode="auto">
                      <a:xfrm rot="652053">
                        <a:off x="5730870" y="3997322"/>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49" name="Oval 613"/>
                      <p:cNvSpPr>
                        <a:spLocks noChangeArrowheads="1"/>
                      </p:cNvSpPr>
                      <p:nvPr/>
                    </p:nvSpPr>
                    <p:spPr bwMode="auto">
                      <a:xfrm rot="652053">
                        <a:off x="5745158" y="3968747"/>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50" name="Oval 614"/>
                      <p:cNvSpPr>
                        <a:spLocks noChangeArrowheads="1"/>
                      </p:cNvSpPr>
                      <p:nvPr/>
                    </p:nvSpPr>
                    <p:spPr bwMode="auto">
                      <a:xfrm rot="652053">
                        <a:off x="5649908" y="4052885"/>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51" name="Oval 615"/>
                      <p:cNvSpPr>
                        <a:spLocks noChangeArrowheads="1"/>
                      </p:cNvSpPr>
                      <p:nvPr/>
                    </p:nvSpPr>
                    <p:spPr bwMode="auto">
                      <a:xfrm rot="652053">
                        <a:off x="5745158" y="3968747"/>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52" name="Oval 616"/>
                      <p:cNvSpPr>
                        <a:spLocks noChangeArrowheads="1"/>
                      </p:cNvSpPr>
                      <p:nvPr/>
                    </p:nvSpPr>
                    <p:spPr bwMode="auto">
                      <a:xfrm rot="652053">
                        <a:off x="5661020" y="4108447"/>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53" name="Oval 617"/>
                      <p:cNvSpPr>
                        <a:spLocks noChangeArrowheads="1"/>
                      </p:cNvSpPr>
                      <p:nvPr/>
                    </p:nvSpPr>
                    <p:spPr bwMode="auto">
                      <a:xfrm rot="652053">
                        <a:off x="5735633" y="3986210"/>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54" name="Oval 618"/>
                      <p:cNvSpPr>
                        <a:spLocks noChangeArrowheads="1"/>
                      </p:cNvSpPr>
                      <p:nvPr/>
                    </p:nvSpPr>
                    <p:spPr bwMode="auto">
                      <a:xfrm rot="652053">
                        <a:off x="5656258" y="4032247"/>
                        <a:ext cx="68262"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55" name="Oval 619"/>
                      <p:cNvSpPr>
                        <a:spLocks noChangeArrowheads="1"/>
                      </p:cNvSpPr>
                      <p:nvPr/>
                    </p:nvSpPr>
                    <p:spPr bwMode="auto">
                      <a:xfrm rot="1762554">
                        <a:off x="4657720" y="4910135"/>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56" name="Oval 620"/>
                      <p:cNvSpPr>
                        <a:spLocks noChangeArrowheads="1"/>
                      </p:cNvSpPr>
                      <p:nvPr/>
                    </p:nvSpPr>
                    <p:spPr bwMode="auto">
                      <a:xfrm rot="1762554">
                        <a:off x="4613270" y="4562472"/>
                        <a:ext cx="69850" cy="69850"/>
                      </a:xfrm>
                      <a:prstGeom prst="ellipse">
                        <a:avLst/>
                      </a:prstGeom>
                      <a:solidFill>
                        <a:srgbClr val="FF00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57" name="Oval 621"/>
                      <p:cNvSpPr>
                        <a:spLocks noChangeArrowheads="1"/>
                      </p:cNvSpPr>
                      <p:nvPr/>
                    </p:nvSpPr>
                    <p:spPr bwMode="auto">
                      <a:xfrm rot="1762554">
                        <a:off x="4632320" y="4814885"/>
                        <a:ext cx="68263"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58" name="Oval 622"/>
                      <p:cNvSpPr>
                        <a:spLocks noChangeArrowheads="1"/>
                      </p:cNvSpPr>
                      <p:nvPr/>
                    </p:nvSpPr>
                    <p:spPr bwMode="auto">
                      <a:xfrm rot="1762554">
                        <a:off x="4573583" y="4683122"/>
                        <a:ext cx="68262" cy="69850"/>
                      </a:xfrm>
                      <a:prstGeom prst="ellipse">
                        <a:avLst/>
                      </a:prstGeom>
                      <a:solidFill>
                        <a:srgbClr val="FF99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59" name="Oval 623"/>
                      <p:cNvSpPr>
                        <a:spLocks noChangeArrowheads="1"/>
                      </p:cNvSpPr>
                      <p:nvPr/>
                    </p:nvSpPr>
                    <p:spPr bwMode="auto">
                      <a:xfrm rot="1762554">
                        <a:off x="4470395" y="4768847"/>
                        <a:ext cx="69850" cy="69850"/>
                      </a:xfrm>
                      <a:prstGeom prst="ellipse">
                        <a:avLst/>
                      </a:prstGeom>
                      <a:solidFill>
                        <a:srgbClr val="FF99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60" name="Oval 624"/>
                      <p:cNvSpPr>
                        <a:spLocks noChangeArrowheads="1"/>
                      </p:cNvSpPr>
                      <p:nvPr/>
                    </p:nvSpPr>
                    <p:spPr bwMode="auto">
                      <a:xfrm rot="1762554">
                        <a:off x="4640258" y="4657722"/>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61" name="Oval 625"/>
                      <p:cNvSpPr>
                        <a:spLocks noChangeArrowheads="1"/>
                      </p:cNvSpPr>
                      <p:nvPr/>
                    </p:nvSpPr>
                    <p:spPr bwMode="auto">
                      <a:xfrm rot="1762554">
                        <a:off x="5076820" y="4295772"/>
                        <a:ext cx="69850" cy="69850"/>
                      </a:xfrm>
                      <a:prstGeom prst="ellipse">
                        <a:avLst/>
                      </a:prstGeom>
                      <a:solidFill>
                        <a:srgbClr val="FF00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62" name="Oval 626"/>
                      <p:cNvSpPr>
                        <a:spLocks noChangeArrowheads="1"/>
                      </p:cNvSpPr>
                      <p:nvPr/>
                    </p:nvSpPr>
                    <p:spPr bwMode="auto">
                      <a:xfrm rot="1762554">
                        <a:off x="4524370" y="4881560"/>
                        <a:ext cx="68263"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63" name="Oval 627"/>
                      <p:cNvSpPr>
                        <a:spLocks noChangeArrowheads="1"/>
                      </p:cNvSpPr>
                      <p:nvPr/>
                    </p:nvSpPr>
                    <p:spPr bwMode="auto">
                      <a:xfrm rot="1762554">
                        <a:off x="4394195" y="4970460"/>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64" name="Oval 628"/>
                      <p:cNvSpPr>
                        <a:spLocks noChangeArrowheads="1"/>
                      </p:cNvSpPr>
                      <p:nvPr/>
                    </p:nvSpPr>
                    <p:spPr bwMode="auto">
                      <a:xfrm rot="1762554">
                        <a:off x="4489445" y="4943472"/>
                        <a:ext cx="69850" cy="71438"/>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65" name="Oval 629"/>
                      <p:cNvSpPr>
                        <a:spLocks noChangeArrowheads="1"/>
                      </p:cNvSpPr>
                      <p:nvPr/>
                    </p:nvSpPr>
                    <p:spPr bwMode="auto">
                      <a:xfrm rot="1762554">
                        <a:off x="4667245" y="4752972"/>
                        <a:ext cx="68263"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66" name="Oval 630"/>
                      <p:cNvSpPr>
                        <a:spLocks noChangeArrowheads="1"/>
                      </p:cNvSpPr>
                      <p:nvPr/>
                    </p:nvSpPr>
                    <p:spPr bwMode="auto">
                      <a:xfrm rot="1762554">
                        <a:off x="4854570" y="4937122"/>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67" name="Oval 631"/>
                      <p:cNvSpPr>
                        <a:spLocks noChangeArrowheads="1"/>
                      </p:cNvSpPr>
                      <p:nvPr/>
                    </p:nvSpPr>
                    <p:spPr bwMode="auto">
                      <a:xfrm rot="1762554">
                        <a:off x="4908545" y="4889497"/>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68" name="Oval 632"/>
                      <p:cNvSpPr>
                        <a:spLocks noChangeArrowheads="1"/>
                      </p:cNvSpPr>
                      <p:nvPr/>
                    </p:nvSpPr>
                    <p:spPr bwMode="auto">
                      <a:xfrm rot="1762554">
                        <a:off x="4833933" y="4992685"/>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69" name="Oval 633"/>
                      <p:cNvSpPr>
                        <a:spLocks noChangeArrowheads="1"/>
                      </p:cNvSpPr>
                      <p:nvPr/>
                    </p:nvSpPr>
                    <p:spPr bwMode="auto">
                      <a:xfrm rot="1762554">
                        <a:off x="4857745" y="4700585"/>
                        <a:ext cx="68263"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70" name="Oval 634"/>
                      <p:cNvSpPr>
                        <a:spLocks noChangeArrowheads="1"/>
                      </p:cNvSpPr>
                      <p:nvPr/>
                    </p:nvSpPr>
                    <p:spPr bwMode="auto">
                      <a:xfrm rot="1762554">
                        <a:off x="4733920" y="4630735"/>
                        <a:ext cx="69850" cy="69850"/>
                      </a:xfrm>
                      <a:prstGeom prst="ellipse">
                        <a:avLst/>
                      </a:prstGeom>
                      <a:solidFill>
                        <a:srgbClr val="FF00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71" name="Oval 635"/>
                      <p:cNvSpPr>
                        <a:spLocks noChangeArrowheads="1"/>
                      </p:cNvSpPr>
                      <p:nvPr/>
                    </p:nvSpPr>
                    <p:spPr bwMode="auto">
                      <a:xfrm rot="1762554">
                        <a:off x="4786308" y="4819647"/>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72" name="Oval 636"/>
                      <p:cNvSpPr>
                        <a:spLocks noChangeArrowheads="1"/>
                      </p:cNvSpPr>
                      <p:nvPr/>
                    </p:nvSpPr>
                    <p:spPr bwMode="auto">
                      <a:xfrm rot="1762554">
                        <a:off x="4632320" y="4814885"/>
                        <a:ext cx="68263"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73" name="Oval 637"/>
                      <p:cNvSpPr>
                        <a:spLocks noChangeArrowheads="1"/>
                      </p:cNvSpPr>
                      <p:nvPr/>
                    </p:nvSpPr>
                    <p:spPr bwMode="auto">
                      <a:xfrm rot="1762554">
                        <a:off x="4727570" y="4787897"/>
                        <a:ext cx="68263"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74" name="Oval 638"/>
                      <p:cNvSpPr>
                        <a:spLocks noChangeArrowheads="1"/>
                      </p:cNvSpPr>
                      <p:nvPr/>
                    </p:nvSpPr>
                    <p:spPr bwMode="auto">
                      <a:xfrm rot="1762554">
                        <a:off x="5064120" y="4895847"/>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75" name="Oval 639"/>
                      <p:cNvSpPr>
                        <a:spLocks noChangeArrowheads="1"/>
                      </p:cNvSpPr>
                      <p:nvPr/>
                    </p:nvSpPr>
                    <p:spPr bwMode="auto">
                      <a:xfrm rot="1762554">
                        <a:off x="5027608" y="4394197"/>
                        <a:ext cx="68262" cy="69850"/>
                      </a:xfrm>
                      <a:prstGeom prst="ellipse">
                        <a:avLst/>
                      </a:prstGeom>
                      <a:solidFill>
                        <a:srgbClr val="FF00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76" name="Oval 640"/>
                      <p:cNvSpPr>
                        <a:spLocks noChangeArrowheads="1"/>
                      </p:cNvSpPr>
                      <p:nvPr/>
                    </p:nvSpPr>
                    <p:spPr bwMode="auto">
                      <a:xfrm rot="1762554">
                        <a:off x="5045070" y="4646610"/>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77" name="Oval 641"/>
                      <p:cNvSpPr>
                        <a:spLocks noChangeArrowheads="1"/>
                      </p:cNvSpPr>
                      <p:nvPr/>
                    </p:nvSpPr>
                    <p:spPr bwMode="auto">
                      <a:xfrm rot="1762554">
                        <a:off x="4924420" y="4578347"/>
                        <a:ext cx="69850" cy="69850"/>
                      </a:xfrm>
                      <a:prstGeom prst="ellipse">
                        <a:avLst/>
                      </a:prstGeom>
                      <a:solidFill>
                        <a:srgbClr val="FF99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78" name="Oval 642"/>
                      <p:cNvSpPr>
                        <a:spLocks noChangeArrowheads="1"/>
                      </p:cNvSpPr>
                      <p:nvPr/>
                    </p:nvSpPr>
                    <p:spPr bwMode="auto">
                      <a:xfrm rot="1762554">
                        <a:off x="4794245" y="4665660"/>
                        <a:ext cx="69850" cy="69850"/>
                      </a:xfrm>
                      <a:prstGeom prst="ellipse">
                        <a:avLst/>
                      </a:prstGeom>
                      <a:solidFill>
                        <a:srgbClr val="FF99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79" name="Oval 643"/>
                      <p:cNvSpPr>
                        <a:spLocks noChangeArrowheads="1"/>
                      </p:cNvSpPr>
                      <p:nvPr/>
                    </p:nvSpPr>
                    <p:spPr bwMode="auto">
                      <a:xfrm rot="1762554">
                        <a:off x="4924420" y="4448172"/>
                        <a:ext cx="69850" cy="71438"/>
                      </a:xfrm>
                      <a:prstGeom prst="ellipse">
                        <a:avLst/>
                      </a:prstGeom>
                      <a:solidFill>
                        <a:srgbClr val="FF00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80" name="Oval 644"/>
                      <p:cNvSpPr>
                        <a:spLocks noChangeArrowheads="1"/>
                      </p:cNvSpPr>
                      <p:nvPr/>
                    </p:nvSpPr>
                    <p:spPr bwMode="auto">
                      <a:xfrm rot="1762554">
                        <a:off x="4951408" y="4673597"/>
                        <a:ext cx="68262"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81" name="Oval 645"/>
                      <p:cNvSpPr>
                        <a:spLocks noChangeArrowheads="1"/>
                      </p:cNvSpPr>
                      <p:nvPr/>
                    </p:nvSpPr>
                    <p:spPr bwMode="auto">
                      <a:xfrm rot="1762554">
                        <a:off x="4821233" y="4760910"/>
                        <a:ext cx="68262"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82" name="Oval 646"/>
                      <p:cNvSpPr>
                        <a:spLocks noChangeArrowheads="1"/>
                      </p:cNvSpPr>
                      <p:nvPr/>
                    </p:nvSpPr>
                    <p:spPr bwMode="auto">
                      <a:xfrm rot="1762554">
                        <a:off x="4918070" y="4733922"/>
                        <a:ext cx="68263"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83" name="Oval 647"/>
                      <p:cNvSpPr>
                        <a:spLocks noChangeArrowheads="1"/>
                      </p:cNvSpPr>
                      <p:nvPr/>
                    </p:nvSpPr>
                    <p:spPr bwMode="auto">
                      <a:xfrm rot="1762554">
                        <a:off x="5079995" y="4584697"/>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84" name="Oval 648"/>
                      <p:cNvSpPr>
                        <a:spLocks noChangeArrowheads="1"/>
                      </p:cNvSpPr>
                      <p:nvPr/>
                    </p:nvSpPr>
                    <p:spPr bwMode="auto">
                      <a:xfrm rot="1762554">
                        <a:off x="4989508" y="4970460"/>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85" name="Oval 649"/>
                      <p:cNvSpPr>
                        <a:spLocks noChangeArrowheads="1"/>
                      </p:cNvSpPr>
                      <p:nvPr/>
                    </p:nvSpPr>
                    <p:spPr bwMode="auto">
                      <a:xfrm rot="1762554">
                        <a:off x="5319708" y="4721222"/>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86" name="Oval 650"/>
                      <p:cNvSpPr>
                        <a:spLocks noChangeArrowheads="1"/>
                      </p:cNvSpPr>
                      <p:nvPr/>
                    </p:nvSpPr>
                    <p:spPr bwMode="auto">
                      <a:xfrm rot="1762554">
                        <a:off x="5381620" y="4752972"/>
                        <a:ext cx="68263" cy="69850"/>
                      </a:xfrm>
                      <a:prstGeom prst="ellipse">
                        <a:avLst/>
                      </a:prstGeom>
                      <a:solidFill>
                        <a:srgbClr val="99FF33"/>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87" name="Oval 651"/>
                      <p:cNvSpPr>
                        <a:spLocks noChangeArrowheads="1"/>
                      </p:cNvSpPr>
                      <p:nvPr/>
                    </p:nvSpPr>
                    <p:spPr bwMode="auto">
                      <a:xfrm rot="1762554">
                        <a:off x="5268908" y="4530722"/>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88" name="Oval 652"/>
                      <p:cNvSpPr>
                        <a:spLocks noChangeArrowheads="1"/>
                      </p:cNvSpPr>
                      <p:nvPr/>
                    </p:nvSpPr>
                    <p:spPr bwMode="auto">
                      <a:xfrm rot="1762554">
                        <a:off x="5148258" y="4462460"/>
                        <a:ext cx="69850" cy="69850"/>
                      </a:xfrm>
                      <a:prstGeom prst="ellipse">
                        <a:avLst/>
                      </a:prstGeom>
                      <a:solidFill>
                        <a:srgbClr val="FF99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89" name="Oval 653"/>
                      <p:cNvSpPr>
                        <a:spLocks noChangeArrowheads="1"/>
                      </p:cNvSpPr>
                      <p:nvPr/>
                    </p:nvSpPr>
                    <p:spPr bwMode="auto">
                      <a:xfrm rot="1762554">
                        <a:off x="5200645" y="4652960"/>
                        <a:ext cx="68263" cy="71437"/>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90" name="Oval 654"/>
                      <p:cNvSpPr>
                        <a:spLocks noChangeArrowheads="1"/>
                      </p:cNvSpPr>
                      <p:nvPr/>
                    </p:nvSpPr>
                    <p:spPr bwMode="auto">
                      <a:xfrm rot="1762554">
                        <a:off x="5045070" y="4646610"/>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91" name="Oval 655"/>
                      <p:cNvSpPr>
                        <a:spLocks noChangeArrowheads="1"/>
                      </p:cNvSpPr>
                      <p:nvPr/>
                    </p:nvSpPr>
                    <p:spPr bwMode="auto">
                      <a:xfrm rot="1762554">
                        <a:off x="5140320" y="4619622"/>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92" name="Oval 656"/>
                      <p:cNvSpPr>
                        <a:spLocks noChangeArrowheads="1"/>
                      </p:cNvSpPr>
                      <p:nvPr/>
                    </p:nvSpPr>
                    <p:spPr bwMode="auto">
                      <a:xfrm rot="1762554">
                        <a:off x="4848220" y="4854572"/>
                        <a:ext cx="69850" cy="71438"/>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93" name="Oval 657"/>
                      <p:cNvSpPr>
                        <a:spLocks noChangeArrowheads="1"/>
                      </p:cNvSpPr>
                      <p:nvPr/>
                    </p:nvSpPr>
                    <p:spPr bwMode="auto">
                      <a:xfrm rot="1762554">
                        <a:off x="4821233" y="4760910"/>
                        <a:ext cx="68262"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94" name="Oval 658"/>
                      <p:cNvSpPr>
                        <a:spLocks noChangeArrowheads="1"/>
                      </p:cNvSpPr>
                      <p:nvPr/>
                    </p:nvSpPr>
                    <p:spPr bwMode="auto">
                      <a:xfrm rot="1762554">
                        <a:off x="4752970" y="4883147"/>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95" name="Oval 659"/>
                      <p:cNvSpPr>
                        <a:spLocks noChangeArrowheads="1"/>
                      </p:cNvSpPr>
                      <p:nvPr/>
                    </p:nvSpPr>
                    <p:spPr bwMode="auto">
                      <a:xfrm rot="1762554">
                        <a:off x="4821233" y="4760910"/>
                        <a:ext cx="68262"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96" name="Oval 660"/>
                      <p:cNvSpPr>
                        <a:spLocks noChangeArrowheads="1"/>
                      </p:cNvSpPr>
                      <p:nvPr/>
                    </p:nvSpPr>
                    <p:spPr bwMode="auto">
                      <a:xfrm rot="1762554">
                        <a:off x="5070470" y="4741860"/>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97" name="Oval 661"/>
                      <p:cNvSpPr>
                        <a:spLocks noChangeArrowheads="1"/>
                      </p:cNvSpPr>
                      <p:nvPr/>
                    </p:nvSpPr>
                    <p:spPr bwMode="auto">
                      <a:xfrm rot="1762554">
                        <a:off x="5045070" y="4646610"/>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98" name="Oval 662"/>
                      <p:cNvSpPr>
                        <a:spLocks noChangeArrowheads="1"/>
                      </p:cNvSpPr>
                      <p:nvPr/>
                    </p:nvSpPr>
                    <p:spPr bwMode="auto">
                      <a:xfrm rot="1762554">
                        <a:off x="4976808" y="4767260"/>
                        <a:ext cx="69850" cy="71437"/>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399" name="Oval 663"/>
                      <p:cNvSpPr>
                        <a:spLocks noChangeArrowheads="1"/>
                      </p:cNvSpPr>
                      <p:nvPr/>
                    </p:nvSpPr>
                    <p:spPr bwMode="auto">
                      <a:xfrm rot="1762554">
                        <a:off x="5045070" y="4646610"/>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00" name="Oval 664"/>
                      <p:cNvSpPr>
                        <a:spLocks noChangeArrowheads="1"/>
                      </p:cNvSpPr>
                      <p:nvPr/>
                    </p:nvSpPr>
                    <p:spPr bwMode="auto">
                      <a:xfrm rot="1762554">
                        <a:off x="5391145" y="4600572"/>
                        <a:ext cx="68263"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01" name="Oval 665"/>
                      <p:cNvSpPr>
                        <a:spLocks noChangeArrowheads="1"/>
                      </p:cNvSpPr>
                      <p:nvPr/>
                    </p:nvSpPr>
                    <p:spPr bwMode="auto">
                      <a:xfrm rot="1762554">
                        <a:off x="5364158" y="4505322"/>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02" name="Oval 666"/>
                      <p:cNvSpPr>
                        <a:spLocks noChangeArrowheads="1"/>
                      </p:cNvSpPr>
                      <p:nvPr/>
                    </p:nvSpPr>
                    <p:spPr bwMode="auto">
                      <a:xfrm rot="1762554">
                        <a:off x="5294308" y="4627560"/>
                        <a:ext cx="68262"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03" name="Oval 667"/>
                      <p:cNvSpPr>
                        <a:spLocks noChangeArrowheads="1"/>
                      </p:cNvSpPr>
                      <p:nvPr/>
                    </p:nvSpPr>
                    <p:spPr bwMode="auto">
                      <a:xfrm rot="1762554">
                        <a:off x="5364158" y="4505322"/>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04" name="Oval 668"/>
                      <p:cNvSpPr>
                        <a:spLocks noChangeArrowheads="1"/>
                      </p:cNvSpPr>
                      <p:nvPr/>
                    </p:nvSpPr>
                    <p:spPr bwMode="auto">
                      <a:xfrm rot="1762554">
                        <a:off x="5424483" y="4538660"/>
                        <a:ext cx="69850" cy="71437"/>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05" name="Oval 669"/>
                      <p:cNvSpPr>
                        <a:spLocks noChangeArrowheads="1"/>
                      </p:cNvSpPr>
                      <p:nvPr/>
                    </p:nvSpPr>
                    <p:spPr bwMode="auto">
                      <a:xfrm rot="1762554">
                        <a:off x="5329233" y="4565647"/>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06" name="Oval 670"/>
                      <p:cNvSpPr>
                        <a:spLocks noChangeArrowheads="1"/>
                      </p:cNvSpPr>
                      <p:nvPr/>
                    </p:nvSpPr>
                    <p:spPr bwMode="auto">
                      <a:xfrm rot="1762554">
                        <a:off x="5302245" y="4468810"/>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07" name="Oval 671"/>
                      <p:cNvSpPr>
                        <a:spLocks noChangeArrowheads="1"/>
                      </p:cNvSpPr>
                      <p:nvPr/>
                    </p:nvSpPr>
                    <p:spPr bwMode="auto">
                      <a:xfrm rot="1762554">
                        <a:off x="5233983" y="4592635"/>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08" name="Oval 672"/>
                      <p:cNvSpPr>
                        <a:spLocks noChangeArrowheads="1"/>
                      </p:cNvSpPr>
                      <p:nvPr/>
                    </p:nvSpPr>
                    <p:spPr bwMode="auto">
                      <a:xfrm rot="1762554">
                        <a:off x="5302245" y="4468810"/>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09" name="Oval 673"/>
                      <p:cNvSpPr>
                        <a:spLocks noChangeArrowheads="1"/>
                      </p:cNvSpPr>
                      <p:nvPr/>
                    </p:nvSpPr>
                    <p:spPr bwMode="auto">
                      <a:xfrm rot="1762554">
                        <a:off x="5097458" y="4835522"/>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10" name="Oval 674"/>
                      <p:cNvSpPr>
                        <a:spLocks noChangeArrowheads="1"/>
                      </p:cNvSpPr>
                      <p:nvPr/>
                    </p:nvSpPr>
                    <p:spPr bwMode="auto">
                      <a:xfrm rot="1762554">
                        <a:off x="5097458" y="4835522"/>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11" name="Oval 675"/>
                      <p:cNvSpPr>
                        <a:spLocks noChangeArrowheads="1"/>
                      </p:cNvSpPr>
                      <p:nvPr/>
                    </p:nvSpPr>
                    <p:spPr bwMode="auto">
                      <a:xfrm rot="1762554">
                        <a:off x="5302245" y="4468810"/>
                        <a:ext cx="69850" cy="69850"/>
                      </a:xfrm>
                      <a:prstGeom prst="ellipse">
                        <a:avLst/>
                      </a:prstGeom>
                      <a:solidFill>
                        <a:srgbClr val="FF99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12" name="Oval 676"/>
                      <p:cNvSpPr>
                        <a:spLocks noChangeArrowheads="1"/>
                      </p:cNvSpPr>
                      <p:nvPr/>
                    </p:nvSpPr>
                    <p:spPr bwMode="auto">
                      <a:xfrm rot="1762554">
                        <a:off x="5424483" y="4538660"/>
                        <a:ext cx="69850" cy="71437"/>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13" name="Oval 677"/>
                      <p:cNvSpPr>
                        <a:spLocks noChangeArrowheads="1"/>
                      </p:cNvSpPr>
                      <p:nvPr/>
                    </p:nvSpPr>
                    <p:spPr bwMode="auto">
                      <a:xfrm rot="1762554">
                        <a:off x="5484808" y="4573585"/>
                        <a:ext cx="68262"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14" name="Oval 678"/>
                      <p:cNvSpPr>
                        <a:spLocks noChangeArrowheads="1"/>
                      </p:cNvSpPr>
                      <p:nvPr/>
                    </p:nvSpPr>
                    <p:spPr bwMode="auto">
                      <a:xfrm rot="1762554">
                        <a:off x="5476870" y="4729160"/>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15" name="Oval 679"/>
                      <p:cNvSpPr>
                        <a:spLocks noChangeArrowheads="1"/>
                      </p:cNvSpPr>
                      <p:nvPr/>
                    </p:nvSpPr>
                    <p:spPr bwMode="auto">
                      <a:xfrm rot="1762554">
                        <a:off x="5537195" y="4637085"/>
                        <a:ext cx="69850" cy="69850"/>
                      </a:xfrm>
                      <a:prstGeom prst="ellipse">
                        <a:avLst/>
                      </a:prstGeom>
                      <a:solidFill>
                        <a:srgbClr val="99FF33"/>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16" name="Oval 680"/>
                      <p:cNvSpPr>
                        <a:spLocks noChangeArrowheads="1"/>
                      </p:cNvSpPr>
                      <p:nvPr/>
                    </p:nvSpPr>
                    <p:spPr bwMode="auto">
                      <a:xfrm rot="1762554">
                        <a:off x="5208583" y="4749797"/>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17" name="Oval 681"/>
                      <p:cNvSpPr>
                        <a:spLocks noChangeArrowheads="1"/>
                      </p:cNvSpPr>
                      <p:nvPr/>
                    </p:nvSpPr>
                    <p:spPr bwMode="auto">
                      <a:xfrm rot="1762554">
                        <a:off x="4537070" y="4791072"/>
                        <a:ext cx="68263" cy="69850"/>
                      </a:xfrm>
                      <a:prstGeom prst="ellipse">
                        <a:avLst/>
                      </a:prstGeom>
                      <a:solidFill>
                        <a:srgbClr val="FF99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18" name="Oval 682"/>
                      <p:cNvSpPr>
                        <a:spLocks noChangeArrowheads="1"/>
                      </p:cNvSpPr>
                      <p:nvPr/>
                    </p:nvSpPr>
                    <p:spPr bwMode="auto">
                      <a:xfrm rot="1762554">
                        <a:off x="4989508" y="4527547"/>
                        <a:ext cx="69850" cy="69850"/>
                      </a:xfrm>
                      <a:prstGeom prst="ellipse">
                        <a:avLst/>
                      </a:prstGeom>
                      <a:solidFill>
                        <a:srgbClr val="FF99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19" name="Oval 683"/>
                      <p:cNvSpPr>
                        <a:spLocks noChangeArrowheads="1"/>
                      </p:cNvSpPr>
                      <p:nvPr/>
                    </p:nvSpPr>
                    <p:spPr bwMode="auto">
                      <a:xfrm rot="1762554">
                        <a:off x="4359270" y="4879972"/>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20" name="Oval 684"/>
                      <p:cNvSpPr>
                        <a:spLocks noChangeArrowheads="1"/>
                      </p:cNvSpPr>
                      <p:nvPr/>
                    </p:nvSpPr>
                    <p:spPr bwMode="auto">
                      <a:xfrm rot="1762554">
                        <a:off x="4425945" y="4902197"/>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21" name="Oval 685"/>
                      <p:cNvSpPr>
                        <a:spLocks noChangeArrowheads="1"/>
                      </p:cNvSpPr>
                      <p:nvPr/>
                    </p:nvSpPr>
                    <p:spPr bwMode="auto">
                      <a:xfrm rot="1762554">
                        <a:off x="4414833" y="4937122"/>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22" name="Oval 686"/>
                      <p:cNvSpPr>
                        <a:spLocks noChangeArrowheads="1"/>
                      </p:cNvSpPr>
                      <p:nvPr/>
                    </p:nvSpPr>
                    <p:spPr bwMode="auto">
                      <a:xfrm rot="1762554">
                        <a:off x="4703758" y="4948235"/>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23" name="Oval 687"/>
                      <p:cNvSpPr>
                        <a:spLocks noChangeArrowheads="1"/>
                      </p:cNvSpPr>
                      <p:nvPr/>
                    </p:nvSpPr>
                    <p:spPr bwMode="auto">
                      <a:xfrm rot="1762554">
                        <a:off x="4391020" y="4905372"/>
                        <a:ext cx="68263"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24" name="Oval 688"/>
                      <p:cNvSpPr>
                        <a:spLocks noChangeArrowheads="1"/>
                      </p:cNvSpPr>
                      <p:nvPr/>
                    </p:nvSpPr>
                    <p:spPr bwMode="auto">
                      <a:xfrm rot="1762554">
                        <a:off x="4414833" y="4937122"/>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25" name="Oval 689"/>
                      <p:cNvSpPr>
                        <a:spLocks noChangeArrowheads="1"/>
                      </p:cNvSpPr>
                      <p:nvPr/>
                    </p:nvSpPr>
                    <p:spPr bwMode="auto">
                      <a:xfrm rot="1762554">
                        <a:off x="4508495" y="4910135"/>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26" name="Oval 690"/>
                      <p:cNvSpPr>
                        <a:spLocks noChangeArrowheads="1"/>
                      </p:cNvSpPr>
                      <p:nvPr/>
                    </p:nvSpPr>
                    <p:spPr bwMode="auto">
                      <a:xfrm rot="1762554">
                        <a:off x="4414833" y="4937122"/>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27" name="Oval 691"/>
                      <p:cNvSpPr>
                        <a:spLocks noChangeArrowheads="1"/>
                      </p:cNvSpPr>
                      <p:nvPr/>
                    </p:nvSpPr>
                    <p:spPr bwMode="auto">
                      <a:xfrm rot="1762554">
                        <a:off x="4238620" y="4905372"/>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28" name="Oval 692"/>
                      <p:cNvSpPr>
                        <a:spLocks noChangeArrowheads="1"/>
                      </p:cNvSpPr>
                      <p:nvPr/>
                    </p:nvSpPr>
                    <p:spPr bwMode="auto">
                      <a:xfrm rot="1762554">
                        <a:off x="4618033" y="4840285"/>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29" name="Oval 693"/>
                      <p:cNvSpPr>
                        <a:spLocks noChangeArrowheads="1"/>
                      </p:cNvSpPr>
                      <p:nvPr/>
                    </p:nvSpPr>
                    <p:spPr bwMode="auto">
                      <a:xfrm rot="1762554">
                        <a:off x="4452933" y="4992685"/>
                        <a:ext cx="68262"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30" name="Oval 694"/>
                      <p:cNvSpPr>
                        <a:spLocks noChangeArrowheads="1"/>
                      </p:cNvSpPr>
                      <p:nvPr/>
                    </p:nvSpPr>
                    <p:spPr bwMode="auto">
                      <a:xfrm rot="1762554">
                        <a:off x="4514845" y="5026022"/>
                        <a:ext cx="69850" cy="69850"/>
                      </a:xfrm>
                      <a:prstGeom prst="ellipse">
                        <a:avLst/>
                      </a:prstGeom>
                      <a:solidFill>
                        <a:srgbClr val="99FF33"/>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31" name="Oval 695"/>
                      <p:cNvSpPr>
                        <a:spLocks noChangeArrowheads="1"/>
                      </p:cNvSpPr>
                      <p:nvPr/>
                    </p:nvSpPr>
                    <p:spPr bwMode="auto">
                      <a:xfrm rot="1762554">
                        <a:off x="4581520" y="4825997"/>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32" name="Oval 696"/>
                      <p:cNvSpPr>
                        <a:spLocks noChangeArrowheads="1"/>
                      </p:cNvSpPr>
                      <p:nvPr/>
                    </p:nvSpPr>
                    <p:spPr bwMode="auto">
                      <a:xfrm rot="1762554">
                        <a:off x="4437058" y="5006972"/>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33" name="Oval 697"/>
                      <p:cNvSpPr>
                        <a:spLocks noChangeArrowheads="1"/>
                      </p:cNvSpPr>
                      <p:nvPr/>
                    </p:nvSpPr>
                    <p:spPr bwMode="auto">
                      <a:xfrm rot="1762554">
                        <a:off x="4529133" y="4860922"/>
                        <a:ext cx="68262"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34" name="Oval 698"/>
                      <p:cNvSpPr>
                        <a:spLocks noChangeArrowheads="1"/>
                      </p:cNvSpPr>
                      <p:nvPr/>
                    </p:nvSpPr>
                    <p:spPr bwMode="auto">
                      <a:xfrm rot="1762554">
                        <a:off x="4468808" y="4825997"/>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35" name="Oval 699"/>
                      <p:cNvSpPr>
                        <a:spLocks noChangeArrowheads="1"/>
                      </p:cNvSpPr>
                      <p:nvPr/>
                    </p:nvSpPr>
                    <p:spPr bwMode="auto">
                      <a:xfrm rot="1762554">
                        <a:off x="4562470" y="4799010"/>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36" name="Oval 700"/>
                      <p:cNvSpPr>
                        <a:spLocks noChangeArrowheads="1"/>
                      </p:cNvSpPr>
                      <p:nvPr/>
                    </p:nvSpPr>
                    <p:spPr bwMode="auto">
                      <a:xfrm rot="1762554">
                        <a:off x="4314820" y="4829172"/>
                        <a:ext cx="68263"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37" name="Oval 701"/>
                      <p:cNvSpPr>
                        <a:spLocks noChangeArrowheads="1"/>
                      </p:cNvSpPr>
                      <p:nvPr/>
                    </p:nvSpPr>
                    <p:spPr bwMode="auto">
                      <a:xfrm rot="1762554">
                        <a:off x="5381620" y="4676772"/>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38" name="Oval 702"/>
                      <p:cNvSpPr>
                        <a:spLocks noChangeArrowheads="1"/>
                      </p:cNvSpPr>
                      <p:nvPr/>
                    </p:nvSpPr>
                    <p:spPr bwMode="auto">
                      <a:xfrm rot="1762554">
                        <a:off x="4314820" y="4829172"/>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39" name="Oval 703"/>
                      <p:cNvSpPr>
                        <a:spLocks noChangeArrowheads="1"/>
                      </p:cNvSpPr>
                      <p:nvPr/>
                    </p:nvSpPr>
                    <p:spPr bwMode="auto">
                      <a:xfrm rot="1762554">
                        <a:off x="4924420" y="4829172"/>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40" name="Oval 704"/>
                      <p:cNvSpPr>
                        <a:spLocks noChangeArrowheads="1"/>
                      </p:cNvSpPr>
                      <p:nvPr/>
                    </p:nvSpPr>
                    <p:spPr bwMode="auto">
                      <a:xfrm rot="1762554">
                        <a:off x="5686420" y="4600572"/>
                        <a:ext cx="68263" cy="69850"/>
                      </a:xfrm>
                      <a:prstGeom prst="ellipse">
                        <a:avLst/>
                      </a:prstGeom>
                      <a:solidFill>
                        <a:srgbClr val="99FF33"/>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41" name="Oval 705"/>
                      <p:cNvSpPr>
                        <a:spLocks noChangeArrowheads="1"/>
                      </p:cNvSpPr>
                      <p:nvPr/>
                    </p:nvSpPr>
                    <p:spPr bwMode="auto">
                      <a:xfrm rot="1762554">
                        <a:off x="4648195" y="4946647"/>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42" name="Oval 706"/>
                      <p:cNvSpPr>
                        <a:spLocks noChangeArrowheads="1"/>
                      </p:cNvSpPr>
                      <p:nvPr/>
                    </p:nvSpPr>
                    <p:spPr bwMode="auto">
                      <a:xfrm rot="1762554">
                        <a:off x="4519608" y="5035547"/>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43" name="Oval 707"/>
                      <p:cNvSpPr>
                        <a:spLocks noChangeArrowheads="1"/>
                      </p:cNvSpPr>
                      <p:nvPr/>
                    </p:nvSpPr>
                    <p:spPr bwMode="auto">
                      <a:xfrm rot="1762554">
                        <a:off x="4619620" y="4981572"/>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44" name="Oval 708"/>
                      <p:cNvSpPr>
                        <a:spLocks noChangeArrowheads="1"/>
                      </p:cNvSpPr>
                      <p:nvPr/>
                    </p:nvSpPr>
                    <p:spPr bwMode="auto">
                      <a:xfrm rot="1762554">
                        <a:off x="4689470" y="5002210"/>
                        <a:ext cx="68263"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45" name="Oval 709"/>
                      <p:cNvSpPr>
                        <a:spLocks noChangeArrowheads="1"/>
                      </p:cNvSpPr>
                      <p:nvPr/>
                    </p:nvSpPr>
                    <p:spPr bwMode="auto">
                      <a:xfrm rot="1762554">
                        <a:off x="4314820" y="4905372"/>
                        <a:ext cx="68263"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46" name="Oval 710"/>
                      <p:cNvSpPr>
                        <a:spLocks noChangeArrowheads="1"/>
                      </p:cNvSpPr>
                      <p:nvPr/>
                    </p:nvSpPr>
                    <p:spPr bwMode="auto">
                      <a:xfrm rot="1762554">
                        <a:off x="4314820" y="4905372"/>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47" name="Oval 711"/>
                      <p:cNvSpPr>
                        <a:spLocks noChangeArrowheads="1"/>
                      </p:cNvSpPr>
                      <p:nvPr/>
                    </p:nvSpPr>
                    <p:spPr bwMode="auto">
                      <a:xfrm rot="1762554">
                        <a:off x="4538658" y="5000622"/>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48" name="Oval 712"/>
                      <p:cNvSpPr>
                        <a:spLocks noChangeArrowheads="1"/>
                      </p:cNvSpPr>
                      <p:nvPr/>
                    </p:nvSpPr>
                    <p:spPr bwMode="auto">
                      <a:xfrm rot="1762554">
                        <a:off x="4827583" y="4905372"/>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49" name="Oval 713"/>
                      <p:cNvSpPr>
                        <a:spLocks noChangeArrowheads="1"/>
                      </p:cNvSpPr>
                      <p:nvPr/>
                    </p:nvSpPr>
                    <p:spPr bwMode="auto">
                      <a:xfrm rot="1762554">
                        <a:off x="4706933" y="4965697"/>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50" name="Oval 714"/>
                      <p:cNvSpPr>
                        <a:spLocks noChangeArrowheads="1"/>
                      </p:cNvSpPr>
                      <p:nvPr/>
                    </p:nvSpPr>
                    <p:spPr bwMode="auto">
                      <a:xfrm rot="1762554">
                        <a:off x="4538658" y="5000622"/>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51" name="Oval 715"/>
                      <p:cNvSpPr>
                        <a:spLocks noChangeArrowheads="1"/>
                      </p:cNvSpPr>
                      <p:nvPr/>
                    </p:nvSpPr>
                    <p:spPr bwMode="auto">
                      <a:xfrm rot="1762554">
                        <a:off x="4162420" y="4981572"/>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52" name="Oval 716"/>
                      <p:cNvSpPr>
                        <a:spLocks noChangeArrowheads="1"/>
                      </p:cNvSpPr>
                      <p:nvPr/>
                    </p:nvSpPr>
                    <p:spPr bwMode="auto">
                      <a:xfrm rot="1762554">
                        <a:off x="4538658" y="5000622"/>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53" name="Oval 717"/>
                      <p:cNvSpPr>
                        <a:spLocks noChangeArrowheads="1"/>
                      </p:cNvSpPr>
                      <p:nvPr/>
                    </p:nvSpPr>
                    <p:spPr bwMode="auto">
                      <a:xfrm rot="1762554">
                        <a:off x="4238620" y="4829172"/>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54" name="Oval 718"/>
                      <p:cNvSpPr>
                        <a:spLocks noChangeArrowheads="1"/>
                      </p:cNvSpPr>
                      <p:nvPr/>
                    </p:nvSpPr>
                    <p:spPr bwMode="auto">
                      <a:xfrm rot="1762554">
                        <a:off x="4543420" y="4905372"/>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55" name="Oval 719"/>
                      <p:cNvSpPr>
                        <a:spLocks noChangeArrowheads="1"/>
                      </p:cNvSpPr>
                      <p:nvPr/>
                    </p:nvSpPr>
                    <p:spPr bwMode="auto">
                      <a:xfrm rot="1762554">
                        <a:off x="4619620" y="4905372"/>
                        <a:ext cx="68263"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56" name="Oval 720"/>
                      <p:cNvSpPr>
                        <a:spLocks noChangeArrowheads="1"/>
                      </p:cNvSpPr>
                      <p:nvPr/>
                    </p:nvSpPr>
                    <p:spPr bwMode="auto">
                      <a:xfrm rot="1762554">
                        <a:off x="4543420" y="4981572"/>
                        <a:ext cx="68263"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57" name="Oval 721"/>
                      <p:cNvSpPr>
                        <a:spLocks noChangeArrowheads="1"/>
                      </p:cNvSpPr>
                      <p:nvPr/>
                    </p:nvSpPr>
                    <p:spPr bwMode="auto">
                      <a:xfrm rot="1762554">
                        <a:off x="4618033" y="4986335"/>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58" name="Oval 722"/>
                      <p:cNvSpPr>
                        <a:spLocks noChangeArrowheads="1"/>
                      </p:cNvSpPr>
                      <p:nvPr/>
                    </p:nvSpPr>
                    <p:spPr bwMode="auto">
                      <a:xfrm rot="1762554">
                        <a:off x="4613270" y="4733922"/>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59" name="Oval 723"/>
                      <p:cNvSpPr>
                        <a:spLocks noChangeArrowheads="1"/>
                      </p:cNvSpPr>
                      <p:nvPr/>
                    </p:nvSpPr>
                    <p:spPr bwMode="auto">
                      <a:xfrm rot="1762554">
                        <a:off x="4587870" y="4638672"/>
                        <a:ext cx="68263"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60" name="Oval 724"/>
                      <p:cNvSpPr>
                        <a:spLocks noChangeArrowheads="1"/>
                      </p:cNvSpPr>
                      <p:nvPr/>
                    </p:nvSpPr>
                    <p:spPr bwMode="auto">
                      <a:xfrm rot="1762554">
                        <a:off x="4425945" y="4592635"/>
                        <a:ext cx="69850" cy="69850"/>
                      </a:xfrm>
                      <a:prstGeom prst="ellipse">
                        <a:avLst/>
                      </a:prstGeom>
                      <a:solidFill>
                        <a:srgbClr val="FF99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61" name="Oval 725"/>
                      <p:cNvSpPr>
                        <a:spLocks noChangeArrowheads="1"/>
                      </p:cNvSpPr>
                      <p:nvPr/>
                    </p:nvSpPr>
                    <p:spPr bwMode="auto">
                      <a:xfrm rot="1762554">
                        <a:off x="4479920" y="4705347"/>
                        <a:ext cx="68263"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62" name="Oval 726"/>
                      <p:cNvSpPr>
                        <a:spLocks noChangeArrowheads="1"/>
                      </p:cNvSpPr>
                      <p:nvPr/>
                    </p:nvSpPr>
                    <p:spPr bwMode="auto">
                      <a:xfrm rot="1762554">
                        <a:off x="4444995" y="4767260"/>
                        <a:ext cx="69850" cy="71437"/>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63" name="Oval 727"/>
                      <p:cNvSpPr>
                        <a:spLocks noChangeArrowheads="1"/>
                      </p:cNvSpPr>
                      <p:nvPr/>
                    </p:nvSpPr>
                    <p:spPr bwMode="auto">
                      <a:xfrm rot="1762554">
                        <a:off x="4622795" y="4576760"/>
                        <a:ext cx="68263"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64" name="Oval 728"/>
                      <p:cNvSpPr>
                        <a:spLocks noChangeArrowheads="1"/>
                      </p:cNvSpPr>
                      <p:nvPr/>
                    </p:nvSpPr>
                    <p:spPr bwMode="auto">
                      <a:xfrm rot="1762554">
                        <a:off x="4519608" y="4760910"/>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65" name="Oval 729"/>
                      <p:cNvSpPr>
                        <a:spLocks noChangeArrowheads="1"/>
                      </p:cNvSpPr>
                      <p:nvPr/>
                    </p:nvSpPr>
                    <p:spPr bwMode="auto">
                      <a:xfrm rot="1762554">
                        <a:off x="4864095" y="4713285"/>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66" name="Oval 730"/>
                      <p:cNvSpPr>
                        <a:spLocks noChangeArrowheads="1"/>
                      </p:cNvSpPr>
                      <p:nvPr/>
                    </p:nvSpPr>
                    <p:spPr bwMode="auto">
                      <a:xfrm rot="1762554">
                        <a:off x="4813295" y="4524372"/>
                        <a:ext cx="68263"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67" name="Oval 731"/>
                      <p:cNvSpPr>
                        <a:spLocks noChangeArrowheads="1"/>
                      </p:cNvSpPr>
                      <p:nvPr/>
                    </p:nvSpPr>
                    <p:spPr bwMode="auto">
                      <a:xfrm rot="1762554">
                        <a:off x="4741858" y="4643435"/>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68" name="Oval 732"/>
                      <p:cNvSpPr>
                        <a:spLocks noChangeArrowheads="1"/>
                      </p:cNvSpPr>
                      <p:nvPr/>
                    </p:nvSpPr>
                    <p:spPr bwMode="auto">
                      <a:xfrm rot="1762554">
                        <a:off x="4587870" y="4638672"/>
                        <a:ext cx="68263"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69" name="Oval 733"/>
                      <p:cNvSpPr>
                        <a:spLocks noChangeArrowheads="1"/>
                      </p:cNvSpPr>
                      <p:nvPr/>
                    </p:nvSpPr>
                    <p:spPr bwMode="auto">
                      <a:xfrm rot="1762554">
                        <a:off x="4683120" y="4611685"/>
                        <a:ext cx="68263"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70" name="Oval 734"/>
                      <p:cNvSpPr>
                        <a:spLocks noChangeArrowheads="1"/>
                      </p:cNvSpPr>
                      <p:nvPr/>
                    </p:nvSpPr>
                    <p:spPr bwMode="auto">
                      <a:xfrm rot="1762554">
                        <a:off x="5019670" y="4719635"/>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71" name="Oval 735"/>
                      <p:cNvSpPr>
                        <a:spLocks noChangeArrowheads="1"/>
                      </p:cNvSpPr>
                      <p:nvPr/>
                    </p:nvSpPr>
                    <p:spPr bwMode="auto">
                      <a:xfrm rot="1762554">
                        <a:off x="4776783" y="4584697"/>
                        <a:ext cx="68262"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72" name="Oval 736"/>
                      <p:cNvSpPr>
                        <a:spLocks noChangeArrowheads="1"/>
                      </p:cNvSpPr>
                      <p:nvPr/>
                    </p:nvSpPr>
                    <p:spPr bwMode="auto">
                      <a:xfrm rot="1762554">
                        <a:off x="4873620" y="4557710"/>
                        <a:ext cx="68263"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73" name="Oval 737"/>
                      <p:cNvSpPr>
                        <a:spLocks noChangeArrowheads="1"/>
                      </p:cNvSpPr>
                      <p:nvPr/>
                    </p:nvSpPr>
                    <p:spPr bwMode="auto">
                      <a:xfrm rot="1762554">
                        <a:off x="4803770" y="4678360"/>
                        <a:ext cx="69850" cy="71437"/>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74" name="Oval 738"/>
                      <p:cNvSpPr>
                        <a:spLocks noChangeArrowheads="1"/>
                      </p:cNvSpPr>
                      <p:nvPr/>
                    </p:nvSpPr>
                    <p:spPr bwMode="auto">
                      <a:xfrm rot="1762554">
                        <a:off x="4776783" y="4584697"/>
                        <a:ext cx="68262"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75" name="Oval 739"/>
                      <p:cNvSpPr>
                        <a:spLocks noChangeArrowheads="1"/>
                      </p:cNvSpPr>
                      <p:nvPr/>
                    </p:nvSpPr>
                    <p:spPr bwMode="auto">
                      <a:xfrm rot="1762554">
                        <a:off x="4708520" y="4706935"/>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76" name="Oval 740"/>
                      <p:cNvSpPr>
                        <a:spLocks noChangeArrowheads="1"/>
                      </p:cNvSpPr>
                      <p:nvPr/>
                    </p:nvSpPr>
                    <p:spPr bwMode="auto">
                      <a:xfrm rot="1762554">
                        <a:off x="4776783" y="4584697"/>
                        <a:ext cx="68262"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77" name="Oval 741"/>
                      <p:cNvSpPr>
                        <a:spLocks noChangeArrowheads="1"/>
                      </p:cNvSpPr>
                      <p:nvPr/>
                    </p:nvSpPr>
                    <p:spPr bwMode="auto">
                      <a:xfrm rot="1762554">
                        <a:off x="5026020" y="4565647"/>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78" name="Oval 742"/>
                      <p:cNvSpPr>
                        <a:spLocks noChangeArrowheads="1"/>
                      </p:cNvSpPr>
                      <p:nvPr/>
                    </p:nvSpPr>
                    <p:spPr bwMode="auto">
                      <a:xfrm rot="1762554">
                        <a:off x="4932358" y="4591047"/>
                        <a:ext cx="69850" cy="71438"/>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79" name="Oval 743"/>
                      <p:cNvSpPr>
                        <a:spLocks noChangeArrowheads="1"/>
                      </p:cNvSpPr>
                      <p:nvPr/>
                    </p:nvSpPr>
                    <p:spPr bwMode="auto">
                      <a:xfrm rot="1762554">
                        <a:off x="4492620" y="4614860"/>
                        <a:ext cx="68263" cy="69850"/>
                      </a:xfrm>
                      <a:prstGeom prst="ellipse">
                        <a:avLst/>
                      </a:prstGeom>
                      <a:solidFill>
                        <a:srgbClr val="FF99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80" name="Oval 744"/>
                      <p:cNvSpPr>
                        <a:spLocks noChangeArrowheads="1"/>
                      </p:cNvSpPr>
                      <p:nvPr/>
                    </p:nvSpPr>
                    <p:spPr bwMode="auto">
                      <a:xfrm rot="1762554">
                        <a:off x="4314820" y="4703760"/>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81" name="Oval 745"/>
                      <p:cNvSpPr>
                        <a:spLocks noChangeArrowheads="1"/>
                      </p:cNvSpPr>
                      <p:nvPr/>
                    </p:nvSpPr>
                    <p:spPr bwMode="auto">
                      <a:xfrm rot="1762554">
                        <a:off x="4381495" y="4725985"/>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82" name="Oval 746"/>
                      <p:cNvSpPr>
                        <a:spLocks noChangeArrowheads="1"/>
                      </p:cNvSpPr>
                      <p:nvPr/>
                    </p:nvSpPr>
                    <p:spPr bwMode="auto">
                      <a:xfrm rot="1762554">
                        <a:off x="4370383" y="4760910"/>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83" name="Oval 747"/>
                      <p:cNvSpPr>
                        <a:spLocks noChangeArrowheads="1"/>
                      </p:cNvSpPr>
                      <p:nvPr/>
                    </p:nvSpPr>
                    <p:spPr bwMode="auto">
                      <a:xfrm rot="1762554">
                        <a:off x="5153020" y="4829172"/>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84" name="Oval 748"/>
                      <p:cNvSpPr>
                        <a:spLocks noChangeArrowheads="1"/>
                      </p:cNvSpPr>
                      <p:nvPr/>
                    </p:nvSpPr>
                    <p:spPr bwMode="auto">
                      <a:xfrm rot="1762554">
                        <a:off x="4538658" y="4725985"/>
                        <a:ext cx="68262"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85" name="Oval 749"/>
                      <p:cNvSpPr>
                        <a:spLocks noChangeArrowheads="1"/>
                      </p:cNvSpPr>
                      <p:nvPr/>
                    </p:nvSpPr>
                    <p:spPr bwMode="auto">
                      <a:xfrm rot="1762554">
                        <a:off x="4370383" y="4760910"/>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86" name="Oval 750"/>
                      <p:cNvSpPr>
                        <a:spLocks noChangeArrowheads="1"/>
                      </p:cNvSpPr>
                      <p:nvPr/>
                    </p:nvSpPr>
                    <p:spPr bwMode="auto">
                      <a:xfrm rot="1762554">
                        <a:off x="4162420" y="4676772"/>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87" name="Oval 751"/>
                      <p:cNvSpPr>
                        <a:spLocks noChangeArrowheads="1"/>
                      </p:cNvSpPr>
                      <p:nvPr/>
                    </p:nvSpPr>
                    <p:spPr bwMode="auto">
                      <a:xfrm rot="1762554">
                        <a:off x="4370383" y="4760910"/>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88" name="Oval 752"/>
                      <p:cNvSpPr>
                        <a:spLocks noChangeArrowheads="1"/>
                      </p:cNvSpPr>
                      <p:nvPr/>
                    </p:nvSpPr>
                    <p:spPr bwMode="auto">
                      <a:xfrm rot="1762554">
                        <a:off x="4370383" y="4760910"/>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89" name="Oval 753"/>
                      <p:cNvSpPr>
                        <a:spLocks noChangeArrowheads="1"/>
                      </p:cNvSpPr>
                      <p:nvPr/>
                    </p:nvSpPr>
                    <p:spPr bwMode="auto">
                      <a:xfrm rot="1762554">
                        <a:off x="4573583" y="4664072"/>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90" name="Oval 754"/>
                      <p:cNvSpPr>
                        <a:spLocks noChangeArrowheads="1"/>
                      </p:cNvSpPr>
                      <p:nvPr/>
                    </p:nvSpPr>
                    <p:spPr bwMode="auto">
                      <a:xfrm rot="1762554">
                        <a:off x="4537070" y="4649785"/>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91" name="Oval 755"/>
                      <p:cNvSpPr>
                        <a:spLocks noChangeArrowheads="1"/>
                      </p:cNvSpPr>
                      <p:nvPr/>
                    </p:nvSpPr>
                    <p:spPr bwMode="auto">
                      <a:xfrm rot="1762554">
                        <a:off x="4484683" y="4684710"/>
                        <a:ext cx="68262"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92" name="Oval 756"/>
                      <p:cNvSpPr>
                        <a:spLocks noChangeArrowheads="1"/>
                      </p:cNvSpPr>
                      <p:nvPr/>
                    </p:nvSpPr>
                    <p:spPr bwMode="auto">
                      <a:xfrm rot="1762554">
                        <a:off x="4424358" y="4649785"/>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93" name="Oval 757"/>
                      <p:cNvSpPr>
                        <a:spLocks noChangeArrowheads="1"/>
                      </p:cNvSpPr>
                      <p:nvPr/>
                    </p:nvSpPr>
                    <p:spPr bwMode="auto">
                      <a:xfrm rot="1762554">
                        <a:off x="4518020" y="4622797"/>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94" name="Oval 758"/>
                      <p:cNvSpPr>
                        <a:spLocks noChangeArrowheads="1"/>
                      </p:cNvSpPr>
                      <p:nvPr/>
                    </p:nvSpPr>
                    <p:spPr bwMode="auto">
                      <a:xfrm rot="1762554">
                        <a:off x="4559295" y="4676772"/>
                        <a:ext cx="68263"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95" name="Oval 759"/>
                      <p:cNvSpPr>
                        <a:spLocks noChangeArrowheads="1"/>
                      </p:cNvSpPr>
                      <p:nvPr/>
                    </p:nvSpPr>
                    <p:spPr bwMode="auto">
                      <a:xfrm rot="1762554">
                        <a:off x="4518020" y="4622797"/>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96" name="Oval 760"/>
                      <p:cNvSpPr>
                        <a:spLocks noChangeArrowheads="1"/>
                      </p:cNvSpPr>
                      <p:nvPr/>
                    </p:nvSpPr>
                    <p:spPr bwMode="auto">
                      <a:xfrm rot="1762554">
                        <a:off x="4448170" y="4745035"/>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97" name="Oval 761"/>
                      <p:cNvSpPr>
                        <a:spLocks noChangeArrowheads="1"/>
                      </p:cNvSpPr>
                      <p:nvPr/>
                    </p:nvSpPr>
                    <p:spPr bwMode="auto">
                      <a:xfrm rot="1762554">
                        <a:off x="4518020" y="4622797"/>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98" name="Oval 762"/>
                      <p:cNvSpPr>
                        <a:spLocks noChangeArrowheads="1"/>
                      </p:cNvSpPr>
                      <p:nvPr/>
                    </p:nvSpPr>
                    <p:spPr bwMode="auto">
                      <a:xfrm rot="1762554">
                        <a:off x="5153020" y="4524372"/>
                        <a:ext cx="69850"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499" name="Oval 763"/>
                      <p:cNvSpPr>
                        <a:spLocks noChangeArrowheads="1"/>
                      </p:cNvSpPr>
                      <p:nvPr/>
                    </p:nvSpPr>
                    <p:spPr bwMode="auto">
                      <a:xfrm rot="1762554">
                        <a:off x="4441820" y="4767260"/>
                        <a:ext cx="68263" cy="6985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500" name="Freeform 764"/>
                      <p:cNvSpPr>
                        <a:spLocks/>
                      </p:cNvSpPr>
                      <p:nvPr/>
                    </p:nvSpPr>
                    <p:spPr bwMode="auto">
                      <a:xfrm>
                        <a:off x="3857620" y="3000372"/>
                        <a:ext cx="3200400" cy="2057400"/>
                      </a:xfrm>
                      <a:custGeom>
                        <a:avLst/>
                        <a:gdLst/>
                        <a:ahLst/>
                        <a:cxnLst>
                          <a:cxn ang="0">
                            <a:pos x="0" y="1296"/>
                          </a:cxn>
                          <a:cxn ang="0">
                            <a:pos x="528" y="1152"/>
                          </a:cxn>
                          <a:cxn ang="0">
                            <a:pos x="960" y="912"/>
                          </a:cxn>
                          <a:cxn ang="0">
                            <a:pos x="1680" y="336"/>
                          </a:cxn>
                          <a:cxn ang="0">
                            <a:pos x="2016" y="0"/>
                          </a:cxn>
                        </a:cxnLst>
                        <a:rect l="0" t="0" r="r" b="b"/>
                        <a:pathLst>
                          <a:path w="2016" h="1296">
                            <a:moveTo>
                              <a:pt x="0" y="1296"/>
                            </a:moveTo>
                            <a:cubicBezTo>
                              <a:pt x="184" y="1256"/>
                              <a:pt x="368" y="1216"/>
                              <a:pt x="528" y="1152"/>
                            </a:cubicBezTo>
                            <a:cubicBezTo>
                              <a:pt x="688" y="1088"/>
                              <a:pt x="768" y="1048"/>
                              <a:pt x="960" y="912"/>
                            </a:cubicBezTo>
                            <a:cubicBezTo>
                              <a:pt x="1152" y="776"/>
                              <a:pt x="1504" y="488"/>
                              <a:pt x="1680" y="336"/>
                            </a:cubicBezTo>
                            <a:cubicBezTo>
                              <a:pt x="1856" y="184"/>
                              <a:pt x="1936" y="92"/>
                              <a:pt x="2016" y="0"/>
                            </a:cubicBezTo>
                          </a:path>
                        </a:pathLst>
                      </a:custGeom>
                      <a:noFill/>
                      <a:ln w="19050">
                        <a:solidFill>
                          <a:srgbClr val="7030A0"/>
                        </a:solid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5502" name="Line 766"/>
                      <p:cNvSpPr>
                        <a:spLocks noChangeShapeType="1"/>
                      </p:cNvSpPr>
                      <p:nvPr/>
                    </p:nvSpPr>
                    <p:spPr bwMode="auto">
                      <a:xfrm flipH="1">
                        <a:off x="3933820" y="2847972"/>
                        <a:ext cx="3200400" cy="2971800"/>
                      </a:xfrm>
                      <a:prstGeom prst="line">
                        <a:avLst/>
                      </a:prstGeom>
                      <a:noFill/>
                      <a:ln w="19050">
                        <a:solidFill>
                          <a:schemeClr val="accent1"/>
                        </a:solidFill>
                        <a:round/>
                        <a:headEnd type="none" w="sm" len="sm"/>
                        <a:tailEnd type="none" w="sm" len="sm"/>
                      </a:ln>
                      <a:effectLst/>
                    </p:spPr>
                    <p:txBody>
                      <a:bodyPr vert="horz" wrap="none" lIns="91440" tIns="45720" rIns="91440" bIns="45720" numCol="1" anchor="t" anchorCtr="0" compatLnSpc="1">
                        <a:prstTxWarp prst="textNoShape">
                          <a:avLst/>
                        </a:prstTxWarp>
                      </a:bodyPr>
                      <a:lstStyle/>
                      <a:p>
                        <a:endParaRPr lang="zh-TW" altLang="en-US">
                          <a:solidFill>
                            <a:schemeClr val="bg1"/>
                          </a:solidFill>
                        </a:endParaRPr>
                      </a:p>
                    </p:txBody>
                  </p:sp>
                </p:grpSp>
                <p:sp>
                  <p:nvSpPr>
                    <p:cNvPr id="1015" name="Text Box 4"/>
                    <p:cNvSpPr txBox="1">
                      <a:spLocks noChangeArrowheads="1"/>
                    </p:cNvSpPr>
                    <p:nvPr/>
                  </p:nvSpPr>
                  <p:spPr bwMode="auto">
                    <a:xfrm>
                      <a:off x="3728000" y="5225606"/>
                      <a:ext cx="1218603" cy="246221"/>
                    </a:xfrm>
                    <a:prstGeom prst="rect">
                      <a:avLst/>
                    </a:prstGeom>
                    <a:noFill/>
                    <a:ln w="9525">
                      <a:noFill/>
                      <a:miter lim="800000"/>
                      <a:headEnd/>
                      <a:tailEnd/>
                    </a:ln>
                    <a:effectLst/>
                  </p:spPr>
                  <p:txBody>
                    <a:bodyPr vert="horz" wrap="none" lIns="91440" tIns="45720" rIns="91440" bIns="4572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dirty="0" smtClean="0">
                          <a:ln>
                            <a:noFill/>
                          </a:ln>
                          <a:solidFill>
                            <a:srgbClr val="006600"/>
                          </a:solidFill>
                          <a:effectLst/>
                          <a:latin typeface="Arial Narrow" pitchFamily="34" charset="0"/>
                          <a:ea typeface="新細明體" pitchFamily="18" charset="-120"/>
                        </a:rPr>
                        <a:t>Cy3 (green) intensity</a:t>
                      </a:r>
                      <a:endParaRPr kumimoji="1" lang="zh-TW" altLang="zh-TW" sz="900" b="0" i="0" u="none" strike="noStrike" cap="none" normalizeH="0" baseline="0" dirty="0" smtClean="0">
                        <a:ln>
                          <a:noFill/>
                        </a:ln>
                        <a:solidFill>
                          <a:srgbClr val="006600"/>
                        </a:solidFill>
                        <a:effectLst/>
                        <a:latin typeface="Arial Narrow" pitchFamily="34" charset="0"/>
                        <a:ea typeface="新細明體" pitchFamily="18" charset="-120"/>
                      </a:endParaRPr>
                    </a:p>
                  </p:txBody>
                </p:sp>
                <p:sp>
                  <p:nvSpPr>
                    <p:cNvPr id="1016" name="Text Box 5"/>
                    <p:cNvSpPr txBox="1">
                      <a:spLocks noChangeArrowheads="1"/>
                    </p:cNvSpPr>
                    <p:nvPr/>
                  </p:nvSpPr>
                  <p:spPr bwMode="auto">
                    <a:xfrm rot="16200000">
                      <a:off x="2696327" y="4205890"/>
                      <a:ext cx="1096775" cy="246221"/>
                    </a:xfrm>
                    <a:prstGeom prst="rect">
                      <a:avLst/>
                    </a:prstGeom>
                    <a:noFill/>
                    <a:ln w="9525">
                      <a:noFill/>
                      <a:miter lim="800000"/>
                      <a:headEnd/>
                      <a:tailEnd/>
                    </a:ln>
                    <a:effectLst/>
                  </p:spPr>
                  <p:txBody>
                    <a:bodyPr vert="horz" wrap="none" lIns="91440" tIns="45720" rIns="91440" bIns="4572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dirty="0" smtClean="0">
                          <a:ln>
                            <a:noFill/>
                          </a:ln>
                          <a:solidFill>
                            <a:srgbClr val="FF0000"/>
                          </a:solidFill>
                          <a:effectLst/>
                          <a:latin typeface="Arial Narrow" pitchFamily="34" charset="0"/>
                          <a:ea typeface="新細明體" pitchFamily="18" charset="-120"/>
                        </a:rPr>
                        <a:t>Cy5 (red) intensity</a:t>
                      </a:r>
                      <a:endParaRPr kumimoji="1" lang="zh-TW" altLang="zh-TW" sz="900" b="0" i="0" u="none" strike="noStrike" cap="none" normalizeH="0" baseline="0" dirty="0" smtClean="0">
                        <a:ln>
                          <a:noFill/>
                        </a:ln>
                        <a:solidFill>
                          <a:srgbClr val="FF0000"/>
                        </a:solidFill>
                        <a:effectLst/>
                        <a:latin typeface="Arial Narrow" pitchFamily="34" charset="0"/>
                        <a:ea typeface="新細明體" pitchFamily="18" charset="-120"/>
                      </a:endParaRPr>
                    </a:p>
                  </p:txBody>
                </p:sp>
              </p:grpSp>
            </p:grpSp>
            <p:sp>
              <p:nvSpPr>
                <p:cNvPr id="1259" name="矩形 1258"/>
                <p:cNvSpPr/>
                <p:nvPr/>
              </p:nvSpPr>
              <p:spPr>
                <a:xfrm>
                  <a:off x="5877134" y="262651"/>
                  <a:ext cx="809837" cy="276999"/>
                </a:xfrm>
                <a:prstGeom prst="rect">
                  <a:avLst/>
                </a:prstGeom>
              </p:spPr>
              <p:txBody>
                <a:bodyPr wrap="none">
                  <a:spAutoFit/>
                </a:bodyPr>
                <a:lstStyle/>
                <a:p>
                  <a:pPr lvl="0" fontAlgn="base">
                    <a:spcBef>
                      <a:spcPct val="0"/>
                    </a:spcBef>
                    <a:spcAft>
                      <a:spcPct val="0"/>
                    </a:spcAft>
                  </a:pPr>
                  <a:r>
                    <a:rPr kumimoji="1" lang="en-US" altLang="zh-TW" sz="1200" b="1" dirty="0" smtClean="0">
                      <a:solidFill>
                        <a:srgbClr val="0070C0"/>
                      </a:solidFill>
                      <a:latin typeface="Arial Narrow" pitchFamily="34" charset="0"/>
                      <a:ea typeface="新細明體" pitchFamily="18" charset="-120"/>
                    </a:rPr>
                    <a:t>Non-linear</a:t>
                  </a:r>
                  <a:endParaRPr kumimoji="1" lang="zh-TW" altLang="zh-TW" sz="1200" b="1" dirty="0" smtClean="0">
                    <a:solidFill>
                      <a:srgbClr val="0070C0"/>
                    </a:solidFill>
                    <a:latin typeface="Arial Narrow" pitchFamily="34" charset="0"/>
                    <a:ea typeface="新細明體" pitchFamily="18" charset="-120"/>
                  </a:endParaRPr>
                </a:p>
              </p:txBody>
            </p:sp>
          </p:grpSp>
          <p:grpSp>
            <p:nvGrpSpPr>
              <p:cNvPr id="11" name="群組 3417"/>
              <p:cNvGrpSpPr/>
              <p:nvPr/>
            </p:nvGrpSpPr>
            <p:grpSpPr>
              <a:xfrm>
                <a:off x="1038600" y="262651"/>
                <a:ext cx="2214694" cy="2341000"/>
                <a:chOff x="1038600" y="262651"/>
                <a:chExt cx="2214694" cy="2341000"/>
              </a:xfrm>
            </p:grpSpPr>
            <p:grpSp>
              <p:nvGrpSpPr>
                <p:cNvPr id="12" name="群組 242"/>
                <p:cNvGrpSpPr/>
                <p:nvPr/>
              </p:nvGrpSpPr>
              <p:grpSpPr>
                <a:xfrm>
                  <a:off x="1038600" y="549275"/>
                  <a:ext cx="2214694" cy="2054376"/>
                  <a:chOff x="1038600" y="549275"/>
                  <a:chExt cx="2214694" cy="2054376"/>
                </a:xfrm>
              </p:grpSpPr>
              <p:sp>
                <p:nvSpPr>
                  <p:cNvPr id="244740" name="Text Box 4"/>
                  <p:cNvSpPr txBox="1">
                    <a:spLocks noChangeArrowheads="1"/>
                  </p:cNvSpPr>
                  <p:nvPr/>
                </p:nvSpPr>
                <p:spPr bwMode="auto">
                  <a:xfrm>
                    <a:off x="1660272" y="2357430"/>
                    <a:ext cx="1218603" cy="246221"/>
                  </a:xfrm>
                  <a:prstGeom prst="rect">
                    <a:avLst/>
                  </a:prstGeom>
                  <a:noFill/>
                  <a:ln w="9525">
                    <a:noFill/>
                    <a:miter lim="800000"/>
                    <a:headEnd/>
                    <a:tailEnd/>
                  </a:ln>
                  <a:effectLst/>
                </p:spPr>
                <p:txBody>
                  <a:bodyPr vert="horz" wrap="none" lIns="91440" tIns="45720" rIns="91440" bIns="4572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dirty="0" smtClean="0">
                        <a:ln>
                          <a:noFill/>
                        </a:ln>
                        <a:solidFill>
                          <a:srgbClr val="006600"/>
                        </a:solidFill>
                        <a:effectLst/>
                        <a:latin typeface="Arial Narrow" pitchFamily="34" charset="0"/>
                        <a:ea typeface="新細明體" pitchFamily="18" charset="-120"/>
                      </a:rPr>
                      <a:t>Cy3 (green) intensity</a:t>
                    </a:r>
                    <a:endParaRPr kumimoji="1" lang="zh-TW" altLang="zh-TW" sz="900" b="0" i="0" u="none" strike="noStrike" cap="none" normalizeH="0" baseline="0" dirty="0" smtClean="0">
                      <a:ln>
                        <a:noFill/>
                      </a:ln>
                      <a:solidFill>
                        <a:srgbClr val="006600"/>
                      </a:solidFill>
                      <a:effectLst/>
                      <a:latin typeface="Arial Narrow" pitchFamily="34" charset="0"/>
                      <a:ea typeface="新細明體" pitchFamily="18" charset="-120"/>
                    </a:endParaRPr>
                  </a:p>
                </p:txBody>
              </p:sp>
              <p:sp>
                <p:nvSpPr>
                  <p:cNvPr id="244741" name="Text Box 5"/>
                  <p:cNvSpPr txBox="1">
                    <a:spLocks noChangeArrowheads="1"/>
                  </p:cNvSpPr>
                  <p:nvPr/>
                </p:nvSpPr>
                <p:spPr bwMode="auto">
                  <a:xfrm rot="16200000">
                    <a:off x="613323" y="1326165"/>
                    <a:ext cx="1096775" cy="246221"/>
                  </a:xfrm>
                  <a:prstGeom prst="rect">
                    <a:avLst/>
                  </a:prstGeom>
                  <a:noFill/>
                  <a:ln w="9525">
                    <a:noFill/>
                    <a:miter lim="800000"/>
                    <a:headEnd/>
                    <a:tailEnd/>
                  </a:ln>
                  <a:effectLst/>
                </p:spPr>
                <p:txBody>
                  <a:bodyPr vert="horz" wrap="none" lIns="91440" tIns="45720" rIns="91440" bIns="4572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000" b="1" i="0" u="none" strike="noStrike" cap="none" normalizeH="0" baseline="0" dirty="0" smtClean="0">
                        <a:ln>
                          <a:noFill/>
                        </a:ln>
                        <a:solidFill>
                          <a:srgbClr val="FF0000"/>
                        </a:solidFill>
                        <a:effectLst/>
                        <a:latin typeface="Arial Narrow" pitchFamily="34" charset="0"/>
                        <a:ea typeface="新細明體" pitchFamily="18" charset="-120"/>
                      </a:rPr>
                      <a:t>Cy5 (red) intensity</a:t>
                    </a:r>
                    <a:endParaRPr kumimoji="1" lang="zh-TW" altLang="zh-TW" sz="900" b="0" i="0" u="none" strike="noStrike" cap="none" normalizeH="0" baseline="0" dirty="0" smtClean="0">
                      <a:ln>
                        <a:noFill/>
                      </a:ln>
                      <a:solidFill>
                        <a:srgbClr val="FF0000"/>
                      </a:solidFill>
                      <a:effectLst/>
                      <a:latin typeface="Arial Narrow" pitchFamily="34" charset="0"/>
                      <a:ea typeface="新細明體" pitchFamily="18" charset="-120"/>
                    </a:endParaRPr>
                  </a:p>
                </p:txBody>
              </p:sp>
              <p:grpSp>
                <p:nvGrpSpPr>
                  <p:cNvPr id="13" name="群組 241"/>
                  <p:cNvGrpSpPr>
                    <a:grpSpLocks noChangeAspect="1"/>
                  </p:cNvGrpSpPr>
                  <p:nvPr/>
                </p:nvGrpSpPr>
                <p:grpSpPr>
                  <a:xfrm>
                    <a:off x="1285852" y="549275"/>
                    <a:ext cx="1967442" cy="1800000"/>
                    <a:chOff x="730219" y="549275"/>
                    <a:chExt cx="3581400" cy="3276600"/>
                  </a:xfrm>
                </p:grpSpPr>
                <p:sp>
                  <p:nvSpPr>
                    <p:cNvPr id="244739" name="Rectangle 3"/>
                    <p:cNvSpPr>
                      <a:spLocks noChangeArrowheads="1"/>
                    </p:cNvSpPr>
                    <p:nvPr/>
                  </p:nvSpPr>
                  <p:spPr bwMode="auto">
                    <a:xfrm>
                      <a:off x="730219" y="549275"/>
                      <a:ext cx="3581400" cy="3276600"/>
                    </a:xfrm>
                    <a:prstGeom prst="rect">
                      <a:avLst/>
                    </a:prstGeom>
                    <a:solidFill>
                      <a:schemeClr val="bg1"/>
                    </a:solidFill>
                    <a:ln w="12700">
                      <a:solidFill>
                        <a:schemeClr val="tx1"/>
                      </a:solidFill>
                      <a:miter lim="800000"/>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742" name="Oval 6"/>
                    <p:cNvSpPr>
                      <a:spLocks noChangeArrowheads="1"/>
                    </p:cNvSpPr>
                    <p:nvPr/>
                  </p:nvSpPr>
                  <p:spPr bwMode="auto">
                    <a:xfrm rot="652053">
                      <a:off x="1660494" y="2963863"/>
                      <a:ext cx="76200" cy="76200"/>
                    </a:xfrm>
                    <a:prstGeom prst="ellipse">
                      <a:avLst/>
                    </a:prstGeom>
                    <a:solidFill>
                      <a:srgbClr val="99FF33"/>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743" name="Oval 7"/>
                    <p:cNvSpPr>
                      <a:spLocks noChangeArrowheads="1"/>
                    </p:cNvSpPr>
                    <p:nvPr/>
                  </p:nvSpPr>
                  <p:spPr bwMode="auto">
                    <a:xfrm rot="652053">
                      <a:off x="1493807" y="2620963"/>
                      <a:ext cx="76200" cy="76200"/>
                    </a:xfrm>
                    <a:prstGeom prst="ellipse">
                      <a:avLst/>
                    </a:prstGeom>
                    <a:solidFill>
                      <a:srgbClr val="FF00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744" name="Oval 8"/>
                    <p:cNvSpPr>
                      <a:spLocks noChangeArrowheads="1"/>
                    </p:cNvSpPr>
                    <p:nvPr/>
                  </p:nvSpPr>
                  <p:spPr bwMode="auto">
                    <a:xfrm rot="652053">
                      <a:off x="1600169" y="2873375"/>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745" name="Oval 9"/>
                    <p:cNvSpPr>
                      <a:spLocks noChangeArrowheads="1"/>
                    </p:cNvSpPr>
                    <p:nvPr/>
                  </p:nvSpPr>
                  <p:spPr bwMode="auto">
                    <a:xfrm rot="652053">
                      <a:off x="1492219" y="2759075"/>
                      <a:ext cx="76200" cy="76200"/>
                    </a:xfrm>
                    <a:prstGeom prst="ellipse">
                      <a:avLst/>
                    </a:prstGeom>
                    <a:solidFill>
                      <a:srgbClr val="FF99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746" name="Oval 10"/>
                    <p:cNvSpPr>
                      <a:spLocks noChangeArrowheads="1"/>
                    </p:cNvSpPr>
                    <p:nvPr/>
                  </p:nvSpPr>
                  <p:spPr bwMode="auto">
                    <a:xfrm rot="652053">
                      <a:off x="1416019" y="2882900"/>
                      <a:ext cx="76200" cy="76200"/>
                    </a:xfrm>
                    <a:prstGeom prst="ellipse">
                      <a:avLst/>
                    </a:prstGeom>
                    <a:solidFill>
                      <a:srgbClr val="FF99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747" name="Oval 11"/>
                    <p:cNvSpPr>
                      <a:spLocks noChangeArrowheads="1"/>
                    </p:cNvSpPr>
                    <p:nvPr/>
                  </p:nvSpPr>
                  <p:spPr bwMode="auto">
                    <a:xfrm rot="652053">
                      <a:off x="1554132" y="2709863"/>
                      <a:ext cx="76200" cy="76200"/>
                    </a:xfrm>
                    <a:prstGeom prst="ellipse">
                      <a:avLst/>
                    </a:prstGeom>
                    <a:solidFill>
                      <a:srgbClr val="FF00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748" name="Oval 12"/>
                    <p:cNvSpPr>
                      <a:spLocks noChangeArrowheads="1"/>
                    </p:cNvSpPr>
                    <p:nvPr/>
                  </p:nvSpPr>
                  <p:spPr bwMode="auto">
                    <a:xfrm rot="652053">
                      <a:off x="1720819" y="2454275"/>
                      <a:ext cx="76200" cy="76200"/>
                    </a:xfrm>
                    <a:prstGeom prst="ellipse">
                      <a:avLst/>
                    </a:prstGeom>
                    <a:solidFill>
                      <a:srgbClr val="FF00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749" name="Oval 13"/>
                    <p:cNvSpPr>
                      <a:spLocks noChangeArrowheads="1"/>
                    </p:cNvSpPr>
                    <p:nvPr/>
                  </p:nvSpPr>
                  <p:spPr bwMode="auto">
                    <a:xfrm rot="652053">
                      <a:off x="1511269" y="2981325"/>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750" name="Oval 14"/>
                    <p:cNvSpPr>
                      <a:spLocks noChangeArrowheads="1"/>
                    </p:cNvSpPr>
                    <p:nvPr/>
                  </p:nvSpPr>
                  <p:spPr bwMode="auto">
                    <a:xfrm rot="652053">
                      <a:off x="1408082" y="3117850"/>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751" name="Oval 15"/>
                    <p:cNvSpPr>
                      <a:spLocks noChangeArrowheads="1"/>
                    </p:cNvSpPr>
                    <p:nvPr/>
                  </p:nvSpPr>
                  <p:spPr bwMode="auto">
                    <a:xfrm rot="652053">
                      <a:off x="1496982" y="3057525"/>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752" name="Oval 16"/>
                    <p:cNvSpPr>
                      <a:spLocks noChangeArrowheads="1"/>
                    </p:cNvSpPr>
                    <p:nvPr/>
                  </p:nvSpPr>
                  <p:spPr bwMode="auto">
                    <a:xfrm rot="652053">
                      <a:off x="1614457" y="2798763"/>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753" name="Oval 17"/>
                    <p:cNvSpPr>
                      <a:spLocks noChangeArrowheads="1"/>
                    </p:cNvSpPr>
                    <p:nvPr/>
                  </p:nvSpPr>
                  <p:spPr bwMode="auto">
                    <a:xfrm rot="652053">
                      <a:off x="1571594" y="3024188"/>
                      <a:ext cx="76200" cy="76200"/>
                    </a:xfrm>
                    <a:prstGeom prst="ellipse">
                      <a:avLst/>
                    </a:prstGeom>
                    <a:solidFill>
                      <a:srgbClr val="99FF33"/>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754" name="Oval 18"/>
                    <p:cNvSpPr>
                      <a:spLocks noChangeArrowheads="1"/>
                    </p:cNvSpPr>
                    <p:nvPr/>
                  </p:nvSpPr>
                  <p:spPr bwMode="auto">
                    <a:xfrm rot="652053">
                      <a:off x="1914494" y="2855913"/>
                      <a:ext cx="76200" cy="76200"/>
                    </a:xfrm>
                    <a:prstGeom prst="ellipse">
                      <a:avLst/>
                    </a:prstGeom>
                    <a:solidFill>
                      <a:srgbClr val="00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755" name="Oval 19"/>
                    <p:cNvSpPr>
                      <a:spLocks noChangeArrowheads="1"/>
                    </p:cNvSpPr>
                    <p:nvPr/>
                  </p:nvSpPr>
                  <p:spPr bwMode="auto">
                    <a:xfrm rot="652053">
                      <a:off x="1873219" y="2987675"/>
                      <a:ext cx="76200" cy="76200"/>
                    </a:xfrm>
                    <a:prstGeom prst="ellipse">
                      <a:avLst/>
                    </a:prstGeom>
                    <a:solidFill>
                      <a:srgbClr val="00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756" name="Oval 20"/>
                    <p:cNvSpPr>
                      <a:spLocks noChangeArrowheads="1"/>
                    </p:cNvSpPr>
                    <p:nvPr/>
                  </p:nvSpPr>
                  <p:spPr bwMode="auto">
                    <a:xfrm rot="652053">
                      <a:off x="1793844" y="2678113"/>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757" name="Oval 21"/>
                    <p:cNvSpPr>
                      <a:spLocks noChangeArrowheads="1"/>
                    </p:cNvSpPr>
                    <p:nvPr/>
                  </p:nvSpPr>
                  <p:spPr bwMode="auto">
                    <a:xfrm rot="652053">
                      <a:off x="1643032" y="2649538"/>
                      <a:ext cx="76200" cy="76200"/>
                    </a:xfrm>
                    <a:prstGeom prst="ellipse">
                      <a:avLst/>
                    </a:prstGeom>
                    <a:solidFill>
                      <a:srgbClr val="FF00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758" name="Oval 22"/>
                    <p:cNvSpPr>
                      <a:spLocks noChangeArrowheads="1"/>
                    </p:cNvSpPr>
                    <p:nvPr/>
                  </p:nvSpPr>
                  <p:spPr bwMode="auto">
                    <a:xfrm rot="652053">
                      <a:off x="1763682" y="2827338"/>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759" name="Oval 23"/>
                    <p:cNvSpPr>
                      <a:spLocks noChangeArrowheads="1"/>
                    </p:cNvSpPr>
                    <p:nvPr/>
                  </p:nvSpPr>
                  <p:spPr bwMode="auto">
                    <a:xfrm rot="652053">
                      <a:off x="1600169" y="2873375"/>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760" name="Oval 24"/>
                    <p:cNvSpPr>
                      <a:spLocks noChangeArrowheads="1"/>
                    </p:cNvSpPr>
                    <p:nvPr/>
                  </p:nvSpPr>
                  <p:spPr bwMode="auto">
                    <a:xfrm rot="652053">
                      <a:off x="1689069" y="2813050"/>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761" name="Oval 25"/>
                    <p:cNvSpPr>
                      <a:spLocks noChangeArrowheads="1"/>
                    </p:cNvSpPr>
                    <p:nvPr/>
                  </p:nvSpPr>
                  <p:spPr bwMode="auto">
                    <a:xfrm rot="652053">
                      <a:off x="2078007" y="2809875"/>
                      <a:ext cx="76200" cy="76200"/>
                    </a:xfrm>
                    <a:prstGeom prst="ellipse">
                      <a:avLst/>
                    </a:prstGeom>
                    <a:solidFill>
                      <a:srgbClr val="00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762" name="Oval 26"/>
                    <p:cNvSpPr>
                      <a:spLocks noChangeArrowheads="1"/>
                    </p:cNvSpPr>
                    <p:nvPr/>
                  </p:nvSpPr>
                  <p:spPr bwMode="auto">
                    <a:xfrm rot="652053">
                      <a:off x="1865282" y="2303463"/>
                      <a:ext cx="76200" cy="76200"/>
                    </a:xfrm>
                    <a:prstGeom prst="ellipse">
                      <a:avLst/>
                    </a:prstGeom>
                    <a:solidFill>
                      <a:srgbClr val="FF00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763" name="Oval 27"/>
                    <p:cNvSpPr>
                      <a:spLocks noChangeArrowheads="1"/>
                    </p:cNvSpPr>
                    <p:nvPr/>
                  </p:nvSpPr>
                  <p:spPr bwMode="auto">
                    <a:xfrm rot="652053">
                      <a:off x="1971644" y="2557463"/>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764" name="Oval 28"/>
                    <p:cNvSpPr>
                      <a:spLocks noChangeArrowheads="1"/>
                    </p:cNvSpPr>
                    <p:nvPr/>
                  </p:nvSpPr>
                  <p:spPr bwMode="auto">
                    <a:xfrm rot="652053">
                      <a:off x="1822419" y="2528888"/>
                      <a:ext cx="76200" cy="76200"/>
                    </a:xfrm>
                    <a:prstGeom prst="ellipse">
                      <a:avLst/>
                    </a:prstGeom>
                    <a:solidFill>
                      <a:srgbClr val="FF99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765" name="Oval 29"/>
                    <p:cNvSpPr>
                      <a:spLocks noChangeArrowheads="1"/>
                    </p:cNvSpPr>
                    <p:nvPr/>
                  </p:nvSpPr>
                  <p:spPr bwMode="auto">
                    <a:xfrm rot="652053">
                      <a:off x="1717644" y="2663825"/>
                      <a:ext cx="76200" cy="76200"/>
                    </a:xfrm>
                    <a:prstGeom prst="ellipse">
                      <a:avLst/>
                    </a:prstGeom>
                    <a:solidFill>
                      <a:srgbClr val="FF99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766" name="Oval 30"/>
                    <p:cNvSpPr>
                      <a:spLocks noChangeArrowheads="1"/>
                    </p:cNvSpPr>
                    <p:nvPr/>
                  </p:nvSpPr>
                  <p:spPr bwMode="auto">
                    <a:xfrm rot="652053">
                      <a:off x="1925607" y="2393950"/>
                      <a:ext cx="76200" cy="76200"/>
                    </a:xfrm>
                    <a:prstGeom prst="ellipse">
                      <a:avLst/>
                    </a:prstGeom>
                    <a:solidFill>
                      <a:srgbClr val="FF00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767" name="Oval 31"/>
                    <p:cNvSpPr>
                      <a:spLocks noChangeArrowheads="1"/>
                    </p:cNvSpPr>
                    <p:nvPr/>
                  </p:nvSpPr>
                  <p:spPr bwMode="auto">
                    <a:xfrm rot="652053">
                      <a:off x="1622394" y="1947863"/>
                      <a:ext cx="76200" cy="76200"/>
                    </a:xfrm>
                    <a:prstGeom prst="ellipse">
                      <a:avLst/>
                    </a:prstGeom>
                    <a:solidFill>
                      <a:srgbClr val="FF00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768" name="Oval 32"/>
                    <p:cNvSpPr>
                      <a:spLocks noChangeArrowheads="1"/>
                    </p:cNvSpPr>
                    <p:nvPr/>
                  </p:nvSpPr>
                  <p:spPr bwMode="auto">
                    <a:xfrm rot="652053">
                      <a:off x="1882744" y="2617788"/>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769" name="Oval 33"/>
                    <p:cNvSpPr>
                      <a:spLocks noChangeArrowheads="1"/>
                    </p:cNvSpPr>
                    <p:nvPr/>
                  </p:nvSpPr>
                  <p:spPr bwMode="auto">
                    <a:xfrm rot="652053">
                      <a:off x="1777969" y="2752725"/>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770" name="Oval 34"/>
                    <p:cNvSpPr>
                      <a:spLocks noChangeArrowheads="1"/>
                    </p:cNvSpPr>
                    <p:nvPr/>
                  </p:nvSpPr>
                  <p:spPr bwMode="auto">
                    <a:xfrm rot="652053">
                      <a:off x="1868457" y="2692400"/>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771" name="Oval 35"/>
                    <p:cNvSpPr>
                      <a:spLocks noChangeArrowheads="1"/>
                    </p:cNvSpPr>
                    <p:nvPr/>
                  </p:nvSpPr>
                  <p:spPr bwMode="auto">
                    <a:xfrm rot="652053">
                      <a:off x="1985932" y="2482850"/>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772" name="Oval 36"/>
                    <p:cNvSpPr>
                      <a:spLocks noChangeArrowheads="1"/>
                    </p:cNvSpPr>
                    <p:nvPr/>
                  </p:nvSpPr>
                  <p:spPr bwMode="auto">
                    <a:xfrm rot="652053">
                      <a:off x="2025619" y="2911475"/>
                      <a:ext cx="76200" cy="76200"/>
                    </a:xfrm>
                    <a:prstGeom prst="ellipse">
                      <a:avLst/>
                    </a:prstGeom>
                    <a:solidFill>
                      <a:srgbClr val="00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773" name="Oval 37"/>
                    <p:cNvSpPr>
                      <a:spLocks noChangeArrowheads="1"/>
                    </p:cNvSpPr>
                    <p:nvPr/>
                  </p:nvSpPr>
                  <p:spPr bwMode="auto">
                    <a:xfrm rot="652053">
                      <a:off x="2284382" y="2540000"/>
                      <a:ext cx="76200" cy="76200"/>
                    </a:xfrm>
                    <a:prstGeom prst="ellipse">
                      <a:avLst/>
                    </a:prstGeom>
                    <a:solidFill>
                      <a:srgbClr val="00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774" name="Oval 38"/>
                    <p:cNvSpPr>
                      <a:spLocks noChangeArrowheads="1"/>
                    </p:cNvSpPr>
                    <p:nvPr/>
                  </p:nvSpPr>
                  <p:spPr bwMode="auto">
                    <a:xfrm rot="652053">
                      <a:off x="2330419" y="2759075"/>
                      <a:ext cx="76200" cy="76200"/>
                    </a:xfrm>
                    <a:prstGeom prst="ellipse">
                      <a:avLst/>
                    </a:prstGeom>
                    <a:solidFill>
                      <a:srgbClr val="00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775" name="Oval 39"/>
                    <p:cNvSpPr>
                      <a:spLocks noChangeArrowheads="1"/>
                    </p:cNvSpPr>
                    <p:nvPr/>
                  </p:nvSpPr>
                  <p:spPr bwMode="auto">
                    <a:xfrm rot="652053">
                      <a:off x="2163732" y="2362200"/>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776" name="Oval 40"/>
                    <p:cNvSpPr>
                      <a:spLocks noChangeArrowheads="1"/>
                    </p:cNvSpPr>
                    <p:nvPr/>
                  </p:nvSpPr>
                  <p:spPr bwMode="auto">
                    <a:xfrm rot="652053">
                      <a:off x="2014507" y="2332038"/>
                      <a:ext cx="76200" cy="76200"/>
                    </a:xfrm>
                    <a:prstGeom prst="ellipse">
                      <a:avLst/>
                    </a:prstGeom>
                    <a:solidFill>
                      <a:srgbClr val="FF99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777" name="Oval 41"/>
                    <p:cNvSpPr>
                      <a:spLocks noChangeArrowheads="1"/>
                    </p:cNvSpPr>
                    <p:nvPr/>
                  </p:nvSpPr>
                  <p:spPr bwMode="auto">
                    <a:xfrm rot="652053">
                      <a:off x="2135157" y="2511425"/>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778" name="Oval 42"/>
                    <p:cNvSpPr>
                      <a:spLocks noChangeArrowheads="1"/>
                    </p:cNvSpPr>
                    <p:nvPr/>
                  </p:nvSpPr>
                  <p:spPr bwMode="auto">
                    <a:xfrm rot="652053">
                      <a:off x="1971644" y="2557463"/>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779" name="Oval 43"/>
                    <p:cNvSpPr>
                      <a:spLocks noChangeArrowheads="1"/>
                    </p:cNvSpPr>
                    <p:nvPr/>
                  </p:nvSpPr>
                  <p:spPr bwMode="auto">
                    <a:xfrm rot="652053">
                      <a:off x="2060544" y="2497138"/>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780" name="Oval 44"/>
                    <p:cNvSpPr>
                      <a:spLocks noChangeArrowheads="1"/>
                    </p:cNvSpPr>
                    <p:nvPr/>
                  </p:nvSpPr>
                  <p:spPr bwMode="auto">
                    <a:xfrm rot="652053">
                      <a:off x="1839882" y="2841625"/>
                      <a:ext cx="76200" cy="76200"/>
                    </a:xfrm>
                    <a:prstGeom prst="ellipse">
                      <a:avLst/>
                    </a:prstGeom>
                    <a:solidFill>
                      <a:srgbClr val="99FF33"/>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781" name="Oval 45"/>
                    <p:cNvSpPr>
                      <a:spLocks noChangeArrowheads="1"/>
                    </p:cNvSpPr>
                    <p:nvPr/>
                  </p:nvSpPr>
                  <p:spPr bwMode="auto">
                    <a:xfrm rot="652053">
                      <a:off x="1777969" y="2752725"/>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782" name="Oval 46"/>
                    <p:cNvSpPr>
                      <a:spLocks noChangeArrowheads="1"/>
                    </p:cNvSpPr>
                    <p:nvPr/>
                  </p:nvSpPr>
                  <p:spPr bwMode="auto">
                    <a:xfrm rot="652053">
                      <a:off x="1749394" y="2903538"/>
                      <a:ext cx="76200" cy="76200"/>
                    </a:xfrm>
                    <a:prstGeom prst="ellipse">
                      <a:avLst/>
                    </a:prstGeom>
                    <a:solidFill>
                      <a:srgbClr val="99FF33"/>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783" name="Oval 47"/>
                    <p:cNvSpPr>
                      <a:spLocks noChangeArrowheads="1"/>
                    </p:cNvSpPr>
                    <p:nvPr/>
                  </p:nvSpPr>
                  <p:spPr bwMode="auto">
                    <a:xfrm rot="652053">
                      <a:off x="1777969" y="2752725"/>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784" name="Oval 48"/>
                    <p:cNvSpPr>
                      <a:spLocks noChangeArrowheads="1"/>
                    </p:cNvSpPr>
                    <p:nvPr/>
                  </p:nvSpPr>
                  <p:spPr bwMode="auto">
                    <a:xfrm rot="652053">
                      <a:off x="2031969" y="2646363"/>
                      <a:ext cx="76200" cy="76200"/>
                    </a:xfrm>
                    <a:prstGeom prst="ellipse">
                      <a:avLst/>
                    </a:prstGeom>
                    <a:solidFill>
                      <a:srgbClr val="99FF33"/>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785" name="Oval 49"/>
                    <p:cNvSpPr>
                      <a:spLocks noChangeArrowheads="1"/>
                    </p:cNvSpPr>
                    <p:nvPr/>
                  </p:nvSpPr>
                  <p:spPr bwMode="auto">
                    <a:xfrm rot="652053">
                      <a:off x="1971644" y="2557463"/>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786" name="Oval 50"/>
                    <p:cNvSpPr>
                      <a:spLocks noChangeArrowheads="1"/>
                    </p:cNvSpPr>
                    <p:nvPr/>
                  </p:nvSpPr>
                  <p:spPr bwMode="auto">
                    <a:xfrm rot="652053">
                      <a:off x="1943069" y="2706688"/>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787" name="Oval 51"/>
                    <p:cNvSpPr>
                      <a:spLocks noChangeArrowheads="1"/>
                    </p:cNvSpPr>
                    <p:nvPr/>
                  </p:nvSpPr>
                  <p:spPr bwMode="auto">
                    <a:xfrm rot="652053">
                      <a:off x="1971644" y="2557463"/>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788" name="Oval 52"/>
                    <p:cNvSpPr>
                      <a:spLocks noChangeArrowheads="1"/>
                    </p:cNvSpPr>
                    <p:nvPr/>
                  </p:nvSpPr>
                  <p:spPr bwMode="auto">
                    <a:xfrm rot="652053">
                      <a:off x="2314544" y="2390775"/>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789" name="Oval 53"/>
                    <p:cNvSpPr>
                      <a:spLocks noChangeArrowheads="1"/>
                    </p:cNvSpPr>
                    <p:nvPr/>
                  </p:nvSpPr>
                  <p:spPr bwMode="auto">
                    <a:xfrm rot="652053">
                      <a:off x="2254219" y="2301875"/>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790" name="Oval 54"/>
                    <p:cNvSpPr>
                      <a:spLocks noChangeArrowheads="1"/>
                    </p:cNvSpPr>
                    <p:nvPr/>
                  </p:nvSpPr>
                  <p:spPr bwMode="auto">
                    <a:xfrm rot="652053">
                      <a:off x="2224057" y="2451100"/>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791" name="Oval 55"/>
                    <p:cNvSpPr>
                      <a:spLocks noChangeArrowheads="1"/>
                    </p:cNvSpPr>
                    <p:nvPr/>
                  </p:nvSpPr>
                  <p:spPr bwMode="auto">
                    <a:xfrm rot="652053">
                      <a:off x="2254219" y="2301875"/>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792" name="Oval 56"/>
                    <p:cNvSpPr>
                      <a:spLocks noChangeArrowheads="1"/>
                    </p:cNvSpPr>
                    <p:nvPr/>
                  </p:nvSpPr>
                  <p:spPr bwMode="auto">
                    <a:xfrm rot="652053">
                      <a:off x="2417732" y="2254250"/>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793" name="Oval 57"/>
                    <p:cNvSpPr>
                      <a:spLocks noChangeArrowheads="1"/>
                    </p:cNvSpPr>
                    <p:nvPr/>
                  </p:nvSpPr>
                  <p:spPr bwMode="auto">
                    <a:xfrm rot="652053">
                      <a:off x="2357407" y="2165350"/>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794" name="Oval 58"/>
                    <p:cNvSpPr>
                      <a:spLocks noChangeArrowheads="1"/>
                    </p:cNvSpPr>
                    <p:nvPr/>
                  </p:nvSpPr>
                  <p:spPr bwMode="auto">
                    <a:xfrm rot="652053">
                      <a:off x="2328832" y="2316163"/>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795" name="Oval 59"/>
                    <p:cNvSpPr>
                      <a:spLocks noChangeArrowheads="1"/>
                    </p:cNvSpPr>
                    <p:nvPr/>
                  </p:nvSpPr>
                  <p:spPr bwMode="auto">
                    <a:xfrm rot="652053">
                      <a:off x="2357407" y="2165350"/>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796" name="Oval 60"/>
                    <p:cNvSpPr>
                      <a:spLocks noChangeArrowheads="1"/>
                    </p:cNvSpPr>
                    <p:nvPr/>
                  </p:nvSpPr>
                  <p:spPr bwMode="auto">
                    <a:xfrm rot="652053">
                      <a:off x="2238344" y="2376488"/>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797" name="Oval 61"/>
                    <p:cNvSpPr>
                      <a:spLocks noChangeArrowheads="1"/>
                    </p:cNvSpPr>
                    <p:nvPr/>
                  </p:nvSpPr>
                  <p:spPr bwMode="auto">
                    <a:xfrm rot="652053">
                      <a:off x="2178019" y="2286000"/>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798" name="Oval 62"/>
                    <p:cNvSpPr>
                      <a:spLocks noChangeArrowheads="1"/>
                    </p:cNvSpPr>
                    <p:nvPr/>
                  </p:nvSpPr>
                  <p:spPr bwMode="auto">
                    <a:xfrm rot="652053">
                      <a:off x="2149444" y="2436813"/>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799" name="Oval 63"/>
                    <p:cNvSpPr>
                      <a:spLocks noChangeArrowheads="1"/>
                    </p:cNvSpPr>
                    <p:nvPr/>
                  </p:nvSpPr>
                  <p:spPr bwMode="auto">
                    <a:xfrm rot="652053">
                      <a:off x="2178019" y="2286000"/>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00" name="Oval 64"/>
                    <p:cNvSpPr>
                      <a:spLocks noChangeArrowheads="1"/>
                    </p:cNvSpPr>
                    <p:nvPr/>
                  </p:nvSpPr>
                  <p:spPr bwMode="auto">
                    <a:xfrm rot="652053">
                      <a:off x="2432019" y="2179638"/>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01" name="Oval 65"/>
                    <p:cNvSpPr>
                      <a:spLocks noChangeArrowheads="1"/>
                    </p:cNvSpPr>
                    <p:nvPr/>
                  </p:nvSpPr>
                  <p:spPr bwMode="auto">
                    <a:xfrm rot="652053">
                      <a:off x="2371694" y="2090738"/>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02" name="Oval 66"/>
                    <p:cNvSpPr>
                      <a:spLocks noChangeArrowheads="1"/>
                    </p:cNvSpPr>
                    <p:nvPr/>
                  </p:nvSpPr>
                  <p:spPr bwMode="auto">
                    <a:xfrm rot="652053">
                      <a:off x="2343119" y="2239963"/>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03" name="Oval 67"/>
                    <p:cNvSpPr>
                      <a:spLocks noChangeArrowheads="1"/>
                    </p:cNvSpPr>
                    <p:nvPr/>
                  </p:nvSpPr>
                  <p:spPr bwMode="auto">
                    <a:xfrm rot="652053">
                      <a:off x="2371694" y="2090738"/>
                      <a:ext cx="76200" cy="76200"/>
                    </a:xfrm>
                    <a:prstGeom prst="ellipse">
                      <a:avLst/>
                    </a:prstGeom>
                    <a:solidFill>
                      <a:srgbClr val="FF99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04" name="Oval 68"/>
                    <p:cNvSpPr>
                      <a:spLocks noChangeArrowheads="1"/>
                    </p:cNvSpPr>
                    <p:nvPr/>
                  </p:nvSpPr>
                  <p:spPr bwMode="auto">
                    <a:xfrm rot="652053">
                      <a:off x="2092294" y="2735263"/>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05" name="Oval 69"/>
                    <p:cNvSpPr>
                      <a:spLocks noChangeArrowheads="1"/>
                    </p:cNvSpPr>
                    <p:nvPr/>
                  </p:nvSpPr>
                  <p:spPr bwMode="auto">
                    <a:xfrm rot="652053">
                      <a:off x="2092294" y="2735263"/>
                      <a:ext cx="76200" cy="76200"/>
                    </a:xfrm>
                    <a:prstGeom prst="ellipse">
                      <a:avLst/>
                    </a:prstGeom>
                    <a:solidFill>
                      <a:srgbClr val="99FF33"/>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06" name="Oval 70"/>
                    <p:cNvSpPr>
                      <a:spLocks noChangeArrowheads="1"/>
                    </p:cNvSpPr>
                    <p:nvPr/>
                  </p:nvSpPr>
                  <p:spPr bwMode="auto">
                    <a:xfrm rot="652053">
                      <a:off x="2492344" y="2270125"/>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07" name="Oval 71"/>
                    <p:cNvSpPr>
                      <a:spLocks noChangeArrowheads="1"/>
                    </p:cNvSpPr>
                    <p:nvPr/>
                  </p:nvSpPr>
                  <p:spPr bwMode="auto">
                    <a:xfrm rot="652053">
                      <a:off x="2325657" y="1927225"/>
                      <a:ext cx="76200" cy="76200"/>
                    </a:xfrm>
                    <a:prstGeom prst="ellipse">
                      <a:avLst/>
                    </a:prstGeom>
                    <a:solidFill>
                      <a:srgbClr val="FF00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08" name="Oval 72"/>
                    <p:cNvSpPr>
                      <a:spLocks noChangeArrowheads="1"/>
                    </p:cNvSpPr>
                    <p:nvPr/>
                  </p:nvSpPr>
                  <p:spPr bwMode="auto">
                    <a:xfrm rot="652053">
                      <a:off x="2432019" y="2179638"/>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09" name="Oval 73"/>
                    <p:cNvSpPr>
                      <a:spLocks noChangeArrowheads="1"/>
                    </p:cNvSpPr>
                    <p:nvPr/>
                  </p:nvSpPr>
                  <p:spPr bwMode="auto">
                    <a:xfrm rot="652053">
                      <a:off x="2222469" y="2062163"/>
                      <a:ext cx="76200" cy="76200"/>
                    </a:xfrm>
                    <a:prstGeom prst="ellipse">
                      <a:avLst/>
                    </a:prstGeom>
                    <a:solidFill>
                      <a:srgbClr val="FF00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10" name="Oval 74"/>
                    <p:cNvSpPr>
                      <a:spLocks noChangeArrowheads="1"/>
                    </p:cNvSpPr>
                    <p:nvPr/>
                  </p:nvSpPr>
                  <p:spPr bwMode="auto">
                    <a:xfrm rot="652053">
                      <a:off x="2178019" y="2286000"/>
                      <a:ext cx="76200" cy="76200"/>
                    </a:xfrm>
                    <a:prstGeom prst="ellipse">
                      <a:avLst/>
                    </a:prstGeom>
                    <a:solidFill>
                      <a:srgbClr val="FF99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11" name="Oval 75"/>
                    <p:cNvSpPr>
                      <a:spLocks noChangeArrowheads="1"/>
                    </p:cNvSpPr>
                    <p:nvPr/>
                  </p:nvSpPr>
                  <p:spPr bwMode="auto">
                    <a:xfrm rot="652053">
                      <a:off x="2385982" y="2016125"/>
                      <a:ext cx="76200" cy="76200"/>
                    </a:xfrm>
                    <a:prstGeom prst="ellipse">
                      <a:avLst/>
                    </a:prstGeom>
                    <a:solidFill>
                      <a:srgbClr val="FF99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12" name="Oval 76"/>
                    <p:cNvSpPr>
                      <a:spLocks noChangeArrowheads="1"/>
                    </p:cNvSpPr>
                    <p:nvPr/>
                  </p:nvSpPr>
                  <p:spPr bwMode="auto">
                    <a:xfrm rot="652053">
                      <a:off x="2101819" y="1997075"/>
                      <a:ext cx="76200" cy="76200"/>
                    </a:xfrm>
                    <a:prstGeom prst="ellipse">
                      <a:avLst/>
                    </a:prstGeom>
                    <a:solidFill>
                      <a:srgbClr val="FF00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13" name="Oval 77"/>
                    <p:cNvSpPr>
                      <a:spLocks noChangeArrowheads="1"/>
                    </p:cNvSpPr>
                    <p:nvPr/>
                  </p:nvSpPr>
                  <p:spPr bwMode="auto">
                    <a:xfrm rot="652053">
                      <a:off x="2343119" y="2239963"/>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14" name="Oval 78"/>
                    <p:cNvSpPr>
                      <a:spLocks noChangeArrowheads="1"/>
                    </p:cNvSpPr>
                    <p:nvPr/>
                  </p:nvSpPr>
                  <p:spPr bwMode="auto">
                    <a:xfrm rot="652053">
                      <a:off x="2328832" y="2316163"/>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15" name="Oval 79"/>
                    <p:cNvSpPr>
                      <a:spLocks noChangeArrowheads="1"/>
                    </p:cNvSpPr>
                    <p:nvPr/>
                  </p:nvSpPr>
                  <p:spPr bwMode="auto">
                    <a:xfrm rot="652053">
                      <a:off x="2446307" y="2105025"/>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16" name="Oval 80"/>
                    <p:cNvSpPr>
                      <a:spLocks noChangeArrowheads="1"/>
                    </p:cNvSpPr>
                    <p:nvPr/>
                  </p:nvSpPr>
                  <p:spPr bwMode="auto">
                    <a:xfrm rot="652053">
                      <a:off x="2403444" y="2330450"/>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17" name="Oval 81"/>
                    <p:cNvSpPr>
                      <a:spLocks noChangeArrowheads="1"/>
                    </p:cNvSpPr>
                    <p:nvPr/>
                  </p:nvSpPr>
                  <p:spPr bwMode="auto">
                    <a:xfrm rot="652053">
                      <a:off x="2792382" y="2327275"/>
                      <a:ext cx="76200" cy="76200"/>
                    </a:xfrm>
                    <a:prstGeom prst="ellipse">
                      <a:avLst/>
                    </a:prstGeom>
                    <a:solidFill>
                      <a:srgbClr val="00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18" name="Oval 82"/>
                    <p:cNvSpPr>
                      <a:spLocks noChangeArrowheads="1"/>
                    </p:cNvSpPr>
                    <p:nvPr/>
                  </p:nvSpPr>
                  <p:spPr bwMode="auto">
                    <a:xfrm rot="652053">
                      <a:off x="2627282" y="2373313"/>
                      <a:ext cx="76200" cy="76200"/>
                    </a:xfrm>
                    <a:prstGeom prst="ellipse">
                      <a:avLst/>
                    </a:prstGeom>
                    <a:solidFill>
                      <a:srgbClr val="00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19" name="Oval 83"/>
                    <p:cNvSpPr>
                      <a:spLocks noChangeArrowheads="1"/>
                    </p:cNvSpPr>
                    <p:nvPr/>
                  </p:nvSpPr>
                  <p:spPr bwMode="auto">
                    <a:xfrm rot="652053">
                      <a:off x="2624107" y="1984375"/>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20" name="Oval 84"/>
                    <p:cNvSpPr>
                      <a:spLocks noChangeArrowheads="1"/>
                    </p:cNvSpPr>
                    <p:nvPr/>
                  </p:nvSpPr>
                  <p:spPr bwMode="auto">
                    <a:xfrm rot="652053">
                      <a:off x="2330419" y="1768475"/>
                      <a:ext cx="76200" cy="76200"/>
                    </a:xfrm>
                    <a:prstGeom prst="ellipse">
                      <a:avLst/>
                    </a:prstGeom>
                    <a:solidFill>
                      <a:srgbClr val="FF00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21" name="Oval 85"/>
                    <p:cNvSpPr>
                      <a:spLocks noChangeArrowheads="1"/>
                    </p:cNvSpPr>
                    <p:nvPr/>
                  </p:nvSpPr>
                  <p:spPr bwMode="auto">
                    <a:xfrm rot="652053">
                      <a:off x="2595532" y="2133600"/>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22" name="Oval 86"/>
                    <p:cNvSpPr>
                      <a:spLocks noChangeArrowheads="1"/>
                    </p:cNvSpPr>
                    <p:nvPr/>
                  </p:nvSpPr>
                  <p:spPr bwMode="auto">
                    <a:xfrm rot="652053">
                      <a:off x="2432019" y="2179638"/>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23" name="Oval 87"/>
                    <p:cNvSpPr>
                      <a:spLocks noChangeArrowheads="1"/>
                    </p:cNvSpPr>
                    <p:nvPr/>
                  </p:nvSpPr>
                  <p:spPr bwMode="auto">
                    <a:xfrm rot="652053">
                      <a:off x="2520919" y="2119313"/>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24" name="Oval 88"/>
                    <p:cNvSpPr>
                      <a:spLocks noChangeArrowheads="1"/>
                    </p:cNvSpPr>
                    <p:nvPr/>
                  </p:nvSpPr>
                  <p:spPr bwMode="auto">
                    <a:xfrm rot="652053">
                      <a:off x="3092419" y="2606675"/>
                      <a:ext cx="76200" cy="76200"/>
                    </a:xfrm>
                    <a:prstGeom prst="ellipse">
                      <a:avLst/>
                    </a:prstGeom>
                    <a:solidFill>
                      <a:schemeClr val="accent1"/>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25" name="Oval 89"/>
                    <p:cNvSpPr>
                      <a:spLocks noChangeArrowheads="1"/>
                    </p:cNvSpPr>
                    <p:nvPr/>
                  </p:nvSpPr>
                  <p:spPr bwMode="auto">
                    <a:xfrm rot="652053">
                      <a:off x="2697132" y="1609725"/>
                      <a:ext cx="76200" cy="76200"/>
                    </a:xfrm>
                    <a:prstGeom prst="ellipse">
                      <a:avLst/>
                    </a:prstGeom>
                    <a:solidFill>
                      <a:srgbClr val="FF00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26" name="Oval 90"/>
                    <p:cNvSpPr>
                      <a:spLocks noChangeArrowheads="1"/>
                    </p:cNvSpPr>
                    <p:nvPr/>
                  </p:nvSpPr>
                  <p:spPr bwMode="auto">
                    <a:xfrm rot="652053">
                      <a:off x="2879694" y="1920875"/>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27" name="Oval 91"/>
                    <p:cNvSpPr>
                      <a:spLocks noChangeArrowheads="1"/>
                    </p:cNvSpPr>
                    <p:nvPr/>
                  </p:nvSpPr>
                  <p:spPr bwMode="auto">
                    <a:xfrm rot="652053">
                      <a:off x="2652682" y="1835150"/>
                      <a:ext cx="76200" cy="76200"/>
                    </a:xfrm>
                    <a:prstGeom prst="ellipse">
                      <a:avLst/>
                    </a:prstGeom>
                    <a:solidFill>
                      <a:srgbClr val="FF99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28" name="Oval 92"/>
                    <p:cNvSpPr>
                      <a:spLocks noChangeArrowheads="1"/>
                    </p:cNvSpPr>
                    <p:nvPr/>
                  </p:nvSpPr>
                  <p:spPr bwMode="auto">
                    <a:xfrm rot="652053">
                      <a:off x="2482819" y="1844675"/>
                      <a:ext cx="76200" cy="76200"/>
                    </a:xfrm>
                    <a:prstGeom prst="ellipse">
                      <a:avLst/>
                    </a:prstGeom>
                    <a:solidFill>
                      <a:srgbClr val="FF99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29" name="Oval 93"/>
                    <p:cNvSpPr>
                      <a:spLocks noChangeArrowheads="1"/>
                    </p:cNvSpPr>
                    <p:nvPr/>
                  </p:nvSpPr>
                  <p:spPr bwMode="auto">
                    <a:xfrm rot="652053">
                      <a:off x="2757457" y="1698625"/>
                      <a:ext cx="76200" cy="76200"/>
                    </a:xfrm>
                    <a:prstGeom prst="ellipse">
                      <a:avLst/>
                    </a:prstGeom>
                    <a:solidFill>
                      <a:srgbClr val="FF99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30" name="Oval 94"/>
                    <p:cNvSpPr>
                      <a:spLocks noChangeArrowheads="1"/>
                    </p:cNvSpPr>
                    <p:nvPr/>
                  </p:nvSpPr>
                  <p:spPr bwMode="auto">
                    <a:xfrm rot="652053">
                      <a:off x="2482819" y="1387475"/>
                      <a:ext cx="76200" cy="76200"/>
                    </a:xfrm>
                    <a:prstGeom prst="ellipse">
                      <a:avLst/>
                    </a:prstGeom>
                    <a:solidFill>
                      <a:srgbClr val="FF00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31" name="Oval 95"/>
                    <p:cNvSpPr>
                      <a:spLocks noChangeArrowheads="1"/>
                    </p:cNvSpPr>
                    <p:nvPr/>
                  </p:nvSpPr>
                  <p:spPr bwMode="auto">
                    <a:xfrm rot="652053">
                      <a:off x="2713007" y="1924050"/>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32" name="Oval 96"/>
                    <p:cNvSpPr>
                      <a:spLocks noChangeArrowheads="1"/>
                    </p:cNvSpPr>
                    <p:nvPr/>
                  </p:nvSpPr>
                  <p:spPr bwMode="auto">
                    <a:xfrm rot="652053">
                      <a:off x="2609819" y="2058988"/>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33" name="Oval 97"/>
                    <p:cNvSpPr>
                      <a:spLocks noChangeArrowheads="1"/>
                    </p:cNvSpPr>
                    <p:nvPr/>
                  </p:nvSpPr>
                  <p:spPr bwMode="auto">
                    <a:xfrm rot="652053">
                      <a:off x="2698719" y="1998663"/>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34" name="Oval 98"/>
                    <p:cNvSpPr>
                      <a:spLocks noChangeArrowheads="1"/>
                    </p:cNvSpPr>
                    <p:nvPr/>
                  </p:nvSpPr>
                  <p:spPr bwMode="auto">
                    <a:xfrm rot="652053">
                      <a:off x="2893982" y="1846263"/>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35" name="Oval 99"/>
                    <p:cNvSpPr>
                      <a:spLocks noChangeArrowheads="1"/>
                    </p:cNvSpPr>
                    <p:nvPr/>
                  </p:nvSpPr>
                  <p:spPr bwMode="auto">
                    <a:xfrm rot="652053">
                      <a:off x="2820957" y="2176463"/>
                      <a:ext cx="76200" cy="76200"/>
                    </a:xfrm>
                    <a:prstGeom prst="ellipse">
                      <a:avLst/>
                    </a:prstGeom>
                    <a:solidFill>
                      <a:srgbClr val="99FF33"/>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36" name="Oval 100"/>
                    <p:cNvSpPr>
                      <a:spLocks noChangeArrowheads="1"/>
                    </p:cNvSpPr>
                    <p:nvPr/>
                  </p:nvSpPr>
                  <p:spPr bwMode="auto">
                    <a:xfrm rot="652053">
                      <a:off x="3192432" y="1903413"/>
                      <a:ext cx="76200" cy="76200"/>
                    </a:xfrm>
                    <a:prstGeom prst="ellipse">
                      <a:avLst/>
                    </a:prstGeom>
                    <a:solidFill>
                      <a:srgbClr val="99FF33"/>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37" name="Oval 101"/>
                    <p:cNvSpPr>
                      <a:spLocks noChangeArrowheads="1"/>
                    </p:cNvSpPr>
                    <p:nvPr/>
                  </p:nvSpPr>
                  <p:spPr bwMode="auto">
                    <a:xfrm rot="652053">
                      <a:off x="3147982" y="2084388"/>
                      <a:ext cx="76200" cy="76200"/>
                    </a:xfrm>
                    <a:prstGeom prst="ellipse">
                      <a:avLst/>
                    </a:prstGeom>
                    <a:solidFill>
                      <a:srgbClr val="00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38" name="Oval 102"/>
                    <p:cNvSpPr>
                      <a:spLocks noChangeArrowheads="1"/>
                    </p:cNvSpPr>
                    <p:nvPr/>
                  </p:nvSpPr>
                  <p:spPr bwMode="auto">
                    <a:xfrm rot="652053">
                      <a:off x="3071782" y="1725613"/>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39" name="Oval 103"/>
                    <p:cNvSpPr>
                      <a:spLocks noChangeArrowheads="1"/>
                    </p:cNvSpPr>
                    <p:nvPr/>
                  </p:nvSpPr>
                  <p:spPr bwMode="auto">
                    <a:xfrm rot="652053">
                      <a:off x="2863819" y="1616075"/>
                      <a:ext cx="76200" cy="76200"/>
                    </a:xfrm>
                    <a:prstGeom prst="ellipse">
                      <a:avLst/>
                    </a:prstGeom>
                    <a:solidFill>
                      <a:srgbClr val="FF99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40" name="Oval 104"/>
                    <p:cNvSpPr>
                      <a:spLocks noChangeArrowheads="1"/>
                    </p:cNvSpPr>
                    <p:nvPr/>
                  </p:nvSpPr>
                  <p:spPr bwMode="auto">
                    <a:xfrm rot="652053">
                      <a:off x="3043207" y="1874838"/>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41" name="Oval 105"/>
                    <p:cNvSpPr>
                      <a:spLocks noChangeArrowheads="1"/>
                    </p:cNvSpPr>
                    <p:nvPr/>
                  </p:nvSpPr>
                  <p:spPr bwMode="auto">
                    <a:xfrm rot="652053">
                      <a:off x="2879694" y="1920875"/>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42" name="Oval 106"/>
                    <p:cNvSpPr>
                      <a:spLocks noChangeArrowheads="1"/>
                    </p:cNvSpPr>
                    <p:nvPr/>
                  </p:nvSpPr>
                  <p:spPr bwMode="auto">
                    <a:xfrm rot="652053">
                      <a:off x="2968594" y="1860550"/>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43" name="Oval 107"/>
                    <p:cNvSpPr>
                      <a:spLocks noChangeArrowheads="1"/>
                    </p:cNvSpPr>
                    <p:nvPr/>
                  </p:nvSpPr>
                  <p:spPr bwMode="auto">
                    <a:xfrm rot="652053">
                      <a:off x="2670144" y="2147888"/>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44" name="Oval 108"/>
                    <p:cNvSpPr>
                      <a:spLocks noChangeArrowheads="1"/>
                    </p:cNvSpPr>
                    <p:nvPr/>
                  </p:nvSpPr>
                  <p:spPr bwMode="auto">
                    <a:xfrm rot="652053">
                      <a:off x="2609819" y="2058988"/>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45" name="Oval 109"/>
                    <p:cNvSpPr>
                      <a:spLocks noChangeArrowheads="1"/>
                    </p:cNvSpPr>
                    <p:nvPr/>
                  </p:nvSpPr>
                  <p:spPr bwMode="auto">
                    <a:xfrm rot="652053">
                      <a:off x="2581244" y="2208213"/>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46" name="Oval 110"/>
                    <p:cNvSpPr>
                      <a:spLocks noChangeArrowheads="1"/>
                    </p:cNvSpPr>
                    <p:nvPr/>
                  </p:nvSpPr>
                  <p:spPr bwMode="auto">
                    <a:xfrm rot="652053">
                      <a:off x="2609819" y="2058988"/>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47" name="Oval 111"/>
                    <p:cNvSpPr>
                      <a:spLocks noChangeArrowheads="1"/>
                    </p:cNvSpPr>
                    <p:nvPr/>
                  </p:nvSpPr>
                  <p:spPr bwMode="auto">
                    <a:xfrm rot="652053">
                      <a:off x="2863819" y="1952625"/>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48" name="Oval 112"/>
                    <p:cNvSpPr>
                      <a:spLocks noChangeArrowheads="1"/>
                    </p:cNvSpPr>
                    <p:nvPr/>
                  </p:nvSpPr>
                  <p:spPr bwMode="auto">
                    <a:xfrm rot="652053">
                      <a:off x="2879694" y="1920875"/>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49" name="Oval 113"/>
                    <p:cNvSpPr>
                      <a:spLocks noChangeArrowheads="1"/>
                    </p:cNvSpPr>
                    <p:nvPr/>
                  </p:nvSpPr>
                  <p:spPr bwMode="auto">
                    <a:xfrm rot="652053">
                      <a:off x="2774919" y="2012950"/>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50" name="Oval 114"/>
                    <p:cNvSpPr>
                      <a:spLocks noChangeArrowheads="1"/>
                    </p:cNvSpPr>
                    <p:nvPr/>
                  </p:nvSpPr>
                  <p:spPr bwMode="auto">
                    <a:xfrm rot="652053">
                      <a:off x="2879694" y="1920875"/>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51" name="Oval 115"/>
                    <p:cNvSpPr>
                      <a:spLocks noChangeArrowheads="1"/>
                    </p:cNvSpPr>
                    <p:nvPr/>
                  </p:nvSpPr>
                  <p:spPr bwMode="auto">
                    <a:xfrm rot="652053">
                      <a:off x="3221007" y="1754188"/>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52" name="Oval 116"/>
                    <p:cNvSpPr>
                      <a:spLocks noChangeArrowheads="1"/>
                    </p:cNvSpPr>
                    <p:nvPr/>
                  </p:nvSpPr>
                  <p:spPr bwMode="auto">
                    <a:xfrm rot="652053">
                      <a:off x="3160682" y="1663700"/>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53" name="Oval 117"/>
                    <p:cNvSpPr>
                      <a:spLocks noChangeArrowheads="1"/>
                    </p:cNvSpPr>
                    <p:nvPr/>
                  </p:nvSpPr>
                  <p:spPr bwMode="auto">
                    <a:xfrm rot="652053">
                      <a:off x="3132107" y="1814513"/>
                      <a:ext cx="76200" cy="76200"/>
                    </a:xfrm>
                    <a:prstGeom prst="ellipse">
                      <a:avLst/>
                    </a:prstGeom>
                    <a:solidFill>
                      <a:srgbClr val="99FF33"/>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54" name="Oval 118"/>
                    <p:cNvSpPr>
                      <a:spLocks noChangeArrowheads="1"/>
                    </p:cNvSpPr>
                    <p:nvPr/>
                  </p:nvSpPr>
                  <p:spPr bwMode="auto">
                    <a:xfrm rot="652053">
                      <a:off x="3160682" y="1663700"/>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55" name="Oval 119"/>
                    <p:cNvSpPr>
                      <a:spLocks noChangeArrowheads="1"/>
                    </p:cNvSpPr>
                    <p:nvPr/>
                  </p:nvSpPr>
                  <p:spPr bwMode="auto">
                    <a:xfrm rot="652053">
                      <a:off x="3235294" y="1677988"/>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56" name="Oval 120"/>
                    <p:cNvSpPr>
                      <a:spLocks noChangeArrowheads="1"/>
                    </p:cNvSpPr>
                    <p:nvPr/>
                  </p:nvSpPr>
                  <p:spPr bwMode="auto">
                    <a:xfrm rot="652053">
                      <a:off x="3146394" y="1739900"/>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57" name="Oval 121"/>
                    <p:cNvSpPr>
                      <a:spLocks noChangeArrowheads="1"/>
                    </p:cNvSpPr>
                    <p:nvPr/>
                  </p:nvSpPr>
                  <p:spPr bwMode="auto">
                    <a:xfrm rot="652053">
                      <a:off x="3086069" y="1649413"/>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58" name="Oval 122"/>
                    <p:cNvSpPr>
                      <a:spLocks noChangeArrowheads="1"/>
                    </p:cNvSpPr>
                    <p:nvPr/>
                  </p:nvSpPr>
                  <p:spPr bwMode="auto">
                    <a:xfrm rot="652053">
                      <a:off x="3057494" y="1800225"/>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59" name="Oval 123"/>
                    <p:cNvSpPr>
                      <a:spLocks noChangeArrowheads="1"/>
                    </p:cNvSpPr>
                    <p:nvPr/>
                  </p:nvSpPr>
                  <p:spPr bwMode="auto">
                    <a:xfrm rot="652053">
                      <a:off x="3086069" y="1649413"/>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60" name="Oval 124"/>
                    <p:cNvSpPr>
                      <a:spLocks noChangeArrowheads="1"/>
                    </p:cNvSpPr>
                    <p:nvPr/>
                  </p:nvSpPr>
                  <p:spPr bwMode="auto">
                    <a:xfrm rot="652053">
                      <a:off x="3249582" y="1603375"/>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61" name="Oval 125"/>
                    <p:cNvSpPr>
                      <a:spLocks noChangeArrowheads="1"/>
                    </p:cNvSpPr>
                    <p:nvPr/>
                  </p:nvSpPr>
                  <p:spPr bwMode="auto">
                    <a:xfrm rot="652053">
                      <a:off x="2924144" y="2041525"/>
                      <a:ext cx="76200" cy="76200"/>
                    </a:xfrm>
                    <a:prstGeom prst="ellipse">
                      <a:avLst/>
                    </a:prstGeom>
                    <a:solidFill>
                      <a:srgbClr val="99FF33"/>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62" name="Oval 126"/>
                    <p:cNvSpPr>
                      <a:spLocks noChangeArrowheads="1"/>
                    </p:cNvSpPr>
                    <p:nvPr/>
                  </p:nvSpPr>
                  <p:spPr bwMode="auto">
                    <a:xfrm rot="652053">
                      <a:off x="2938432" y="1966913"/>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63" name="Oval 127"/>
                    <p:cNvSpPr>
                      <a:spLocks noChangeArrowheads="1"/>
                    </p:cNvSpPr>
                    <p:nvPr/>
                  </p:nvSpPr>
                  <p:spPr bwMode="auto">
                    <a:xfrm rot="652053">
                      <a:off x="2941607" y="2355850"/>
                      <a:ext cx="76200" cy="76200"/>
                    </a:xfrm>
                    <a:prstGeom prst="ellipse">
                      <a:avLst/>
                    </a:prstGeom>
                    <a:solidFill>
                      <a:srgbClr val="00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64" name="Oval 128"/>
                    <p:cNvSpPr>
                      <a:spLocks noChangeArrowheads="1"/>
                    </p:cNvSpPr>
                    <p:nvPr/>
                  </p:nvSpPr>
                  <p:spPr bwMode="auto">
                    <a:xfrm rot="652053">
                      <a:off x="2449482" y="2493963"/>
                      <a:ext cx="76200" cy="76200"/>
                    </a:xfrm>
                    <a:prstGeom prst="ellipse">
                      <a:avLst/>
                    </a:prstGeom>
                    <a:solidFill>
                      <a:srgbClr val="00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65" name="Oval 129"/>
                    <p:cNvSpPr>
                      <a:spLocks noChangeArrowheads="1"/>
                    </p:cNvSpPr>
                    <p:nvPr/>
                  </p:nvSpPr>
                  <p:spPr bwMode="auto">
                    <a:xfrm rot="652053">
                      <a:off x="2481232" y="2378075"/>
                      <a:ext cx="76200" cy="76200"/>
                    </a:xfrm>
                    <a:prstGeom prst="ellipse">
                      <a:avLst/>
                    </a:prstGeom>
                    <a:solidFill>
                      <a:srgbClr val="99FF33"/>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66" name="Oval 130"/>
                    <p:cNvSpPr>
                      <a:spLocks noChangeArrowheads="1"/>
                    </p:cNvSpPr>
                    <p:nvPr/>
                  </p:nvSpPr>
                  <p:spPr bwMode="auto">
                    <a:xfrm rot="652053">
                      <a:off x="2178019" y="2606675"/>
                      <a:ext cx="76200" cy="76200"/>
                    </a:xfrm>
                    <a:prstGeom prst="ellipse">
                      <a:avLst/>
                    </a:prstGeom>
                    <a:solidFill>
                      <a:srgbClr val="99FF33"/>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67" name="Oval 131"/>
                    <p:cNvSpPr>
                      <a:spLocks noChangeArrowheads="1"/>
                    </p:cNvSpPr>
                    <p:nvPr/>
                  </p:nvSpPr>
                  <p:spPr bwMode="auto">
                    <a:xfrm rot="652053">
                      <a:off x="2633632" y="2225675"/>
                      <a:ext cx="76200" cy="76200"/>
                    </a:xfrm>
                    <a:prstGeom prst="ellipse">
                      <a:avLst/>
                    </a:prstGeom>
                    <a:solidFill>
                      <a:srgbClr val="99FF33"/>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68" name="Oval 132"/>
                    <p:cNvSpPr>
                      <a:spLocks noChangeArrowheads="1"/>
                    </p:cNvSpPr>
                    <p:nvPr/>
                  </p:nvSpPr>
                  <p:spPr bwMode="auto">
                    <a:xfrm rot="652053">
                      <a:off x="2787619" y="2073275"/>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69" name="Oval 133"/>
                    <p:cNvSpPr>
                      <a:spLocks noChangeArrowheads="1"/>
                    </p:cNvSpPr>
                    <p:nvPr/>
                  </p:nvSpPr>
                  <p:spPr bwMode="auto">
                    <a:xfrm rot="652053">
                      <a:off x="3016219" y="1978025"/>
                      <a:ext cx="76200" cy="76200"/>
                    </a:xfrm>
                    <a:prstGeom prst="ellipse">
                      <a:avLst/>
                    </a:prstGeom>
                    <a:solidFill>
                      <a:srgbClr val="99FF33"/>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70" name="Oval 134"/>
                    <p:cNvSpPr>
                      <a:spLocks noChangeArrowheads="1"/>
                    </p:cNvSpPr>
                    <p:nvPr/>
                  </p:nvSpPr>
                  <p:spPr bwMode="auto">
                    <a:xfrm rot="652053">
                      <a:off x="3016219" y="1749425"/>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71" name="Oval 135"/>
                    <p:cNvSpPr>
                      <a:spLocks noChangeArrowheads="1"/>
                    </p:cNvSpPr>
                    <p:nvPr/>
                  </p:nvSpPr>
                  <p:spPr bwMode="auto">
                    <a:xfrm rot="652053">
                      <a:off x="1492219" y="2882900"/>
                      <a:ext cx="76200" cy="76200"/>
                    </a:xfrm>
                    <a:prstGeom prst="ellipse">
                      <a:avLst/>
                    </a:prstGeom>
                    <a:solidFill>
                      <a:srgbClr val="FF99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72" name="Oval 136"/>
                    <p:cNvSpPr>
                      <a:spLocks noChangeArrowheads="1"/>
                    </p:cNvSpPr>
                    <p:nvPr/>
                  </p:nvSpPr>
                  <p:spPr bwMode="auto">
                    <a:xfrm rot="652053">
                      <a:off x="1873219" y="2454275"/>
                      <a:ext cx="76200" cy="76200"/>
                    </a:xfrm>
                    <a:prstGeom prst="ellipse">
                      <a:avLst/>
                    </a:prstGeom>
                    <a:solidFill>
                      <a:srgbClr val="FF99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73" name="Oval 137"/>
                    <p:cNvSpPr>
                      <a:spLocks noChangeArrowheads="1"/>
                    </p:cNvSpPr>
                    <p:nvPr/>
                  </p:nvSpPr>
                  <p:spPr bwMode="auto">
                    <a:xfrm rot="652053">
                      <a:off x="2101819" y="2225675"/>
                      <a:ext cx="76200" cy="76200"/>
                    </a:xfrm>
                    <a:prstGeom prst="ellipse">
                      <a:avLst/>
                    </a:prstGeom>
                    <a:solidFill>
                      <a:srgbClr val="FF99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74" name="Oval 138"/>
                    <p:cNvSpPr>
                      <a:spLocks noChangeArrowheads="1"/>
                    </p:cNvSpPr>
                    <p:nvPr/>
                  </p:nvSpPr>
                  <p:spPr bwMode="auto">
                    <a:xfrm rot="652053">
                      <a:off x="1339819" y="3035300"/>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75" name="Oval 139"/>
                    <p:cNvSpPr>
                      <a:spLocks noChangeArrowheads="1"/>
                    </p:cNvSpPr>
                    <p:nvPr/>
                  </p:nvSpPr>
                  <p:spPr bwMode="auto">
                    <a:xfrm rot="652053">
                      <a:off x="1416019" y="3035300"/>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76" name="Oval 140"/>
                    <p:cNvSpPr>
                      <a:spLocks noChangeArrowheads="1"/>
                    </p:cNvSpPr>
                    <p:nvPr/>
                  </p:nvSpPr>
                  <p:spPr bwMode="auto">
                    <a:xfrm rot="652053">
                      <a:off x="2868582" y="1939925"/>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77" name="Oval 141"/>
                    <p:cNvSpPr>
                      <a:spLocks noChangeArrowheads="1"/>
                    </p:cNvSpPr>
                    <p:nvPr/>
                  </p:nvSpPr>
                  <p:spPr bwMode="auto">
                    <a:xfrm rot="652053">
                      <a:off x="3321019" y="2073275"/>
                      <a:ext cx="76200" cy="76200"/>
                    </a:xfrm>
                    <a:prstGeom prst="ellipse">
                      <a:avLst/>
                    </a:prstGeom>
                    <a:solidFill>
                      <a:srgbClr val="00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78" name="Oval 142"/>
                    <p:cNvSpPr>
                      <a:spLocks noChangeArrowheads="1"/>
                    </p:cNvSpPr>
                    <p:nvPr/>
                  </p:nvSpPr>
                  <p:spPr bwMode="auto">
                    <a:xfrm rot="652053">
                      <a:off x="2927319" y="1985963"/>
                      <a:ext cx="76200" cy="76200"/>
                    </a:xfrm>
                    <a:prstGeom prst="ellipse">
                      <a:avLst/>
                    </a:prstGeom>
                    <a:solidFill>
                      <a:srgbClr val="99FF33"/>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79" name="Oval 143"/>
                    <p:cNvSpPr>
                      <a:spLocks noChangeArrowheads="1"/>
                    </p:cNvSpPr>
                    <p:nvPr/>
                  </p:nvSpPr>
                  <p:spPr bwMode="auto">
                    <a:xfrm rot="652053">
                      <a:off x="3000344" y="1654175"/>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80" name="Oval 144"/>
                    <p:cNvSpPr>
                      <a:spLocks noChangeArrowheads="1"/>
                    </p:cNvSpPr>
                    <p:nvPr/>
                  </p:nvSpPr>
                  <p:spPr bwMode="auto">
                    <a:xfrm rot="652053">
                      <a:off x="2859057" y="1514475"/>
                      <a:ext cx="76200" cy="76200"/>
                    </a:xfrm>
                    <a:prstGeom prst="ellipse">
                      <a:avLst/>
                    </a:prstGeom>
                    <a:solidFill>
                      <a:srgbClr val="FF00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81" name="Oval 145"/>
                    <p:cNvSpPr>
                      <a:spLocks noChangeArrowheads="1"/>
                    </p:cNvSpPr>
                    <p:nvPr/>
                  </p:nvSpPr>
                  <p:spPr bwMode="auto">
                    <a:xfrm rot="652053">
                      <a:off x="2971769" y="1803400"/>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82" name="Oval 146"/>
                    <p:cNvSpPr>
                      <a:spLocks noChangeArrowheads="1"/>
                    </p:cNvSpPr>
                    <p:nvPr/>
                  </p:nvSpPr>
                  <p:spPr bwMode="auto">
                    <a:xfrm rot="652053">
                      <a:off x="2897157" y="1789113"/>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83" name="Oval 147"/>
                    <p:cNvSpPr>
                      <a:spLocks noChangeArrowheads="1"/>
                    </p:cNvSpPr>
                    <p:nvPr/>
                  </p:nvSpPr>
                  <p:spPr bwMode="auto">
                    <a:xfrm rot="652053">
                      <a:off x="3073369" y="1279525"/>
                      <a:ext cx="76200" cy="76200"/>
                    </a:xfrm>
                    <a:prstGeom prst="ellipse">
                      <a:avLst/>
                    </a:prstGeom>
                    <a:solidFill>
                      <a:srgbClr val="FF00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84" name="Oval 148"/>
                    <p:cNvSpPr>
                      <a:spLocks noChangeArrowheads="1"/>
                    </p:cNvSpPr>
                    <p:nvPr/>
                  </p:nvSpPr>
                  <p:spPr bwMode="auto">
                    <a:xfrm rot="652053">
                      <a:off x="3179732" y="1533525"/>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85" name="Oval 149"/>
                    <p:cNvSpPr>
                      <a:spLocks noChangeArrowheads="1"/>
                    </p:cNvSpPr>
                    <p:nvPr/>
                  </p:nvSpPr>
                  <p:spPr bwMode="auto">
                    <a:xfrm rot="652053">
                      <a:off x="3028919" y="1504950"/>
                      <a:ext cx="76200" cy="76200"/>
                    </a:xfrm>
                    <a:prstGeom prst="ellipse">
                      <a:avLst/>
                    </a:prstGeom>
                    <a:solidFill>
                      <a:srgbClr val="FF99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86" name="Oval 150"/>
                    <p:cNvSpPr>
                      <a:spLocks noChangeArrowheads="1"/>
                    </p:cNvSpPr>
                    <p:nvPr/>
                  </p:nvSpPr>
                  <p:spPr bwMode="auto">
                    <a:xfrm rot="652053">
                      <a:off x="2925732" y="1639888"/>
                      <a:ext cx="76200" cy="76200"/>
                    </a:xfrm>
                    <a:prstGeom prst="ellipse">
                      <a:avLst/>
                    </a:prstGeom>
                    <a:solidFill>
                      <a:srgbClr val="FF99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87" name="Oval 151"/>
                    <p:cNvSpPr>
                      <a:spLocks noChangeArrowheads="1"/>
                    </p:cNvSpPr>
                    <p:nvPr/>
                  </p:nvSpPr>
                  <p:spPr bwMode="auto">
                    <a:xfrm rot="652053">
                      <a:off x="2940019" y="1082675"/>
                      <a:ext cx="76200" cy="76200"/>
                    </a:xfrm>
                    <a:prstGeom prst="ellipse">
                      <a:avLst/>
                    </a:prstGeom>
                    <a:solidFill>
                      <a:srgbClr val="FF00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88" name="Oval 152"/>
                    <p:cNvSpPr>
                      <a:spLocks noChangeArrowheads="1"/>
                    </p:cNvSpPr>
                    <p:nvPr/>
                  </p:nvSpPr>
                  <p:spPr bwMode="auto">
                    <a:xfrm rot="652053">
                      <a:off x="2908269" y="1325563"/>
                      <a:ext cx="76200" cy="76200"/>
                    </a:xfrm>
                    <a:prstGeom prst="ellipse">
                      <a:avLst/>
                    </a:prstGeom>
                    <a:solidFill>
                      <a:srgbClr val="FF00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89" name="Oval 153"/>
                    <p:cNvSpPr>
                      <a:spLocks noChangeArrowheads="1"/>
                    </p:cNvSpPr>
                    <p:nvPr/>
                  </p:nvSpPr>
                  <p:spPr bwMode="auto">
                    <a:xfrm rot="652053">
                      <a:off x="3089244" y="1593850"/>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90" name="Oval 154"/>
                    <p:cNvSpPr>
                      <a:spLocks noChangeArrowheads="1"/>
                    </p:cNvSpPr>
                    <p:nvPr/>
                  </p:nvSpPr>
                  <p:spPr bwMode="auto">
                    <a:xfrm rot="652053">
                      <a:off x="2986057" y="1728788"/>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91" name="Oval 155"/>
                    <p:cNvSpPr>
                      <a:spLocks noChangeArrowheads="1"/>
                    </p:cNvSpPr>
                    <p:nvPr/>
                  </p:nvSpPr>
                  <p:spPr bwMode="auto">
                    <a:xfrm rot="652053">
                      <a:off x="3074957" y="1668463"/>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92" name="Oval 156"/>
                    <p:cNvSpPr>
                      <a:spLocks noChangeArrowheads="1"/>
                    </p:cNvSpPr>
                    <p:nvPr/>
                  </p:nvSpPr>
                  <p:spPr bwMode="auto">
                    <a:xfrm rot="652053">
                      <a:off x="3194019" y="1458913"/>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93" name="Oval 157"/>
                    <p:cNvSpPr>
                      <a:spLocks noChangeArrowheads="1"/>
                    </p:cNvSpPr>
                    <p:nvPr/>
                  </p:nvSpPr>
                  <p:spPr bwMode="auto">
                    <a:xfrm rot="652053">
                      <a:off x="3197194" y="1846263"/>
                      <a:ext cx="76200" cy="76200"/>
                    </a:xfrm>
                    <a:prstGeom prst="ellipse">
                      <a:avLst/>
                    </a:prstGeom>
                    <a:solidFill>
                      <a:srgbClr val="99FF33"/>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94" name="Oval 158"/>
                    <p:cNvSpPr>
                      <a:spLocks noChangeArrowheads="1"/>
                    </p:cNvSpPr>
                    <p:nvPr/>
                  </p:nvSpPr>
                  <p:spPr bwMode="auto">
                    <a:xfrm rot="652053">
                      <a:off x="3492469" y="1516063"/>
                      <a:ext cx="76200" cy="76200"/>
                    </a:xfrm>
                    <a:prstGeom prst="ellipse">
                      <a:avLst/>
                    </a:prstGeom>
                    <a:solidFill>
                      <a:srgbClr val="00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95" name="Oval 159"/>
                    <p:cNvSpPr>
                      <a:spLocks noChangeArrowheads="1"/>
                    </p:cNvSpPr>
                    <p:nvPr/>
                  </p:nvSpPr>
                  <p:spPr bwMode="auto">
                    <a:xfrm rot="652053">
                      <a:off x="3371819" y="1338263"/>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96" name="Oval 160"/>
                    <p:cNvSpPr>
                      <a:spLocks noChangeArrowheads="1"/>
                    </p:cNvSpPr>
                    <p:nvPr/>
                  </p:nvSpPr>
                  <p:spPr bwMode="auto">
                    <a:xfrm rot="652053">
                      <a:off x="3222594" y="1308100"/>
                      <a:ext cx="76200" cy="76200"/>
                    </a:xfrm>
                    <a:prstGeom prst="ellipse">
                      <a:avLst/>
                    </a:prstGeom>
                    <a:solidFill>
                      <a:srgbClr val="FF99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97" name="Oval 161"/>
                    <p:cNvSpPr>
                      <a:spLocks noChangeArrowheads="1"/>
                    </p:cNvSpPr>
                    <p:nvPr/>
                  </p:nvSpPr>
                  <p:spPr bwMode="auto">
                    <a:xfrm rot="652053">
                      <a:off x="3343244" y="1487488"/>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98" name="Oval 162"/>
                    <p:cNvSpPr>
                      <a:spLocks noChangeArrowheads="1"/>
                    </p:cNvSpPr>
                    <p:nvPr/>
                  </p:nvSpPr>
                  <p:spPr bwMode="auto">
                    <a:xfrm rot="652053">
                      <a:off x="3179732" y="1533525"/>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899" name="Oval 163"/>
                    <p:cNvSpPr>
                      <a:spLocks noChangeArrowheads="1"/>
                    </p:cNvSpPr>
                    <p:nvPr/>
                  </p:nvSpPr>
                  <p:spPr bwMode="auto">
                    <a:xfrm rot="652053">
                      <a:off x="3268632" y="1473200"/>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00" name="Oval 164"/>
                    <p:cNvSpPr>
                      <a:spLocks noChangeArrowheads="1"/>
                    </p:cNvSpPr>
                    <p:nvPr/>
                  </p:nvSpPr>
                  <p:spPr bwMode="auto">
                    <a:xfrm rot="652053">
                      <a:off x="3046382" y="1817688"/>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01" name="Oval 165"/>
                    <p:cNvSpPr>
                      <a:spLocks noChangeArrowheads="1"/>
                    </p:cNvSpPr>
                    <p:nvPr/>
                  </p:nvSpPr>
                  <p:spPr bwMode="auto">
                    <a:xfrm rot="652053">
                      <a:off x="2986057" y="1728788"/>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02" name="Oval 166"/>
                    <p:cNvSpPr>
                      <a:spLocks noChangeArrowheads="1"/>
                    </p:cNvSpPr>
                    <p:nvPr/>
                  </p:nvSpPr>
                  <p:spPr bwMode="auto">
                    <a:xfrm rot="652053">
                      <a:off x="2957482" y="1878013"/>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03" name="Oval 167"/>
                    <p:cNvSpPr>
                      <a:spLocks noChangeArrowheads="1"/>
                    </p:cNvSpPr>
                    <p:nvPr/>
                  </p:nvSpPr>
                  <p:spPr bwMode="auto">
                    <a:xfrm rot="652053">
                      <a:off x="2986057" y="1728788"/>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04" name="Oval 168"/>
                    <p:cNvSpPr>
                      <a:spLocks noChangeArrowheads="1"/>
                    </p:cNvSpPr>
                    <p:nvPr/>
                  </p:nvSpPr>
                  <p:spPr bwMode="auto">
                    <a:xfrm rot="652053">
                      <a:off x="3240057" y="1622425"/>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05" name="Oval 169"/>
                    <p:cNvSpPr>
                      <a:spLocks noChangeArrowheads="1"/>
                    </p:cNvSpPr>
                    <p:nvPr/>
                  </p:nvSpPr>
                  <p:spPr bwMode="auto">
                    <a:xfrm rot="652053">
                      <a:off x="3179732" y="1533525"/>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06" name="Oval 170"/>
                    <p:cNvSpPr>
                      <a:spLocks noChangeArrowheads="1"/>
                    </p:cNvSpPr>
                    <p:nvPr/>
                  </p:nvSpPr>
                  <p:spPr bwMode="auto">
                    <a:xfrm rot="652053">
                      <a:off x="3151157" y="1682750"/>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07" name="Oval 171"/>
                    <p:cNvSpPr>
                      <a:spLocks noChangeArrowheads="1"/>
                    </p:cNvSpPr>
                    <p:nvPr/>
                  </p:nvSpPr>
                  <p:spPr bwMode="auto">
                    <a:xfrm rot="652053">
                      <a:off x="3179732" y="1533525"/>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08" name="Oval 172"/>
                    <p:cNvSpPr>
                      <a:spLocks noChangeArrowheads="1"/>
                    </p:cNvSpPr>
                    <p:nvPr/>
                  </p:nvSpPr>
                  <p:spPr bwMode="auto">
                    <a:xfrm rot="652053">
                      <a:off x="3521044" y="1366838"/>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09" name="Oval 173"/>
                    <p:cNvSpPr>
                      <a:spLocks noChangeArrowheads="1"/>
                    </p:cNvSpPr>
                    <p:nvPr/>
                  </p:nvSpPr>
                  <p:spPr bwMode="auto">
                    <a:xfrm rot="652053">
                      <a:off x="3460719" y="1276350"/>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10" name="Oval 174"/>
                    <p:cNvSpPr>
                      <a:spLocks noChangeArrowheads="1"/>
                    </p:cNvSpPr>
                    <p:nvPr/>
                  </p:nvSpPr>
                  <p:spPr bwMode="auto">
                    <a:xfrm rot="652053">
                      <a:off x="3432144" y="1427163"/>
                      <a:ext cx="76200" cy="76200"/>
                    </a:xfrm>
                    <a:prstGeom prst="ellipse">
                      <a:avLst/>
                    </a:prstGeom>
                    <a:solidFill>
                      <a:srgbClr val="99FF33"/>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11" name="Oval 175"/>
                    <p:cNvSpPr>
                      <a:spLocks noChangeArrowheads="1"/>
                    </p:cNvSpPr>
                    <p:nvPr/>
                  </p:nvSpPr>
                  <p:spPr bwMode="auto">
                    <a:xfrm rot="652053">
                      <a:off x="3460719" y="1276350"/>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12" name="Oval 176"/>
                    <p:cNvSpPr>
                      <a:spLocks noChangeArrowheads="1"/>
                    </p:cNvSpPr>
                    <p:nvPr/>
                  </p:nvSpPr>
                  <p:spPr bwMode="auto">
                    <a:xfrm rot="652053">
                      <a:off x="3535332" y="1290638"/>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13" name="Oval 177"/>
                    <p:cNvSpPr>
                      <a:spLocks noChangeArrowheads="1"/>
                    </p:cNvSpPr>
                    <p:nvPr/>
                  </p:nvSpPr>
                  <p:spPr bwMode="auto">
                    <a:xfrm rot="652053">
                      <a:off x="3446432" y="1352550"/>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14" name="Oval 178"/>
                    <p:cNvSpPr>
                      <a:spLocks noChangeArrowheads="1"/>
                    </p:cNvSpPr>
                    <p:nvPr/>
                  </p:nvSpPr>
                  <p:spPr bwMode="auto">
                    <a:xfrm rot="652053">
                      <a:off x="3386107" y="1262063"/>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15" name="Oval 179"/>
                    <p:cNvSpPr>
                      <a:spLocks noChangeArrowheads="1"/>
                    </p:cNvSpPr>
                    <p:nvPr/>
                  </p:nvSpPr>
                  <p:spPr bwMode="auto">
                    <a:xfrm rot="652053">
                      <a:off x="3357532" y="1412875"/>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16" name="Oval 180"/>
                    <p:cNvSpPr>
                      <a:spLocks noChangeArrowheads="1"/>
                    </p:cNvSpPr>
                    <p:nvPr/>
                  </p:nvSpPr>
                  <p:spPr bwMode="auto">
                    <a:xfrm rot="652053">
                      <a:off x="3386107" y="1262063"/>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17" name="Oval 181"/>
                    <p:cNvSpPr>
                      <a:spLocks noChangeArrowheads="1"/>
                    </p:cNvSpPr>
                    <p:nvPr/>
                  </p:nvSpPr>
                  <p:spPr bwMode="auto">
                    <a:xfrm rot="652053">
                      <a:off x="3549619" y="1216025"/>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18" name="Oval 182"/>
                    <p:cNvSpPr>
                      <a:spLocks noChangeArrowheads="1"/>
                    </p:cNvSpPr>
                    <p:nvPr/>
                  </p:nvSpPr>
                  <p:spPr bwMode="auto">
                    <a:xfrm rot="652053">
                      <a:off x="3300382" y="1711325"/>
                      <a:ext cx="76200" cy="76200"/>
                    </a:xfrm>
                    <a:prstGeom prst="ellipse">
                      <a:avLst/>
                    </a:prstGeom>
                    <a:solidFill>
                      <a:srgbClr val="99FF33"/>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19" name="Oval 183"/>
                    <p:cNvSpPr>
                      <a:spLocks noChangeArrowheads="1"/>
                    </p:cNvSpPr>
                    <p:nvPr/>
                  </p:nvSpPr>
                  <p:spPr bwMode="auto">
                    <a:xfrm rot="652053">
                      <a:off x="3314669" y="1636713"/>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20" name="Oval 184"/>
                    <p:cNvSpPr>
                      <a:spLocks noChangeArrowheads="1"/>
                    </p:cNvSpPr>
                    <p:nvPr/>
                  </p:nvSpPr>
                  <p:spPr bwMode="auto">
                    <a:xfrm rot="652053">
                      <a:off x="3241644" y="1968500"/>
                      <a:ext cx="76200" cy="76200"/>
                    </a:xfrm>
                    <a:prstGeom prst="ellipse">
                      <a:avLst/>
                    </a:prstGeom>
                    <a:solidFill>
                      <a:srgbClr val="00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21" name="Oval 185"/>
                    <p:cNvSpPr>
                      <a:spLocks noChangeArrowheads="1"/>
                    </p:cNvSpPr>
                    <p:nvPr/>
                  </p:nvSpPr>
                  <p:spPr bwMode="auto">
                    <a:xfrm rot="652053">
                      <a:off x="2781269" y="1990725"/>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22" name="Oval 186"/>
                    <p:cNvSpPr>
                      <a:spLocks noChangeArrowheads="1"/>
                    </p:cNvSpPr>
                    <p:nvPr/>
                  </p:nvSpPr>
                  <p:spPr bwMode="auto">
                    <a:xfrm rot="652053">
                      <a:off x="3092419" y="1920875"/>
                      <a:ext cx="76200" cy="76200"/>
                    </a:xfrm>
                    <a:prstGeom prst="ellipse">
                      <a:avLst/>
                    </a:prstGeom>
                    <a:solidFill>
                      <a:srgbClr val="99FF33"/>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23" name="Oval 187"/>
                    <p:cNvSpPr>
                      <a:spLocks noChangeArrowheads="1"/>
                    </p:cNvSpPr>
                    <p:nvPr/>
                  </p:nvSpPr>
                  <p:spPr bwMode="auto">
                    <a:xfrm rot="652053">
                      <a:off x="3163857" y="1743075"/>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24" name="Oval 188"/>
                    <p:cNvSpPr>
                      <a:spLocks noChangeArrowheads="1"/>
                    </p:cNvSpPr>
                    <p:nvPr/>
                  </p:nvSpPr>
                  <p:spPr bwMode="auto">
                    <a:xfrm rot="652053">
                      <a:off x="3316257" y="1590675"/>
                      <a:ext cx="76200" cy="76200"/>
                    </a:xfrm>
                    <a:prstGeom prst="ellipse">
                      <a:avLst/>
                    </a:prstGeom>
                    <a:solidFill>
                      <a:srgbClr val="99FF33"/>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25" name="Oval 189"/>
                    <p:cNvSpPr>
                      <a:spLocks noChangeArrowheads="1"/>
                    </p:cNvSpPr>
                    <p:nvPr/>
                  </p:nvSpPr>
                  <p:spPr bwMode="auto">
                    <a:xfrm rot="652053">
                      <a:off x="3316257" y="1362075"/>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26" name="Oval 190"/>
                    <p:cNvSpPr>
                      <a:spLocks noChangeArrowheads="1"/>
                    </p:cNvSpPr>
                    <p:nvPr/>
                  </p:nvSpPr>
                  <p:spPr bwMode="auto">
                    <a:xfrm rot="652053">
                      <a:off x="2532032" y="1920875"/>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27" name="Oval 191"/>
                    <p:cNvSpPr>
                      <a:spLocks noChangeArrowheads="1"/>
                    </p:cNvSpPr>
                    <p:nvPr/>
                  </p:nvSpPr>
                  <p:spPr bwMode="auto">
                    <a:xfrm rot="652053">
                      <a:off x="2787619" y="1768475"/>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28" name="Oval 192"/>
                    <p:cNvSpPr>
                      <a:spLocks noChangeArrowheads="1"/>
                    </p:cNvSpPr>
                    <p:nvPr/>
                  </p:nvSpPr>
                  <p:spPr bwMode="auto">
                    <a:xfrm rot="652053">
                      <a:off x="2620932" y="1844675"/>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29" name="Oval 193"/>
                    <p:cNvSpPr>
                      <a:spLocks noChangeArrowheads="1"/>
                    </p:cNvSpPr>
                    <p:nvPr/>
                  </p:nvSpPr>
                  <p:spPr bwMode="auto">
                    <a:xfrm rot="652053">
                      <a:off x="2517744" y="1906588"/>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30" name="Oval 194"/>
                    <p:cNvSpPr>
                      <a:spLocks noChangeArrowheads="1"/>
                    </p:cNvSpPr>
                    <p:nvPr/>
                  </p:nvSpPr>
                  <p:spPr bwMode="auto">
                    <a:xfrm rot="652053">
                      <a:off x="2606644" y="1846263"/>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31" name="Oval 195"/>
                    <p:cNvSpPr>
                      <a:spLocks noChangeArrowheads="1"/>
                    </p:cNvSpPr>
                    <p:nvPr/>
                  </p:nvSpPr>
                  <p:spPr bwMode="auto">
                    <a:xfrm rot="652053">
                      <a:off x="2787619" y="1768475"/>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32" name="Oval 196"/>
                    <p:cNvSpPr>
                      <a:spLocks noChangeArrowheads="1"/>
                    </p:cNvSpPr>
                    <p:nvPr/>
                  </p:nvSpPr>
                  <p:spPr bwMode="auto">
                    <a:xfrm rot="652053">
                      <a:off x="2517744" y="1906588"/>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33" name="Oval 197"/>
                    <p:cNvSpPr>
                      <a:spLocks noChangeArrowheads="1"/>
                    </p:cNvSpPr>
                    <p:nvPr/>
                  </p:nvSpPr>
                  <p:spPr bwMode="auto">
                    <a:xfrm rot="652053">
                      <a:off x="2517744" y="1906588"/>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34" name="Oval 198"/>
                    <p:cNvSpPr>
                      <a:spLocks noChangeArrowheads="1"/>
                    </p:cNvSpPr>
                    <p:nvPr/>
                  </p:nvSpPr>
                  <p:spPr bwMode="auto">
                    <a:xfrm rot="652053">
                      <a:off x="2771744" y="1800225"/>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35" name="Oval 199"/>
                    <p:cNvSpPr>
                      <a:spLocks noChangeArrowheads="1"/>
                    </p:cNvSpPr>
                    <p:nvPr/>
                  </p:nvSpPr>
                  <p:spPr bwMode="auto">
                    <a:xfrm rot="652053">
                      <a:off x="2787619" y="1768475"/>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36" name="Oval 200"/>
                    <p:cNvSpPr>
                      <a:spLocks noChangeArrowheads="1"/>
                    </p:cNvSpPr>
                    <p:nvPr/>
                  </p:nvSpPr>
                  <p:spPr bwMode="auto">
                    <a:xfrm rot="652053">
                      <a:off x="2682844" y="1860550"/>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37" name="Oval 201"/>
                    <p:cNvSpPr>
                      <a:spLocks noChangeArrowheads="1"/>
                    </p:cNvSpPr>
                    <p:nvPr/>
                  </p:nvSpPr>
                  <p:spPr bwMode="auto">
                    <a:xfrm rot="652053">
                      <a:off x="2787619" y="1768475"/>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38" name="Oval 202"/>
                    <p:cNvSpPr>
                      <a:spLocks noChangeArrowheads="1"/>
                    </p:cNvSpPr>
                    <p:nvPr/>
                  </p:nvSpPr>
                  <p:spPr bwMode="auto">
                    <a:xfrm rot="652053">
                      <a:off x="2695544" y="1920875"/>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39" name="Oval 203"/>
                    <p:cNvSpPr>
                      <a:spLocks noChangeArrowheads="1"/>
                    </p:cNvSpPr>
                    <p:nvPr/>
                  </p:nvSpPr>
                  <p:spPr bwMode="auto">
                    <a:xfrm rot="652053">
                      <a:off x="2776507" y="1787525"/>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40" name="Oval 204"/>
                    <p:cNvSpPr>
                      <a:spLocks noChangeArrowheads="1"/>
                    </p:cNvSpPr>
                    <p:nvPr/>
                  </p:nvSpPr>
                  <p:spPr bwMode="auto">
                    <a:xfrm rot="652053">
                      <a:off x="2689194" y="1838325"/>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41" name="Oval 205"/>
                    <p:cNvSpPr>
                      <a:spLocks noChangeArrowheads="1"/>
                    </p:cNvSpPr>
                    <p:nvPr/>
                  </p:nvSpPr>
                  <p:spPr bwMode="auto">
                    <a:xfrm rot="652053">
                      <a:off x="1416019" y="3074988"/>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42" name="Oval 206"/>
                    <p:cNvSpPr>
                      <a:spLocks noChangeArrowheads="1"/>
                    </p:cNvSpPr>
                    <p:nvPr/>
                  </p:nvSpPr>
                  <p:spPr bwMode="auto">
                    <a:xfrm rot="652053">
                      <a:off x="1720819" y="2987675"/>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43" name="Oval 207"/>
                    <p:cNvSpPr>
                      <a:spLocks noChangeArrowheads="1"/>
                    </p:cNvSpPr>
                    <p:nvPr/>
                  </p:nvSpPr>
                  <p:spPr bwMode="auto">
                    <a:xfrm rot="652053">
                      <a:off x="1579532" y="2981325"/>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44" name="Oval 208"/>
                    <p:cNvSpPr>
                      <a:spLocks noChangeArrowheads="1"/>
                    </p:cNvSpPr>
                    <p:nvPr/>
                  </p:nvSpPr>
                  <p:spPr bwMode="auto">
                    <a:xfrm rot="652053">
                      <a:off x="1416019" y="3074988"/>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45" name="Oval 209"/>
                    <p:cNvSpPr>
                      <a:spLocks noChangeArrowheads="1"/>
                    </p:cNvSpPr>
                    <p:nvPr/>
                  </p:nvSpPr>
                  <p:spPr bwMode="auto">
                    <a:xfrm rot="652053">
                      <a:off x="1504919" y="3014663"/>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46" name="Oval 210"/>
                    <p:cNvSpPr>
                      <a:spLocks noChangeArrowheads="1"/>
                    </p:cNvSpPr>
                    <p:nvPr/>
                  </p:nvSpPr>
                  <p:spPr bwMode="auto">
                    <a:xfrm rot="652053">
                      <a:off x="1416019" y="3074988"/>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47" name="Oval 211"/>
                    <p:cNvSpPr>
                      <a:spLocks noChangeArrowheads="1"/>
                    </p:cNvSpPr>
                    <p:nvPr/>
                  </p:nvSpPr>
                  <p:spPr bwMode="auto">
                    <a:xfrm rot="652053">
                      <a:off x="1416019" y="3074988"/>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48" name="Oval 212"/>
                    <p:cNvSpPr>
                      <a:spLocks noChangeArrowheads="1"/>
                    </p:cNvSpPr>
                    <p:nvPr/>
                  </p:nvSpPr>
                  <p:spPr bwMode="auto">
                    <a:xfrm rot="652053">
                      <a:off x="1593819" y="2906713"/>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49" name="Oval 213"/>
                    <p:cNvSpPr>
                      <a:spLocks noChangeArrowheads="1"/>
                    </p:cNvSpPr>
                    <p:nvPr/>
                  </p:nvSpPr>
                  <p:spPr bwMode="auto">
                    <a:xfrm rot="652053">
                      <a:off x="1474757" y="3121025"/>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50" name="Oval 214"/>
                    <p:cNvSpPr>
                      <a:spLocks noChangeArrowheads="1"/>
                    </p:cNvSpPr>
                    <p:nvPr/>
                  </p:nvSpPr>
                  <p:spPr bwMode="auto">
                    <a:xfrm rot="652053">
                      <a:off x="1552544" y="3132138"/>
                      <a:ext cx="76200" cy="76200"/>
                    </a:xfrm>
                    <a:prstGeom prst="ellipse">
                      <a:avLst/>
                    </a:prstGeom>
                    <a:solidFill>
                      <a:srgbClr val="99FF33"/>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51" name="Oval 215"/>
                    <p:cNvSpPr>
                      <a:spLocks noChangeArrowheads="1"/>
                    </p:cNvSpPr>
                    <p:nvPr/>
                  </p:nvSpPr>
                  <p:spPr bwMode="auto">
                    <a:xfrm rot="652053">
                      <a:off x="1552544" y="2903538"/>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52" name="Oval 216"/>
                    <p:cNvSpPr>
                      <a:spLocks noChangeArrowheads="1"/>
                    </p:cNvSpPr>
                    <p:nvPr/>
                  </p:nvSpPr>
                  <p:spPr bwMode="auto">
                    <a:xfrm rot="652053">
                      <a:off x="1463644" y="3140075"/>
                      <a:ext cx="76200" cy="76200"/>
                    </a:xfrm>
                    <a:prstGeom prst="ellipse">
                      <a:avLst/>
                    </a:prstGeom>
                    <a:solidFill>
                      <a:srgbClr val="99FF33"/>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53" name="Oval 217"/>
                    <p:cNvSpPr>
                      <a:spLocks noChangeArrowheads="1"/>
                    </p:cNvSpPr>
                    <p:nvPr/>
                  </p:nvSpPr>
                  <p:spPr bwMode="auto">
                    <a:xfrm rot="652053">
                      <a:off x="1508094" y="2957513"/>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54" name="Oval 218"/>
                    <p:cNvSpPr>
                      <a:spLocks noChangeArrowheads="1"/>
                    </p:cNvSpPr>
                    <p:nvPr/>
                  </p:nvSpPr>
                  <p:spPr bwMode="auto">
                    <a:xfrm rot="652053">
                      <a:off x="1433482" y="2943225"/>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55" name="Oval 219"/>
                    <p:cNvSpPr>
                      <a:spLocks noChangeArrowheads="1"/>
                    </p:cNvSpPr>
                    <p:nvPr/>
                  </p:nvSpPr>
                  <p:spPr bwMode="auto">
                    <a:xfrm rot="652053">
                      <a:off x="1522382" y="2882900"/>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56" name="Oval 220"/>
                    <p:cNvSpPr>
                      <a:spLocks noChangeArrowheads="1"/>
                    </p:cNvSpPr>
                    <p:nvPr/>
                  </p:nvSpPr>
                  <p:spPr bwMode="auto">
                    <a:xfrm rot="652053">
                      <a:off x="1582707" y="2924175"/>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57" name="Oval 221"/>
                    <p:cNvSpPr>
                      <a:spLocks noChangeArrowheads="1"/>
                    </p:cNvSpPr>
                    <p:nvPr/>
                  </p:nvSpPr>
                  <p:spPr bwMode="auto">
                    <a:xfrm rot="652053">
                      <a:off x="1522382" y="2882900"/>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58" name="Oval 222"/>
                    <p:cNvSpPr>
                      <a:spLocks noChangeArrowheads="1"/>
                    </p:cNvSpPr>
                    <p:nvPr/>
                  </p:nvSpPr>
                  <p:spPr bwMode="auto">
                    <a:xfrm rot="652053">
                      <a:off x="1493807" y="3032125"/>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59" name="Oval 223"/>
                    <p:cNvSpPr>
                      <a:spLocks noChangeArrowheads="1"/>
                    </p:cNvSpPr>
                    <p:nvPr/>
                  </p:nvSpPr>
                  <p:spPr bwMode="auto">
                    <a:xfrm rot="652053">
                      <a:off x="1522382" y="2882900"/>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60" name="Oval 224"/>
                    <p:cNvSpPr>
                      <a:spLocks noChangeArrowheads="1"/>
                    </p:cNvSpPr>
                    <p:nvPr/>
                  </p:nvSpPr>
                  <p:spPr bwMode="auto">
                    <a:xfrm rot="652053">
                      <a:off x="1812894" y="2987675"/>
                      <a:ext cx="76200" cy="76200"/>
                    </a:xfrm>
                    <a:prstGeom prst="ellipse">
                      <a:avLst/>
                    </a:prstGeom>
                    <a:solidFill>
                      <a:srgbClr val="99FF33"/>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61" name="Oval 225"/>
                    <p:cNvSpPr>
                      <a:spLocks noChangeArrowheads="1"/>
                    </p:cNvSpPr>
                    <p:nvPr/>
                  </p:nvSpPr>
                  <p:spPr bwMode="auto">
                    <a:xfrm rot="652053">
                      <a:off x="1663669" y="3005138"/>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62" name="Oval 226"/>
                    <p:cNvSpPr>
                      <a:spLocks noChangeArrowheads="1"/>
                    </p:cNvSpPr>
                    <p:nvPr/>
                  </p:nvSpPr>
                  <p:spPr bwMode="auto">
                    <a:xfrm rot="652053">
                      <a:off x="1560482" y="3141663"/>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63" name="Oval 227"/>
                    <p:cNvSpPr>
                      <a:spLocks noChangeArrowheads="1"/>
                    </p:cNvSpPr>
                    <p:nvPr/>
                  </p:nvSpPr>
                  <p:spPr bwMode="auto">
                    <a:xfrm rot="652053">
                      <a:off x="1649382" y="3081338"/>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64" name="Oval 228"/>
                    <p:cNvSpPr>
                      <a:spLocks noChangeArrowheads="1"/>
                    </p:cNvSpPr>
                    <p:nvPr/>
                  </p:nvSpPr>
                  <p:spPr bwMode="auto">
                    <a:xfrm rot="652053">
                      <a:off x="1723994" y="3048000"/>
                      <a:ext cx="76200" cy="76200"/>
                    </a:xfrm>
                    <a:prstGeom prst="ellipse">
                      <a:avLst/>
                    </a:prstGeom>
                    <a:solidFill>
                      <a:srgbClr val="99FF33"/>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65" name="Oval 229"/>
                    <p:cNvSpPr>
                      <a:spLocks noChangeArrowheads="1"/>
                    </p:cNvSpPr>
                    <p:nvPr/>
                  </p:nvSpPr>
                  <p:spPr bwMode="auto">
                    <a:xfrm rot="652053">
                      <a:off x="1492219" y="3059113"/>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66" name="Oval 230"/>
                    <p:cNvSpPr>
                      <a:spLocks noChangeArrowheads="1"/>
                    </p:cNvSpPr>
                    <p:nvPr/>
                  </p:nvSpPr>
                  <p:spPr bwMode="auto">
                    <a:xfrm rot="652053">
                      <a:off x="1568419" y="3059113"/>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67" name="Oval 231"/>
                    <p:cNvSpPr>
                      <a:spLocks noChangeArrowheads="1"/>
                    </p:cNvSpPr>
                    <p:nvPr/>
                  </p:nvSpPr>
                  <p:spPr bwMode="auto">
                    <a:xfrm rot="652053">
                      <a:off x="1568419" y="3098800"/>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68" name="Oval 232"/>
                    <p:cNvSpPr>
                      <a:spLocks noChangeArrowheads="1"/>
                    </p:cNvSpPr>
                    <p:nvPr/>
                  </p:nvSpPr>
                  <p:spPr bwMode="auto">
                    <a:xfrm rot="652053">
                      <a:off x="1873219" y="3011488"/>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69" name="Oval 233"/>
                    <p:cNvSpPr>
                      <a:spLocks noChangeArrowheads="1"/>
                    </p:cNvSpPr>
                    <p:nvPr/>
                  </p:nvSpPr>
                  <p:spPr bwMode="auto">
                    <a:xfrm rot="652053">
                      <a:off x="1731932" y="3005138"/>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70" name="Oval 234"/>
                    <p:cNvSpPr>
                      <a:spLocks noChangeArrowheads="1"/>
                    </p:cNvSpPr>
                    <p:nvPr/>
                  </p:nvSpPr>
                  <p:spPr bwMode="auto">
                    <a:xfrm rot="652053">
                      <a:off x="1568419" y="3098800"/>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71" name="Oval 235"/>
                    <p:cNvSpPr>
                      <a:spLocks noChangeArrowheads="1"/>
                    </p:cNvSpPr>
                    <p:nvPr/>
                  </p:nvSpPr>
                  <p:spPr bwMode="auto">
                    <a:xfrm rot="652053">
                      <a:off x="1657319" y="3038475"/>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72" name="Oval 236"/>
                    <p:cNvSpPr>
                      <a:spLocks noChangeArrowheads="1"/>
                    </p:cNvSpPr>
                    <p:nvPr/>
                  </p:nvSpPr>
                  <p:spPr bwMode="auto">
                    <a:xfrm rot="652053">
                      <a:off x="1568419" y="3098800"/>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73" name="Oval 237"/>
                    <p:cNvSpPr>
                      <a:spLocks noChangeArrowheads="1"/>
                    </p:cNvSpPr>
                    <p:nvPr/>
                  </p:nvSpPr>
                  <p:spPr bwMode="auto">
                    <a:xfrm rot="652053">
                      <a:off x="1568419" y="3098800"/>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74" name="Oval 238"/>
                    <p:cNvSpPr>
                      <a:spLocks noChangeArrowheads="1"/>
                    </p:cNvSpPr>
                    <p:nvPr/>
                  </p:nvSpPr>
                  <p:spPr bwMode="auto">
                    <a:xfrm rot="652053">
                      <a:off x="1627157" y="3144838"/>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75" name="Oval 239"/>
                    <p:cNvSpPr>
                      <a:spLocks noChangeArrowheads="1"/>
                    </p:cNvSpPr>
                    <p:nvPr/>
                  </p:nvSpPr>
                  <p:spPr bwMode="auto">
                    <a:xfrm rot="652053">
                      <a:off x="1704944" y="3155950"/>
                      <a:ext cx="76200" cy="76200"/>
                    </a:xfrm>
                    <a:prstGeom prst="ellipse">
                      <a:avLst/>
                    </a:prstGeom>
                    <a:solidFill>
                      <a:srgbClr val="99FF33"/>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76" name="Oval 240"/>
                    <p:cNvSpPr>
                      <a:spLocks noChangeArrowheads="1"/>
                    </p:cNvSpPr>
                    <p:nvPr/>
                  </p:nvSpPr>
                  <p:spPr bwMode="auto">
                    <a:xfrm rot="652053">
                      <a:off x="1616044" y="3163888"/>
                      <a:ext cx="76200" cy="76200"/>
                    </a:xfrm>
                    <a:prstGeom prst="ellipse">
                      <a:avLst/>
                    </a:prstGeom>
                    <a:solidFill>
                      <a:srgbClr val="99FF33"/>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sp>
                  <p:nvSpPr>
                    <p:cNvPr id="244977" name="Oval 241"/>
                    <p:cNvSpPr>
                      <a:spLocks noChangeArrowheads="1"/>
                    </p:cNvSpPr>
                    <p:nvPr/>
                  </p:nvSpPr>
                  <p:spPr bwMode="auto">
                    <a:xfrm rot="652053">
                      <a:off x="1646207" y="3055938"/>
                      <a:ext cx="76200" cy="76200"/>
                    </a:xfrm>
                    <a:prstGeom prst="ellipse">
                      <a:avLst/>
                    </a:prstGeom>
                    <a:solidFill>
                      <a:srgbClr val="FFFF00"/>
                    </a:solidFill>
                    <a:ln w="9525">
                      <a:noFill/>
                      <a:round/>
                      <a:headEnd/>
                      <a:tailEnd/>
                    </a:ln>
                    <a:effectLst/>
                  </p:spPr>
                  <p:txBody>
                    <a:bodyPr vert="horz" wrap="none" lIns="91440" tIns="45720" rIns="91440" bIns="45720" numCol="1" anchor="ctr" anchorCtr="0" compatLnSpc="1">
                      <a:prstTxWarp prst="textNoShape">
                        <a:avLst/>
                      </a:prstTxWarp>
                    </a:bodyPr>
                    <a:lstStyle/>
                    <a:p>
                      <a:endParaRPr lang="zh-TW" altLang="en-US">
                        <a:solidFill>
                          <a:schemeClr val="bg1"/>
                        </a:solidFill>
                      </a:endParaRPr>
                    </a:p>
                  </p:txBody>
                </p:sp>
              </p:grpSp>
            </p:grpSp>
            <p:sp>
              <p:nvSpPr>
                <p:cNvPr id="1260" name="矩形 1259"/>
                <p:cNvSpPr/>
                <p:nvPr/>
              </p:nvSpPr>
              <p:spPr>
                <a:xfrm>
                  <a:off x="1285852" y="262651"/>
                  <a:ext cx="662361" cy="276999"/>
                </a:xfrm>
                <a:prstGeom prst="rect">
                  <a:avLst/>
                </a:prstGeom>
              </p:spPr>
              <p:txBody>
                <a:bodyPr wrap="none">
                  <a:spAutoFit/>
                </a:bodyPr>
                <a:lstStyle/>
                <a:p>
                  <a:r>
                    <a:rPr kumimoji="1" lang="en-US" altLang="zh-TW" sz="1200" b="1" dirty="0" smtClean="0">
                      <a:solidFill>
                        <a:srgbClr val="0070C0"/>
                      </a:solidFill>
                      <a:latin typeface="Arial Narrow" pitchFamily="34" charset="0"/>
                      <a:ea typeface="新細明體" pitchFamily="18" charset="-120"/>
                    </a:rPr>
                    <a:t>Original</a:t>
                  </a:r>
                  <a:endParaRPr lang="zh-TW" altLang="en-US" b="1" dirty="0">
                    <a:solidFill>
                      <a:srgbClr val="0070C0"/>
                    </a:solidFill>
                  </a:endParaRPr>
                </a:p>
              </p:txBody>
            </p:sp>
          </p:grpSp>
        </p:grpSp>
        <p:grpSp>
          <p:nvGrpSpPr>
            <p:cNvPr id="14" name="群組 3420"/>
            <p:cNvGrpSpPr/>
            <p:nvPr/>
          </p:nvGrpSpPr>
          <p:grpSpPr>
            <a:xfrm>
              <a:off x="1331135" y="2681682"/>
              <a:ext cx="6215345" cy="3786453"/>
              <a:chOff x="1335947" y="2681682"/>
              <a:chExt cx="6215345" cy="3786453"/>
            </a:xfrm>
          </p:grpSpPr>
          <p:grpSp>
            <p:nvGrpSpPr>
              <p:cNvPr id="15" name="群組 3414"/>
              <p:cNvGrpSpPr/>
              <p:nvPr/>
            </p:nvGrpSpPr>
            <p:grpSpPr>
              <a:xfrm>
                <a:off x="1335947" y="2681682"/>
                <a:ext cx="1620000" cy="1899423"/>
                <a:chOff x="1285852" y="2681682"/>
                <a:chExt cx="1620000" cy="1899423"/>
              </a:xfrm>
            </p:grpSpPr>
            <p:grpSp>
              <p:nvGrpSpPr>
                <p:cNvPr id="16" name="群組 2543"/>
                <p:cNvGrpSpPr>
                  <a:grpSpLocks noChangeAspect="1"/>
                </p:cNvGrpSpPr>
                <p:nvPr/>
              </p:nvGrpSpPr>
              <p:grpSpPr>
                <a:xfrm>
                  <a:off x="1285852" y="2961105"/>
                  <a:ext cx="1620000" cy="1620000"/>
                  <a:chOff x="1285852" y="2961105"/>
                  <a:chExt cx="1800000" cy="1800000"/>
                </a:xfrm>
              </p:grpSpPr>
              <p:sp>
                <p:nvSpPr>
                  <p:cNvPr id="246144" name="Rectangle 1408"/>
                  <p:cNvSpPr>
                    <a:spLocks noChangeArrowheads="1"/>
                  </p:cNvSpPr>
                  <p:nvPr/>
                </p:nvSpPr>
                <p:spPr bwMode="auto">
                  <a:xfrm>
                    <a:off x="1285852" y="2961105"/>
                    <a:ext cx="1800000" cy="1800000"/>
                  </a:xfrm>
                  <a:prstGeom prst="rect">
                    <a:avLst/>
                  </a:prstGeom>
                  <a:noFill/>
                  <a:ln w="12700">
                    <a:solidFill>
                      <a:schemeClr val="tx1"/>
                    </a:solidFill>
                    <a:miter lim="800000"/>
                    <a:headEnd/>
                    <a:tailEnd/>
                  </a:ln>
                  <a:effectLst/>
                </p:spPr>
                <p:txBody>
                  <a:bodyPr vert="horz" wrap="none" lIns="91440" tIns="45720" rIns="91440" bIns="45720" numCol="1" anchor="ctr" anchorCtr="0" compatLnSpc="1">
                    <a:prstTxWarp prst="textNoShape">
                      <a:avLst/>
                    </a:prstTxWarp>
                  </a:bodyPr>
                  <a:lstStyle/>
                  <a:p>
                    <a:endParaRPr lang="zh-TW" altLang="en-US"/>
                  </a:p>
                </p:txBody>
              </p:sp>
              <p:grpSp>
                <p:nvGrpSpPr>
                  <p:cNvPr id="17" name="群組 2112"/>
                  <p:cNvGrpSpPr/>
                  <p:nvPr/>
                </p:nvGrpSpPr>
                <p:grpSpPr>
                  <a:xfrm>
                    <a:off x="1505514" y="3114011"/>
                    <a:ext cx="1360676" cy="1494189"/>
                    <a:chOff x="1628162" y="3299087"/>
                    <a:chExt cx="1360676" cy="1494189"/>
                  </a:xfrm>
                  <a:solidFill>
                    <a:srgbClr val="FFC000"/>
                  </a:solidFill>
                </p:grpSpPr>
                <p:sp>
                  <p:nvSpPr>
                    <p:cNvPr id="246145" name="Oval 1409"/>
                    <p:cNvSpPr>
                      <a:spLocks noChangeAspect="1" noChangeArrowheads="1"/>
                    </p:cNvSpPr>
                    <p:nvPr/>
                  </p:nvSpPr>
                  <p:spPr bwMode="auto">
                    <a:xfrm rot="652053">
                      <a:off x="1802638" y="467703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146" name="Oval 1410"/>
                    <p:cNvSpPr>
                      <a:spLocks noChangeAspect="1" noChangeArrowheads="1"/>
                    </p:cNvSpPr>
                    <p:nvPr/>
                  </p:nvSpPr>
                  <p:spPr bwMode="auto">
                    <a:xfrm rot="652053">
                      <a:off x="1712299" y="4438926"/>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147" name="Oval 1411"/>
                    <p:cNvSpPr>
                      <a:spLocks noChangeAspect="1" noChangeArrowheads="1"/>
                    </p:cNvSpPr>
                    <p:nvPr/>
                  </p:nvSpPr>
                  <p:spPr bwMode="auto">
                    <a:xfrm rot="652053">
                      <a:off x="1769449" y="4613551"/>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148" name="Oval 1412"/>
                    <p:cNvSpPr>
                      <a:spLocks noChangeAspect="1" noChangeArrowheads="1"/>
                    </p:cNvSpPr>
                    <p:nvPr/>
                  </p:nvSpPr>
                  <p:spPr bwMode="auto">
                    <a:xfrm rot="652053">
                      <a:off x="1710563" y="453574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149" name="Oval 1413"/>
                    <p:cNvSpPr>
                      <a:spLocks noChangeAspect="1" noChangeArrowheads="1"/>
                    </p:cNvSpPr>
                    <p:nvPr/>
                  </p:nvSpPr>
                  <p:spPr bwMode="auto">
                    <a:xfrm rot="652053">
                      <a:off x="1669288" y="458813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150" name="Oval 1414"/>
                    <p:cNvSpPr>
                      <a:spLocks noChangeAspect="1" noChangeArrowheads="1"/>
                    </p:cNvSpPr>
                    <p:nvPr/>
                  </p:nvSpPr>
                  <p:spPr bwMode="auto">
                    <a:xfrm rot="652053">
                      <a:off x="1743915" y="45022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151" name="Oval 1415"/>
                    <p:cNvSpPr>
                      <a:spLocks noChangeAspect="1" noChangeArrowheads="1"/>
                    </p:cNvSpPr>
                    <p:nvPr/>
                  </p:nvSpPr>
                  <p:spPr bwMode="auto">
                    <a:xfrm rot="652053">
                      <a:off x="1713738" y="44198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152" name="Oval 1416"/>
                    <p:cNvSpPr>
                      <a:spLocks noChangeAspect="1" noChangeArrowheads="1"/>
                    </p:cNvSpPr>
                    <p:nvPr/>
                  </p:nvSpPr>
                  <p:spPr bwMode="auto">
                    <a:xfrm rot="652053">
                      <a:off x="1721661" y="4656548"/>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153" name="Oval 1417"/>
                    <p:cNvSpPr>
                      <a:spLocks noChangeAspect="1" noChangeArrowheads="1"/>
                    </p:cNvSpPr>
                    <p:nvPr/>
                  </p:nvSpPr>
                  <p:spPr bwMode="auto">
                    <a:xfrm rot="652053">
                      <a:off x="1664674" y="4750076"/>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154" name="Oval 1418"/>
                    <p:cNvSpPr>
                      <a:spLocks noChangeAspect="1" noChangeArrowheads="1"/>
                    </p:cNvSpPr>
                    <p:nvPr/>
                  </p:nvSpPr>
                  <p:spPr bwMode="auto">
                    <a:xfrm rot="652053">
                      <a:off x="1712165" y="470863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155" name="Oval 1419"/>
                    <p:cNvSpPr>
                      <a:spLocks noChangeAspect="1" noChangeArrowheads="1"/>
                    </p:cNvSpPr>
                    <p:nvPr/>
                  </p:nvSpPr>
                  <p:spPr bwMode="auto">
                    <a:xfrm rot="652053">
                      <a:off x="1777238" y="456273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156" name="Oval 1420"/>
                    <p:cNvSpPr>
                      <a:spLocks noChangeAspect="1" noChangeArrowheads="1"/>
                    </p:cNvSpPr>
                    <p:nvPr/>
                  </p:nvSpPr>
                  <p:spPr bwMode="auto">
                    <a:xfrm rot="652053">
                      <a:off x="1753425" y="471989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157" name="Oval 1421"/>
                    <p:cNvSpPr>
                      <a:spLocks noChangeAspect="1" noChangeArrowheads="1"/>
                    </p:cNvSpPr>
                    <p:nvPr/>
                  </p:nvSpPr>
                  <p:spPr bwMode="auto">
                    <a:xfrm rot="652053">
                      <a:off x="2070925" y="44198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158" name="Oval 1422"/>
                    <p:cNvSpPr>
                      <a:spLocks noChangeAspect="1" noChangeArrowheads="1"/>
                    </p:cNvSpPr>
                    <p:nvPr/>
                  </p:nvSpPr>
                  <p:spPr bwMode="auto">
                    <a:xfrm rot="652053">
                      <a:off x="1875812" y="4748488"/>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159" name="Oval 1423"/>
                    <p:cNvSpPr>
                      <a:spLocks noChangeAspect="1" noChangeArrowheads="1"/>
                    </p:cNvSpPr>
                    <p:nvPr/>
                  </p:nvSpPr>
                  <p:spPr bwMode="auto">
                    <a:xfrm rot="652053">
                      <a:off x="1875649" y="4478748"/>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160" name="Oval 1424"/>
                    <p:cNvSpPr>
                      <a:spLocks noChangeAspect="1" noChangeArrowheads="1"/>
                    </p:cNvSpPr>
                    <p:nvPr/>
                  </p:nvSpPr>
                  <p:spPr bwMode="auto">
                    <a:xfrm rot="652053">
                      <a:off x="1793113" y="445954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161" name="Oval 1425"/>
                    <p:cNvSpPr>
                      <a:spLocks noChangeAspect="1" noChangeArrowheads="1"/>
                    </p:cNvSpPr>
                    <p:nvPr/>
                  </p:nvSpPr>
                  <p:spPr bwMode="auto">
                    <a:xfrm rot="652053">
                      <a:off x="1858200" y="458337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162" name="Oval 1426"/>
                    <p:cNvSpPr>
                      <a:spLocks noChangeAspect="1" noChangeArrowheads="1"/>
                    </p:cNvSpPr>
                    <p:nvPr/>
                  </p:nvSpPr>
                  <p:spPr bwMode="auto">
                    <a:xfrm rot="652053">
                      <a:off x="1769449" y="4613551"/>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163" name="Oval 1427"/>
                    <p:cNvSpPr>
                      <a:spLocks noChangeAspect="1" noChangeArrowheads="1"/>
                    </p:cNvSpPr>
                    <p:nvPr/>
                  </p:nvSpPr>
                  <p:spPr bwMode="auto">
                    <a:xfrm rot="652053">
                      <a:off x="1818662" y="4572276"/>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164" name="Oval 1428"/>
                    <p:cNvSpPr>
                      <a:spLocks noChangeAspect="1" noChangeArrowheads="1"/>
                    </p:cNvSpPr>
                    <p:nvPr/>
                  </p:nvSpPr>
                  <p:spPr bwMode="auto">
                    <a:xfrm rot="652053">
                      <a:off x="2020125" y="449447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165" name="Oval 1429"/>
                    <p:cNvSpPr>
                      <a:spLocks noChangeAspect="1" noChangeArrowheads="1"/>
                    </p:cNvSpPr>
                    <p:nvPr/>
                  </p:nvSpPr>
                  <p:spPr bwMode="auto">
                    <a:xfrm rot="652053">
                      <a:off x="1904238" y="414363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166" name="Oval 1430"/>
                    <p:cNvSpPr>
                      <a:spLocks noChangeAspect="1" noChangeArrowheads="1"/>
                    </p:cNvSpPr>
                    <p:nvPr/>
                  </p:nvSpPr>
                  <p:spPr bwMode="auto">
                    <a:xfrm rot="652053">
                      <a:off x="1963124" y="4319863"/>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167" name="Oval 1431"/>
                    <p:cNvSpPr>
                      <a:spLocks noChangeAspect="1" noChangeArrowheads="1"/>
                    </p:cNvSpPr>
                    <p:nvPr/>
                  </p:nvSpPr>
                  <p:spPr bwMode="auto">
                    <a:xfrm rot="652053">
                      <a:off x="1889965" y="437684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168" name="Oval 1432"/>
                    <p:cNvSpPr>
                      <a:spLocks noChangeAspect="1" noChangeArrowheads="1"/>
                    </p:cNvSpPr>
                    <p:nvPr/>
                  </p:nvSpPr>
                  <p:spPr bwMode="auto">
                    <a:xfrm rot="652053">
                      <a:off x="1832815" y="446892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169" name="Oval 1433"/>
                    <p:cNvSpPr>
                      <a:spLocks noChangeAspect="1" noChangeArrowheads="1"/>
                    </p:cNvSpPr>
                    <p:nvPr/>
                  </p:nvSpPr>
                  <p:spPr bwMode="auto">
                    <a:xfrm rot="652053">
                      <a:off x="1937575" y="420713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170" name="Oval 1434"/>
                    <p:cNvSpPr>
                      <a:spLocks noChangeAspect="1" noChangeArrowheads="1"/>
                    </p:cNvSpPr>
                    <p:nvPr/>
                  </p:nvSpPr>
                  <p:spPr bwMode="auto">
                    <a:xfrm rot="652053">
                      <a:off x="1720074" y="4378736"/>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171" name="Oval 1435"/>
                    <p:cNvSpPr>
                      <a:spLocks noChangeAspect="1" noChangeArrowheads="1"/>
                    </p:cNvSpPr>
                    <p:nvPr/>
                  </p:nvSpPr>
                  <p:spPr bwMode="auto">
                    <a:xfrm rot="652053">
                      <a:off x="1913912" y="4361138"/>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172" name="Oval 1436"/>
                    <p:cNvSpPr>
                      <a:spLocks noChangeAspect="1" noChangeArrowheads="1"/>
                    </p:cNvSpPr>
                    <p:nvPr/>
                  </p:nvSpPr>
                  <p:spPr bwMode="auto">
                    <a:xfrm rot="652053">
                      <a:off x="1866287" y="4531001"/>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173" name="Oval 1437"/>
                    <p:cNvSpPr>
                      <a:spLocks noChangeAspect="1" noChangeArrowheads="1"/>
                    </p:cNvSpPr>
                    <p:nvPr/>
                  </p:nvSpPr>
                  <p:spPr bwMode="auto">
                    <a:xfrm rot="652053">
                      <a:off x="1915350" y="448971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174" name="Oval 1438"/>
                    <p:cNvSpPr>
                      <a:spLocks noChangeAspect="1" noChangeArrowheads="1"/>
                    </p:cNvSpPr>
                    <p:nvPr/>
                  </p:nvSpPr>
                  <p:spPr bwMode="auto">
                    <a:xfrm rot="652053">
                      <a:off x="1969340" y="426731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175" name="Oval 1439"/>
                    <p:cNvSpPr>
                      <a:spLocks noChangeAspect="1" noChangeArrowheads="1"/>
                    </p:cNvSpPr>
                    <p:nvPr/>
                  </p:nvSpPr>
                  <p:spPr bwMode="auto">
                    <a:xfrm rot="652053">
                      <a:off x="1950275" y="456432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176" name="Oval 1440"/>
                    <p:cNvSpPr>
                      <a:spLocks noChangeAspect="1" noChangeArrowheads="1"/>
                    </p:cNvSpPr>
                    <p:nvPr/>
                  </p:nvSpPr>
                  <p:spPr bwMode="auto">
                    <a:xfrm rot="652053">
                      <a:off x="2132838" y="430873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177" name="Oval 1441"/>
                    <p:cNvSpPr>
                      <a:spLocks noChangeAspect="1" noChangeArrowheads="1"/>
                    </p:cNvSpPr>
                    <p:nvPr/>
                  </p:nvSpPr>
                  <p:spPr bwMode="auto">
                    <a:xfrm rot="652053">
                      <a:off x="2158238" y="445954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178" name="Oval 1442"/>
                    <p:cNvSpPr>
                      <a:spLocks noChangeAspect="1" noChangeArrowheads="1"/>
                    </p:cNvSpPr>
                    <p:nvPr/>
                  </p:nvSpPr>
                  <p:spPr bwMode="auto">
                    <a:xfrm rot="652053">
                      <a:off x="2066178" y="41847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179" name="Oval 1443"/>
                    <p:cNvSpPr>
                      <a:spLocks noChangeAspect="1" noChangeArrowheads="1"/>
                    </p:cNvSpPr>
                    <p:nvPr/>
                  </p:nvSpPr>
                  <p:spPr bwMode="auto">
                    <a:xfrm rot="652053">
                      <a:off x="1985200" y="416427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180" name="Oval 1444"/>
                    <p:cNvSpPr>
                      <a:spLocks noChangeAspect="1" noChangeArrowheads="1"/>
                    </p:cNvSpPr>
                    <p:nvPr/>
                  </p:nvSpPr>
                  <p:spPr bwMode="auto">
                    <a:xfrm rot="652053">
                      <a:off x="2051875" y="428809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181" name="Oval 1445"/>
                    <p:cNvSpPr>
                      <a:spLocks noChangeAspect="1" noChangeArrowheads="1"/>
                    </p:cNvSpPr>
                    <p:nvPr/>
                  </p:nvSpPr>
                  <p:spPr bwMode="auto">
                    <a:xfrm rot="652053">
                      <a:off x="1963124" y="4319863"/>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182" name="Oval 1446"/>
                    <p:cNvSpPr>
                      <a:spLocks noChangeAspect="1" noChangeArrowheads="1"/>
                    </p:cNvSpPr>
                    <p:nvPr/>
                  </p:nvSpPr>
                  <p:spPr bwMode="auto">
                    <a:xfrm rot="652053">
                      <a:off x="2010600" y="427857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183" name="Oval 1447"/>
                    <p:cNvSpPr>
                      <a:spLocks noChangeAspect="1" noChangeArrowheads="1"/>
                    </p:cNvSpPr>
                    <p:nvPr/>
                  </p:nvSpPr>
                  <p:spPr bwMode="auto">
                    <a:xfrm rot="652053">
                      <a:off x="1899475" y="459289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184" name="Oval 1448"/>
                    <p:cNvSpPr>
                      <a:spLocks noChangeAspect="1" noChangeArrowheads="1"/>
                    </p:cNvSpPr>
                    <p:nvPr/>
                  </p:nvSpPr>
                  <p:spPr bwMode="auto">
                    <a:xfrm rot="652053">
                      <a:off x="1866287" y="4531001"/>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185" name="Oval 1449"/>
                    <p:cNvSpPr>
                      <a:spLocks noChangeAspect="1" noChangeArrowheads="1"/>
                    </p:cNvSpPr>
                    <p:nvPr/>
                  </p:nvSpPr>
                  <p:spPr bwMode="auto">
                    <a:xfrm rot="652053">
                      <a:off x="1850263" y="46357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186" name="Oval 1450"/>
                    <p:cNvSpPr>
                      <a:spLocks noChangeAspect="1" noChangeArrowheads="1"/>
                    </p:cNvSpPr>
                    <p:nvPr/>
                  </p:nvSpPr>
                  <p:spPr bwMode="auto">
                    <a:xfrm rot="652053">
                      <a:off x="1866287" y="4531001"/>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187" name="Oval 1451"/>
                    <p:cNvSpPr>
                      <a:spLocks noChangeAspect="1" noChangeArrowheads="1"/>
                    </p:cNvSpPr>
                    <p:nvPr/>
                  </p:nvSpPr>
                  <p:spPr bwMode="auto">
                    <a:xfrm rot="652053">
                      <a:off x="1994740" y="438161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188" name="Oval 1452"/>
                    <p:cNvSpPr>
                      <a:spLocks noChangeAspect="1" noChangeArrowheads="1"/>
                    </p:cNvSpPr>
                    <p:nvPr/>
                  </p:nvSpPr>
                  <p:spPr bwMode="auto">
                    <a:xfrm rot="652053">
                      <a:off x="1963124" y="4319863"/>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189" name="Oval 1453"/>
                    <p:cNvSpPr>
                      <a:spLocks noChangeAspect="1" noChangeArrowheads="1"/>
                    </p:cNvSpPr>
                    <p:nvPr/>
                  </p:nvSpPr>
                  <p:spPr bwMode="auto">
                    <a:xfrm rot="652053">
                      <a:off x="1947100" y="442303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190" name="Oval 1454"/>
                    <p:cNvSpPr>
                      <a:spLocks noChangeAspect="1" noChangeArrowheads="1"/>
                    </p:cNvSpPr>
                    <p:nvPr/>
                  </p:nvSpPr>
                  <p:spPr bwMode="auto">
                    <a:xfrm rot="652053">
                      <a:off x="1963124" y="4319863"/>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191" name="Oval 1455"/>
                    <p:cNvSpPr>
                      <a:spLocks noChangeAspect="1" noChangeArrowheads="1"/>
                    </p:cNvSpPr>
                    <p:nvPr/>
                  </p:nvSpPr>
                  <p:spPr bwMode="auto">
                    <a:xfrm rot="652053">
                      <a:off x="2148713" y="42039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192" name="Oval 1456"/>
                    <p:cNvSpPr>
                      <a:spLocks noChangeAspect="1" noChangeArrowheads="1"/>
                    </p:cNvSpPr>
                    <p:nvPr/>
                  </p:nvSpPr>
                  <p:spPr bwMode="auto">
                    <a:xfrm rot="652053">
                      <a:off x="2115390" y="414348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193" name="Oval 1457"/>
                    <p:cNvSpPr>
                      <a:spLocks noChangeAspect="1" noChangeArrowheads="1"/>
                    </p:cNvSpPr>
                    <p:nvPr/>
                  </p:nvSpPr>
                  <p:spPr bwMode="auto">
                    <a:xfrm rot="652053">
                      <a:off x="2099649" y="4245251"/>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194" name="Oval 1458"/>
                    <p:cNvSpPr>
                      <a:spLocks noChangeAspect="1" noChangeArrowheads="1"/>
                    </p:cNvSpPr>
                    <p:nvPr/>
                  </p:nvSpPr>
                  <p:spPr bwMode="auto">
                    <a:xfrm rot="652053">
                      <a:off x="2115390" y="414348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195" name="Oval 1459"/>
                    <p:cNvSpPr>
                      <a:spLocks noChangeAspect="1" noChangeArrowheads="1"/>
                    </p:cNvSpPr>
                    <p:nvPr/>
                  </p:nvSpPr>
                  <p:spPr bwMode="auto">
                    <a:xfrm rot="652053">
                      <a:off x="2204290" y="411014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196" name="Oval 1460"/>
                    <p:cNvSpPr>
                      <a:spLocks noChangeAspect="1" noChangeArrowheads="1"/>
                    </p:cNvSpPr>
                    <p:nvPr/>
                  </p:nvSpPr>
                  <p:spPr bwMode="auto">
                    <a:xfrm rot="652053">
                      <a:off x="2172674" y="4048401"/>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197" name="Oval 1461"/>
                    <p:cNvSpPr>
                      <a:spLocks noChangeAspect="1" noChangeArrowheads="1"/>
                    </p:cNvSpPr>
                    <p:nvPr/>
                  </p:nvSpPr>
                  <p:spPr bwMode="auto">
                    <a:xfrm rot="652053">
                      <a:off x="2156650" y="41531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198" name="Oval 1462"/>
                    <p:cNvSpPr>
                      <a:spLocks noChangeAspect="1" noChangeArrowheads="1"/>
                    </p:cNvSpPr>
                    <p:nvPr/>
                  </p:nvSpPr>
                  <p:spPr bwMode="auto">
                    <a:xfrm rot="652053">
                      <a:off x="2172674" y="4048401"/>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199" name="Oval 1463"/>
                    <p:cNvSpPr>
                      <a:spLocks noChangeAspect="1" noChangeArrowheads="1"/>
                    </p:cNvSpPr>
                    <p:nvPr/>
                  </p:nvSpPr>
                  <p:spPr bwMode="auto">
                    <a:xfrm rot="652053">
                      <a:off x="2107438" y="419443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00" name="Oval 1464"/>
                    <p:cNvSpPr>
                      <a:spLocks noChangeAspect="1" noChangeArrowheads="1"/>
                    </p:cNvSpPr>
                    <p:nvPr/>
                  </p:nvSpPr>
                  <p:spPr bwMode="auto">
                    <a:xfrm rot="652053">
                      <a:off x="2074249" y="4130951"/>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01" name="Oval 1465"/>
                    <p:cNvSpPr>
                      <a:spLocks noChangeAspect="1" noChangeArrowheads="1"/>
                    </p:cNvSpPr>
                    <p:nvPr/>
                  </p:nvSpPr>
                  <p:spPr bwMode="auto">
                    <a:xfrm rot="652053">
                      <a:off x="2058240" y="423714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02" name="Oval 1466"/>
                    <p:cNvSpPr>
                      <a:spLocks noChangeAspect="1" noChangeArrowheads="1"/>
                    </p:cNvSpPr>
                    <p:nvPr/>
                  </p:nvSpPr>
                  <p:spPr bwMode="auto">
                    <a:xfrm rot="652053">
                      <a:off x="2074249" y="4130951"/>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03" name="Oval 1467"/>
                    <p:cNvSpPr>
                      <a:spLocks noChangeAspect="1" noChangeArrowheads="1"/>
                    </p:cNvSpPr>
                    <p:nvPr/>
                  </p:nvSpPr>
                  <p:spPr bwMode="auto">
                    <a:xfrm rot="652053">
                      <a:off x="2212213" y="405791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04" name="Oval 1468"/>
                    <p:cNvSpPr>
                      <a:spLocks noChangeAspect="1" noChangeArrowheads="1"/>
                    </p:cNvSpPr>
                    <p:nvPr/>
                  </p:nvSpPr>
                  <p:spPr bwMode="auto">
                    <a:xfrm rot="652053">
                      <a:off x="2178890" y="399584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05" name="Oval 1469"/>
                    <p:cNvSpPr>
                      <a:spLocks noChangeAspect="1" noChangeArrowheads="1"/>
                    </p:cNvSpPr>
                    <p:nvPr/>
                  </p:nvSpPr>
                  <p:spPr bwMode="auto">
                    <a:xfrm rot="652053">
                      <a:off x="2164588" y="410077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06" name="Oval 1470"/>
                    <p:cNvSpPr>
                      <a:spLocks noChangeAspect="1" noChangeArrowheads="1"/>
                    </p:cNvSpPr>
                    <p:nvPr/>
                  </p:nvSpPr>
                  <p:spPr bwMode="auto">
                    <a:xfrm rot="652053">
                      <a:off x="2178890" y="399584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07" name="Oval 1471"/>
                    <p:cNvSpPr>
                      <a:spLocks noChangeAspect="1" noChangeArrowheads="1"/>
                    </p:cNvSpPr>
                    <p:nvPr/>
                  </p:nvSpPr>
                  <p:spPr bwMode="auto">
                    <a:xfrm rot="652053">
                      <a:off x="2028063" y="444367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08" name="Oval 1472"/>
                    <p:cNvSpPr>
                      <a:spLocks noChangeAspect="1" noChangeArrowheads="1"/>
                    </p:cNvSpPr>
                    <p:nvPr/>
                  </p:nvSpPr>
                  <p:spPr bwMode="auto">
                    <a:xfrm rot="652053">
                      <a:off x="2028063" y="444367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09" name="Oval 1473"/>
                    <p:cNvSpPr>
                      <a:spLocks noChangeAspect="1" noChangeArrowheads="1"/>
                    </p:cNvSpPr>
                    <p:nvPr/>
                  </p:nvSpPr>
                  <p:spPr bwMode="auto">
                    <a:xfrm rot="652053">
                      <a:off x="2245699" y="4119838"/>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10" name="Oval 1474"/>
                    <p:cNvSpPr>
                      <a:spLocks noChangeAspect="1" noChangeArrowheads="1"/>
                    </p:cNvSpPr>
                    <p:nvPr/>
                  </p:nvSpPr>
                  <p:spPr bwMode="auto">
                    <a:xfrm rot="652053">
                      <a:off x="2155063" y="388328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11" name="Oval 1475"/>
                    <p:cNvSpPr>
                      <a:spLocks noChangeAspect="1" noChangeArrowheads="1"/>
                    </p:cNvSpPr>
                    <p:nvPr/>
                  </p:nvSpPr>
                  <p:spPr bwMode="auto">
                    <a:xfrm rot="652053">
                      <a:off x="2212213" y="405791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12" name="Oval 1476"/>
                    <p:cNvSpPr>
                      <a:spLocks noChangeAspect="1" noChangeArrowheads="1"/>
                    </p:cNvSpPr>
                    <p:nvPr/>
                  </p:nvSpPr>
                  <p:spPr bwMode="auto">
                    <a:xfrm rot="652053">
                      <a:off x="2097928" y="397679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13" name="Oval 1477"/>
                    <p:cNvSpPr>
                      <a:spLocks noChangeAspect="1" noChangeArrowheads="1"/>
                    </p:cNvSpPr>
                    <p:nvPr/>
                  </p:nvSpPr>
                  <p:spPr bwMode="auto">
                    <a:xfrm rot="652053">
                      <a:off x="2074249" y="4130951"/>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14" name="Oval 1478"/>
                    <p:cNvSpPr>
                      <a:spLocks noChangeAspect="1" noChangeArrowheads="1"/>
                    </p:cNvSpPr>
                    <p:nvPr/>
                  </p:nvSpPr>
                  <p:spPr bwMode="auto">
                    <a:xfrm rot="652053">
                      <a:off x="2186828" y="394504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15" name="Oval 1479"/>
                    <p:cNvSpPr>
                      <a:spLocks noChangeAspect="1" noChangeArrowheads="1"/>
                    </p:cNvSpPr>
                    <p:nvPr/>
                  </p:nvSpPr>
                  <p:spPr bwMode="auto">
                    <a:xfrm rot="652053">
                      <a:off x="2048700" y="401981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16" name="Oval 1480"/>
                    <p:cNvSpPr>
                      <a:spLocks noChangeAspect="1" noChangeArrowheads="1"/>
                    </p:cNvSpPr>
                    <p:nvPr/>
                  </p:nvSpPr>
                  <p:spPr bwMode="auto">
                    <a:xfrm rot="652053">
                      <a:off x="2164588" y="410077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17" name="Oval 1481"/>
                    <p:cNvSpPr>
                      <a:spLocks noChangeAspect="1" noChangeArrowheads="1"/>
                    </p:cNvSpPr>
                    <p:nvPr/>
                  </p:nvSpPr>
                  <p:spPr bwMode="auto">
                    <a:xfrm rot="652053">
                      <a:off x="2156650" y="41531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18" name="Oval 1482"/>
                    <p:cNvSpPr>
                      <a:spLocks noChangeAspect="1" noChangeArrowheads="1"/>
                    </p:cNvSpPr>
                    <p:nvPr/>
                  </p:nvSpPr>
                  <p:spPr bwMode="auto">
                    <a:xfrm rot="652053">
                      <a:off x="2220150" y="400711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19" name="Oval 1483"/>
                    <p:cNvSpPr>
                      <a:spLocks noChangeAspect="1" noChangeArrowheads="1"/>
                    </p:cNvSpPr>
                    <p:nvPr/>
                  </p:nvSpPr>
                  <p:spPr bwMode="auto">
                    <a:xfrm rot="652053">
                      <a:off x="2196353" y="416253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20" name="Oval 1484"/>
                    <p:cNvSpPr>
                      <a:spLocks noChangeAspect="1" noChangeArrowheads="1"/>
                    </p:cNvSpPr>
                    <p:nvPr/>
                  </p:nvSpPr>
                  <p:spPr bwMode="auto">
                    <a:xfrm rot="652053">
                      <a:off x="2409063" y="416109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21" name="Oval 1485"/>
                    <p:cNvSpPr>
                      <a:spLocks noChangeAspect="1" noChangeArrowheads="1"/>
                    </p:cNvSpPr>
                    <p:nvPr/>
                  </p:nvSpPr>
                  <p:spPr bwMode="auto">
                    <a:xfrm rot="652053">
                      <a:off x="2318724" y="4191276"/>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22" name="Oval 1486"/>
                    <p:cNvSpPr>
                      <a:spLocks noChangeAspect="1" noChangeArrowheads="1"/>
                    </p:cNvSpPr>
                    <p:nvPr/>
                  </p:nvSpPr>
                  <p:spPr bwMode="auto">
                    <a:xfrm rot="652053">
                      <a:off x="2316988" y="392297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23" name="Oval 1487"/>
                    <p:cNvSpPr>
                      <a:spLocks noChangeAspect="1" noChangeArrowheads="1"/>
                    </p:cNvSpPr>
                    <p:nvPr/>
                  </p:nvSpPr>
                  <p:spPr bwMode="auto">
                    <a:xfrm rot="652053">
                      <a:off x="2158238" y="377374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24" name="Oval 1488"/>
                    <p:cNvSpPr>
                      <a:spLocks noChangeAspect="1" noChangeArrowheads="1"/>
                    </p:cNvSpPr>
                    <p:nvPr/>
                  </p:nvSpPr>
                  <p:spPr bwMode="auto">
                    <a:xfrm rot="652053">
                      <a:off x="2301113" y="40261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25" name="Oval 1489"/>
                    <p:cNvSpPr>
                      <a:spLocks noChangeAspect="1" noChangeArrowheads="1"/>
                    </p:cNvSpPr>
                    <p:nvPr/>
                  </p:nvSpPr>
                  <p:spPr bwMode="auto">
                    <a:xfrm rot="652053">
                      <a:off x="2212213" y="405791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26" name="Oval 1490"/>
                    <p:cNvSpPr>
                      <a:spLocks noChangeAspect="1" noChangeArrowheads="1"/>
                    </p:cNvSpPr>
                    <p:nvPr/>
                  </p:nvSpPr>
                  <p:spPr bwMode="auto">
                    <a:xfrm rot="652053">
                      <a:off x="2261425" y="401663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27" name="Oval 1491"/>
                    <p:cNvSpPr>
                      <a:spLocks noChangeAspect="1" noChangeArrowheads="1"/>
                    </p:cNvSpPr>
                    <p:nvPr/>
                  </p:nvSpPr>
                  <p:spPr bwMode="auto">
                    <a:xfrm rot="652053">
                      <a:off x="2572561" y="4010436"/>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28" name="Oval 1492"/>
                    <p:cNvSpPr>
                      <a:spLocks noChangeAspect="1" noChangeArrowheads="1"/>
                    </p:cNvSpPr>
                    <p:nvPr/>
                  </p:nvSpPr>
                  <p:spPr bwMode="auto">
                    <a:xfrm rot="652053">
                      <a:off x="2356675" y="366421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29" name="Oval 1493"/>
                    <p:cNvSpPr>
                      <a:spLocks noChangeAspect="1" noChangeArrowheads="1"/>
                    </p:cNvSpPr>
                    <p:nvPr/>
                  </p:nvSpPr>
                  <p:spPr bwMode="auto">
                    <a:xfrm rot="652053">
                      <a:off x="2456688" y="387852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30" name="Oval 1494"/>
                    <p:cNvSpPr>
                      <a:spLocks noChangeAspect="1" noChangeArrowheads="1"/>
                    </p:cNvSpPr>
                    <p:nvPr/>
                  </p:nvSpPr>
                  <p:spPr bwMode="auto">
                    <a:xfrm rot="652053">
                      <a:off x="2332863" y="381978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31" name="Oval 1495"/>
                    <p:cNvSpPr>
                      <a:spLocks noChangeAspect="1" noChangeArrowheads="1"/>
                    </p:cNvSpPr>
                    <p:nvPr/>
                  </p:nvSpPr>
                  <p:spPr bwMode="auto">
                    <a:xfrm rot="652053">
                      <a:off x="2239215" y="382598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32" name="Oval 1496"/>
                    <p:cNvSpPr>
                      <a:spLocks noChangeAspect="1" noChangeArrowheads="1"/>
                    </p:cNvSpPr>
                    <p:nvPr/>
                  </p:nvSpPr>
                  <p:spPr bwMode="auto">
                    <a:xfrm rot="652053">
                      <a:off x="2390013" y="372453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33" name="Oval 1497"/>
                    <p:cNvSpPr>
                      <a:spLocks noChangeAspect="1" noChangeArrowheads="1"/>
                    </p:cNvSpPr>
                    <p:nvPr/>
                  </p:nvSpPr>
                  <p:spPr bwMode="auto">
                    <a:xfrm rot="652053">
                      <a:off x="2239215" y="351007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34" name="Oval 1498"/>
                    <p:cNvSpPr>
                      <a:spLocks noChangeAspect="1" noChangeArrowheads="1"/>
                    </p:cNvSpPr>
                    <p:nvPr/>
                  </p:nvSpPr>
                  <p:spPr bwMode="auto">
                    <a:xfrm rot="652053">
                      <a:off x="2366186" y="3881848"/>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35" name="Oval 1499"/>
                    <p:cNvSpPr>
                      <a:spLocks noChangeAspect="1" noChangeArrowheads="1"/>
                    </p:cNvSpPr>
                    <p:nvPr/>
                  </p:nvSpPr>
                  <p:spPr bwMode="auto">
                    <a:xfrm rot="652053">
                      <a:off x="2309199" y="3973788"/>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36" name="Oval 1500"/>
                    <p:cNvSpPr>
                      <a:spLocks noChangeAspect="1" noChangeArrowheads="1"/>
                    </p:cNvSpPr>
                    <p:nvPr/>
                  </p:nvSpPr>
                  <p:spPr bwMode="auto">
                    <a:xfrm rot="652053">
                      <a:off x="2356690" y="393234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37" name="Oval 1501"/>
                    <p:cNvSpPr>
                      <a:spLocks noChangeAspect="1" noChangeArrowheads="1"/>
                    </p:cNvSpPr>
                    <p:nvPr/>
                  </p:nvSpPr>
                  <p:spPr bwMode="auto">
                    <a:xfrm rot="652053">
                      <a:off x="2463053" y="382757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38" name="Oval 1502"/>
                    <p:cNvSpPr>
                      <a:spLocks noChangeAspect="1" noChangeArrowheads="1"/>
                    </p:cNvSpPr>
                    <p:nvPr/>
                  </p:nvSpPr>
                  <p:spPr bwMode="auto">
                    <a:xfrm rot="652053">
                      <a:off x="2425087" y="4054751"/>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39" name="Oval 1503"/>
                    <p:cNvSpPr>
                      <a:spLocks noChangeAspect="1" noChangeArrowheads="1"/>
                    </p:cNvSpPr>
                    <p:nvPr/>
                  </p:nvSpPr>
                  <p:spPr bwMode="auto">
                    <a:xfrm rot="652053">
                      <a:off x="2626699" y="3865838"/>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40" name="Oval 1504"/>
                    <p:cNvSpPr>
                      <a:spLocks noChangeAspect="1" noChangeArrowheads="1"/>
                    </p:cNvSpPr>
                    <p:nvPr/>
                  </p:nvSpPr>
                  <p:spPr bwMode="auto">
                    <a:xfrm rot="652053">
                      <a:off x="2601165" y="399267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41" name="Oval 1505"/>
                    <p:cNvSpPr>
                      <a:spLocks noChangeAspect="1" noChangeArrowheads="1"/>
                    </p:cNvSpPr>
                    <p:nvPr/>
                  </p:nvSpPr>
                  <p:spPr bwMode="auto">
                    <a:xfrm rot="652053">
                      <a:off x="2559875" y="374358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42" name="Oval 1506"/>
                    <p:cNvSpPr>
                      <a:spLocks noChangeAspect="1" noChangeArrowheads="1"/>
                    </p:cNvSpPr>
                    <p:nvPr/>
                  </p:nvSpPr>
                  <p:spPr bwMode="auto">
                    <a:xfrm rot="652053">
                      <a:off x="2447312" y="3667401"/>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43" name="Oval 1507"/>
                    <p:cNvSpPr>
                      <a:spLocks noChangeAspect="1" noChangeArrowheads="1"/>
                    </p:cNvSpPr>
                    <p:nvPr/>
                  </p:nvSpPr>
                  <p:spPr bwMode="auto">
                    <a:xfrm rot="652053">
                      <a:off x="2545588" y="38483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44" name="Oval 1508"/>
                    <p:cNvSpPr>
                      <a:spLocks noChangeAspect="1" noChangeArrowheads="1"/>
                    </p:cNvSpPr>
                    <p:nvPr/>
                  </p:nvSpPr>
                  <p:spPr bwMode="auto">
                    <a:xfrm rot="652053">
                      <a:off x="2456688" y="387852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45" name="Oval 1509"/>
                    <p:cNvSpPr>
                      <a:spLocks noChangeAspect="1" noChangeArrowheads="1"/>
                    </p:cNvSpPr>
                    <p:nvPr/>
                  </p:nvSpPr>
                  <p:spPr bwMode="auto">
                    <a:xfrm rot="652053">
                      <a:off x="2504313" y="383724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46" name="Oval 1510"/>
                    <p:cNvSpPr>
                      <a:spLocks noChangeAspect="1" noChangeArrowheads="1"/>
                    </p:cNvSpPr>
                    <p:nvPr/>
                  </p:nvSpPr>
                  <p:spPr bwMode="auto">
                    <a:xfrm rot="652053">
                      <a:off x="2342388" y="403727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47" name="Oval 1511"/>
                    <p:cNvSpPr>
                      <a:spLocks noChangeAspect="1" noChangeArrowheads="1"/>
                    </p:cNvSpPr>
                    <p:nvPr/>
                  </p:nvSpPr>
                  <p:spPr bwMode="auto">
                    <a:xfrm rot="652053">
                      <a:off x="2309199" y="3973788"/>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48" name="Oval 1512"/>
                    <p:cNvSpPr>
                      <a:spLocks noChangeAspect="1" noChangeArrowheads="1"/>
                    </p:cNvSpPr>
                    <p:nvPr/>
                  </p:nvSpPr>
                  <p:spPr bwMode="auto">
                    <a:xfrm rot="652053">
                      <a:off x="2293190" y="407839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49" name="Oval 1513"/>
                    <p:cNvSpPr>
                      <a:spLocks noChangeAspect="1" noChangeArrowheads="1"/>
                    </p:cNvSpPr>
                    <p:nvPr/>
                  </p:nvSpPr>
                  <p:spPr bwMode="auto">
                    <a:xfrm rot="652053">
                      <a:off x="2309199" y="3973788"/>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50" name="Oval 1514"/>
                    <p:cNvSpPr>
                      <a:spLocks noChangeAspect="1" noChangeArrowheads="1"/>
                    </p:cNvSpPr>
                    <p:nvPr/>
                  </p:nvSpPr>
                  <p:spPr bwMode="auto">
                    <a:xfrm rot="652053">
                      <a:off x="2447312" y="3900763"/>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51" name="Oval 1515"/>
                    <p:cNvSpPr>
                      <a:spLocks noChangeAspect="1" noChangeArrowheads="1"/>
                    </p:cNvSpPr>
                    <p:nvPr/>
                  </p:nvSpPr>
                  <p:spPr bwMode="auto">
                    <a:xfrm rot="652053">
                      <a:off x="2456688" y="387852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52" name="Oval 1516"/>
                    <p:cNvSpPr>
                      <a:spLocks noChangeAspect="1" noChangeArrowheads="1"/>
                    </p:cNvSpPr>
                    <p:nvPr/>
                  </p:nvSpPr>
                  <p:spPr bwMode="auto">
                    <a:xfrm rot="652053">
                      <a:off x="2399687" y="3942038"/>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53" name="Oval 1517"/>
                    <p:cNvSpPr>
                      <a:spLocks noChangeAspect="1" noChangeArrowheads="1"/>
                    </p:cNvSpPr>
                    <p:nvPr/>
                  </p:nvSpPr>
                  <p:spPr bwMode="auto">
                    <a:xfrm rot="652053">
                      <a:off x="2456688" y="387852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54" name="Oval 1518"/>
                    <p:cNvSpPr>
                      <a:spLocks noChangeAspect="1" noChangeArrowheads="1"/>
                    </p:cNvSpPr>
                    <p:nvPr/>
                  </p:nvSpPr>
                  <p:spPr bwMode="auto">
                    <a:xfrm rot="652053">
                      <a:off x="2640853" y="376407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55" name="Oval 1519"/>
                    <p:cNvSpPr>
                      <a:spLocks noChangeAspect="1" noChangeArrowheads="1"/>
                    </p:cNvSpPr>
                    <p:nvPr/>
                  </p:nvSpPr>
                  <p:spPr bwMode="auto">
                    <a:xfrm rot="652053">
                      <a:off x="2609088" y="370072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56" name="Oval 1520"/>
                    <p:cNvSpPr>
                      <a:spLocks noChangeAspect="1" noChangeArrowheads="1"/>
                    </p:cNvSpPr>
                    <p:nvPr/>
                  </p:nvSpPr>
                  <p:spPr bwMode="auto">
                    <a:xfrm rot="652053">
                      <a:off x="2593213" y="380549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57" name="Oval 1521"/>
                    <p:cNvSpPr>
                      <a:spLocks noChangeAspect="1" noChangeArrowheads="1"/>
                    </p:cNvSpPr>
                    <p:nvPr/>
                  </p:nvSpPr>
                  <p:spPr bwMode="auto">
                    <a:xfrm rot="652053">
                      <a:off x="2609088" y="370072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58" name="Oval 1522"/>
                    <p:cNvSpPr>
                      <a:spLocks noChangeAspect="1" noChangeArrowheads="1"/>
                    </p:cNvSpPr>
                    <p:nvPr/>
                  </p:nvSpPr>
                  <p:spPr bwMode="auto">
                    <a:xfrm rot="652053">
                      <a:off x="2650349" y="3711986"/>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59" name="Oval 1523"/>
                    <p:cNvSpPr>
                      <a:spLocks noChangeAspect="1" noChangeArrowheads="1"/>
                    </p:cNvSpPr>
                    <p:nvPr/>
                  </p:nvSpPr>
                  <p:spPr bwMode="auto">
                    <a:xfrm rot="652053">
                      <a:off x="2601299" y="3753126"/>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60" name="Oval 1524"/>
                    <p:cNvSpPr>
                      <a:spLocks noChangeAspect="1" noChangeArrowheads="1"/>
                    </p:cNvSpPr>
                    <p:nvPr/>
                  </p:nvSpPr>
                  <p:spPr bwMode="auto">
                    <a:xfrm rot="652053">
                      <a:off x="2569386" y="3691348"/>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61" name="Oval 1525"/>
                    <p:cNvSpPr>
                      <a:spLocks noChangeAspect="1" noChangeArrowheads="1"/>
                    </p:cNvSpPr>
                    <p:nvPr/>
                  </p:nvSpPr>
                  <p:spPr bwMode="auto">
                    <a:xfrm rot="652053">
                      <a:off x="2552102" y="3794251"/>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62" name="Oval 1526"/>
                    <p:cNvSpPr>
                      <a:spLocks noChangeAspect="1" noChangeArrowheads="1"/>
                    </p:cNvSpPr>
                    <p:nvPr/>
                  </p:nvSpPr>
                  <p:spPr bwMode="auto">
                    <a:xfrm rot="652053">
                      <a:off x="2569386" y="3691348"/>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63" name="Oval 1527"/>
                    <p:cNvSpPr>
                      <a:spLocks noChangeAspect="1" noChangeArrowheads="1"/>
                    </p:cNvSpPr>
                    <p:nvPr/>
                  </p:nvSpPr>
                  <p:spPr bwMode="auto">
                    <a:xfrm rot="652053">
                      <a:off x="2658286" y="3659598"/>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64" name="Oval 1528"/>
                    <p:cNvSpPr>
                      <a:spLocks noChangeAspect="1" noChangeArrowheads="1"/>
                    </p:cNvSpPr>
                    <p:nvPr/>
                  </p:nvSpPr>
                  <p:spPr bwMode="auto">
                    <a:xfrm rot="652053">
                      <a:off x="2480500" y="39626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65" name="Oval 1529"/>
                    <p:cNvSpPr>
                      <a:spLocks noChangeAspect="1" noChangeArrowheads="1"/>
                    </p:cNvSpPr>
                    <p:nvPr/>
                  </p:nvSpPr>
                  <p:spPr bwMode="auto">
                    <a:xfrm rot="652053">
                      <a:off x="2488438" y="39118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66" name="Oval 1530"/>
                    <p:cNvSpPr>
                      <a:spLocks noChangeAspect="1" noChangeArrowheads="1"/>
                    </p:cNvSpPr>
                    <p:nvPr/>
                  </p:nvSpPr>
                  <p:spPr bwMode="auto">
                    <a:xfrm rot="652053">
                      <a:off x="2490025" y="418014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67" name="Oval 1531"/>
                    <p:cNvSpPr>
                      <a:spLocks noChangeAspect="1" noChangeArrowheads="1"/>
                    </p:cNvSpPr>
                    <p:nvPr/>
                  </p:nvSpPr>
                  <p:spPr bwMode="auto">
                    <a:xfrm rot="652053">
                      <a:off x="2221753" y="427524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68" name="Oval 1532"/>
                    <p:cNvSpPr>
                      <a:spLocks noChangeAspect="1" noChangeArrowheads="1"/>
                    </p:cNvSpPr>
                    <p:nvPr/>
                  </p:nvSpPr>
                  <p:spPr bwMode="auto">
                    <a:xfrm rot="652053">
                      <a:off x="2239200" y="419602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69" name="Oval 1533"/>
                    <p:cNvSpPr>
                      <a:spLocks noChangeAspect="1" noChangeArrowheads="1"/>
                    </p:cNvSpPr>
                    <p:nvPr/>
                  </p:nvSpPr>
                  <p:spPr bwMode="auto">
                    <a:xfrm rot="652053">
                      <a:off x="2074100" y="435477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70" name="Oval 1534"/>
                    <p:cNvSpPr>
                      <a:spLocks noChangeAspect="1" noChangeArrowheads="1"/>
                    </p:cNvSpPr>
                    <p:nvPr/>
                  </p:nvSpPr>
                  <p:spPr bwMode="auto">
                    <a:xfrm rot="652053">
                      <a:off x="2321914" y="4089526"/>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71" name="Oval 1535"/>
                    <p:cNvSpPr>
                      <a:spLocks noChangeAspect="1" noChangeArrowheads="1"/>
                    </p:cNvSpPr>
                    <p:nvPr/>
                  </p:nvSpPr>
                  <p:spPr bwMode="auto">
                    <a:xfrm rot="652053">
                      <a:off x="2406037" y="3983313"/>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72" name="Oval 1536"/>
                    <p:cNvSpPr>
                      <a:spLocks noChangeAspect="1" noChangeArrowheads="1"/>
                    </p:cNvSpPr>
                    <p:nvPr/>
                  </p:nvSpPr>
                  <p:spPr bwMode="auto">
                    <a:xfrm rot="652053">
                      <a:off x="2531449" y="3918226"/>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73" name="Oval 1537"/>
                    <p:cNvSpPr>
                      <a:spLocks noChangeAspect="1" noChangeArrowheads="1"/>
                    </p:cNvSpPr>
                    <p:nvPr/>
                  </p:nvSpPr>
                  <p:spPr bwMode="auto">
                    <a:xfrm rot="652053">
                      <a:off x="2531300" y="37594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74" name="Oval 1538"/>
                    <p:cNvSpPr>
                      <a:spLocks noChangeAspect="1" noChangeArrowheads="1"/>
                    </p:cNvSpPr>
                    <p:nvPr/>
                  </p:nvSpPr>
                  <p:spPr bwMode="auto">
                    <a:xfrm rot="652053">
                      <a:off x="1710563" y="458813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75" name="Oval 1539"/>
                    <p:cNvSpPr>
                      <a:spLocks noChangeAspect="1" noChangeArrowheads="1"/>
                    </p:cNvSpPr>
                    <p:nvPr/>
                  </p:nvSpPr>
                  <p:spPr bwMode="auto">
                    <a:xfrm rot="652053">
                      <a:off x="1856613" y="430873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76" name="Oval 1540"/>
                    <p:cNvSpPr>
                      <a:spLocks noChangeAspect="1" noChangeArrowheads="1"/>
                    </p:cNvSpPr>
                    <p:nvPr/>
                  </p:nvSpPr>
                  <p:spPr bwMode="auto">
                    <a:xfrm rot="652053">
                      <a:off x="2032974" y="4089676"/>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77" name="Oval 1541"/>
                    <p:cNvSpPr>
                      <a:spLocks noChangeAspect="1" noChangeArrowheads="1"/>
                    </p:cNvSpPr>
                    <p:nvPr/>
                  </p:nvSpPr>
                  <p:spPr bwMode="auto">
                    <a:xfrm rot="652053">
                      <a:off x="1628162" y="4692926"/>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78" name="Oval 1542"/>
                    <p:cNvSpPr>
                      <a:spLocks noChangeAspect="1" noChangeArrowheads="1"/>
                    </p:cNvSpPr>
                    <p:nvPr/>
                  </p:nvSpPr>
                  <p:spPr bwMode="auto">
                    <a:xfrm rot="652053">
                      <a:off x="1669437" y="4692926"/>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79" name="Oval 1543"/>
                    <p:cNvSpPr>
                      <a:spLocks noChangeAspect="1" noChangeArrowheads="1"/>
                    </p:cNvSpPr>
                    <p:nvPr/>
                  </p:nvSpPr>
                  <p:spPr bwMode="auto">
                    <a:xfrm rot="652053">
                      <a:off x="2450338" y="389281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80" name="Oval 1544"/>
                    <p:cNvSpPr>
                      <a:spLocks noChangeAspect="1" noChangeArrowheads="1"/>
                    </p:cNvSpPr>
                    <p:nvPr/>
                  </p:nvSpPr>
                  <p:spPr bwMode="auto">
                    <a:xfrm rot="652053">
                      <a:off x="2612278" y="39307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81" name="Oval 1545"/>
                    <p:cNvSpPr>
                      <a:spLocks noChangeAspect="1" noChangeArrowheads="1"/>
                    </p:cNvSpPr>
                    <p:nvPr/>
                  </p:nvSpPr>
                  <p:spPr bwMode="auto">
                    <a:xfrm rot="652053">
                      <a:off x="2482088" y="39245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82" name="Oval 1546"/>
                    <p:cNvSpPr>
                      <a:spLocks noChangeAspect="1" noChangeArrowheads="1"/>
                    </p:cNvSpPr>
                    <p:nvPr/>
                  </p:nvSpPr>
                  <p:spPr bwMode="auto">
                    <a:xfrm rot="652053">
                      <a:off x="2521775" y="369437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83" name="Oval 1547"/>
                    <p:cNvSpPr>
                      <a:spLocks noChangeAspect="1" noChangeArrowheads="1"/>
                    </p:cNvSpPr>
                    <p:nvPr/>
                  </p:nvSpPr>
                  <p:spPr bwMode="auto">
                    <a:xfrm rot="652053">
                      <a:off x="2445575" y="359753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84" name="Oval 1548"/>
                    <p:cNvSpPr>
                      <a:spLocks noChangeAspect="1" noChangeArrowheads="1"/>
                    </p:cNvSpPr>
                    <p:nvPr/>
                  </p:nvSpPr>
                  <p:spPr bwMode="auto">
                    <a:xfrm rot="652053">
                      <a:off x="2505915" y="379741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85" name="Oval 1549"/>
                    <p:cNvSpPr>
                      <a:spLocks noChangeAspect="1" noChangeArrowheads="1"/>
                    </p:cNvSpPr>
                    <p:nvPr/>
                  </p:nvSpPr>
                  <p:spPr bwMode="auto">
                    <a:xfrm rot="652053">
                      <a:off x="2466213" y="378803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86" name="Oval 1550"/>
                    <p:cNvSpPr>
                      <a:spLocks noChangeAspect="1" noChangeArrowheads="1"/>
                    </p:cNvSpPr>
                    <p:nvPr/>
                  </p:nvSpPr>
                  <p:spPr bwMode="auto">
                    <a:xfrm rot="652053">
                      <a:off x="2561612" y="3434038"/>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87" name="Oval 1551"/>
                    <p:cNvSpPr>
                      <a:spLocks noChangeAspect="1" noChangeArrowheads="1"/>
                    </p:cNvSpPr>
                    <p:nvPr/>
                  </p:nvSpPr>
                  <p:spPr bwMode="auto">
                    <a:xfrm rot="652053">
                      <a:off x="2620200" y="361182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88" name="Oval 1552"/>
                    <p:cNvSpPr>
                      <a:spLocks noChangeAspect="1" noChangeArrowheads="1"/>
                    </p:cNvSpPr>
                    <p:nvPr/>
                  </p:nvSpPr>
                  <p:spPr bwMode="auto">
                    <a:xfrm rot="652053">
                      <a:off x="2537650" y="359118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89" name="Oval 1553"/>
                    <p:cNvSpPr>
                      <a:spLocks noChangeAspect="1" noChangeArrowheads="1"/>
                    </p:cNvSpPr>
                    <p:nvPr/>
                  </p:nvSpPr>
                  <p:spPr bwMode="auto">
                    <a:xfrm rot="652053">
                      <a:off x="2480515" y="368469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90" name="Oval 1554"/>
                    <p:cNvSpPr>
                      <a:spLocks noChangeAspect="1" noChangeArrowheads="1"/>
                    </p:cNvSpPr>
                    <p:nvPr/>
                  </p:nvSpPr>
                  <p:spPr bwMode="auto">
                    <a:xfrm rot="652053">
                      <a:off x="2594800" y="349593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91" name="Oval 1555"/>
                    <p:cNvSpPr>
                      <a:spLocks noChangeAspect="1" noChangeArrowheads="1"/>
                    </p:cNvSpPr>
                    <p:nvPr/>
                  </p:nvSpPr>
                  <p:spPr bwMode="auto">
                    <a:xfrm rot="652053">
                      <a:off x="2470975" y="34673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92" name="Oval 1556"/>
                    <p:cNvSpPr>
                      <a:spLocks noChangeAspect="1" noChangeArrowheads="1"/>
                    </p:cNvSpPr>
                    <p:nvPr/>
                  </p:nvSpPr>
                  <p:spPr bwMode="auto">
                    <a:xfrm rot="652053">
                      <a:off x="2569415" y="365294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93" name="Oval 1557"/>
                    <p:cNvSpPr>
                      <a:spLocks noChangeAspect="1" noChangeArrowheads="1"/>
                    </p:cNvSpPr>
                    <p:nvPr/>
                  </p:nvSpPr>
                  <p:spPr bwMode="auto">
                    <a:xfrm rot="652053">
                      <a:off x="2513838" y="37467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94" name="Oval 1558"/>
                    <p:cNvSpPr>
                      <a:spLocks noChangeAspect="1" noChangeArrowheads="1"/>
                    </p:cNvSpPr>
                    <p:nvPr/>
                  </p:nvSpPr>
                  <p:spPr bwMode="auto">
                    <a:xfrm rot="652053">
                      <a:off x="2563199" y="3703913"/>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95" name="Oval 1559"/>
                    <p:cNvSpPr>
                      <a:spLocks noChangeAspect="1" noChangeArrowheads="1"/>
                    </p:cNvSpPr>
                    <p:nvPr/>
                  </p:nvSpPr>
                  <p:spPr bwMode="auto">
                    <a:xfrm rot="652053">
                      <a:off x="2626714" y="3557713"/>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96" name="Oval 1560"/>
                    <p:cNvSpPr>
                      <a:spLocks noChangeAspect="1" noChangeArrowheads="1"/>
                    </p:cNvSpPr>
                    <p:nvPr/>
                  </p:nvSpPr>
                  <p:spPr bwMode="auto">
                    <a:xfrm rot="652053">
                      <a:off x="2629711" y="3827873"/>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97" name="Oval 1561"/>
                    <p:cNvSpPr>
                      <a:spLocks noChangeAspect="1" noChangeArrowheads="1"/>
                    </p:cNvSpPr>
                    <p:nvPr/>
                  </p:nvSpPr>
                  <p:spPr bwMode="auto">
                    <a:xfrm rot="652053">
                      <a:off x="2790063" y="359912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98" name="Oval 1562"/>
                    <p:cNvSpPr>
                      <a:spLocks noChangeAspect="1" noChangeArrowheads="1"/>
                    </p:cNvSpPr>
                    <p:nvPr/>
                  </p:nvSpPr>
                  <p:spPr bwMode="auto">
                    <a:xfrm rot="652053">
                      <a:off x="2807525" y="376422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299" name="Oval 1563"/>
                    <p:cNvSpPr>
                      <a:spLocks noChangeAspect="1" noChangeArrowheads="1"/>
                    </p:cNvSpPr>
                    <p:nvPr/>
                  </p:nvSpPr>
                  <p:spPr bwMode="auto">
                    <a:xfrm rot="652053">
                      <a:off x="2723537" y="3475313"/>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00" name="Oval 1564"/>
                    <p:cNvSpPr>
                      <a:spLocks noChangeAspect="1" noChangeArrowheads="1"/>
                    </p:cNvSpPr>
                    <p:nvPr/>
                  </p:nvSpPr>
                  <p:spPr bwMode="auto">
                    <a:xfrm rot="652053">
                      <a:off x="2642425" y="34546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01" name="Oval 1565"/>
                    <p:cNvSpPr>
                      <a:spLocks noChangeAspect="1" noChangeArrowheads="1"/>
                    </p:cNvSpPr>
                    <p:nvPr/>
                  </p:nvSpPr>
                  <p:spPr bwMode="auto">
                    <a:xfrm rot="652053">
                      <a:off x="2707528" y="357833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02" name="Oval 1566"/>
                    <p:cNvSpPr>
                      <a:spLocks noChangeAspect="1" noChangeArrowheads="1"/>
                    </p:cNvSpPr>
                    <p:nvPr/>
                  </p:nvSpPr>
                  <p:spPr bwMode="auto">
                    <a:xfrm rot="652053">
                      <a:off x="2620200" y="361182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03" name="Oval 1567"/>
                    <p:cNvSpPr>
                      <a:spLocks noChangeAspect="1" noChangeArrowheads="1"/>
                    </p:cNvSpPr>
                    <p:nvPr/>
                  </p:nvSpPr>
                  <p:spPr bwMode="auto">
                    <a:xfrm rot="652053">
                      <a:off x="2667825" y="35689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04" name="Oval 1568"/>
                    <p:cNvSpPr>
                      <a:spLocks noChangeAspect="1" noChangeArrowheads="1"/>
                    </p:cNvSpPr>
                    <p:nvPr/>
                  </p:nvSpPr>
                  <p:spPr bwMode="auto">
                    <a:xfrm rot="652053">
                      <a:off x="2547175" y="380708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05" name="Oval 1569"/>
                    <p:cNvSpPr>
                      <a:spLocks noChangeAspect="1" noChangeArrowheads="1"/>
                    </p:cNvSpPr>
                    <p:nvPr/>
                  </p:nvSpPr>
                  <p:spPr bwMode="auto">
                    <a:xfrm rot="652053">
                      <a:off x="2513838" y="37467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06" name="Oval 1570"/>
                    <p:cNvSpPr>
                      <a:spLocks noChangeAspect="1" noChangeArrowheads="1"/>
                    </p:cNvSpPr>
                    <p:nvPr/>
                  </p:nvSpPr>
                  <p:spPr bwMode="auto">
                    <a:xfrm rot="652053">
                      <a:off x="2499699" y="3848376"/>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07" name="Oval 1571"/>
                    <p:cNvSpPr>
                      <a:spLocks noChangeAspect="1" noChangeArrowheads="1"/>
                    </p:cNvSpPr>
                    <p:nvPr/>
                  </p:nvSpPr>
                  <p:spPr bwMode="auto">
                    <a:xfrm rot="652053">
                      <a:off x="2513838" y="37467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08" name="Oval 1572"/>
                    <p:cNvSpPr>
                      <a:spLocks noChangeAspect="1" noChangeArrowheads="1"/>
                    </p:cNvSpPr>
                    <p:nvPr/>
                  </p:nvSpPr>
                  <p:spPr bwMode="auto">
                    <a:xfrm rot="652053">
                      <a:off x="2651965" y="367199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09" name="Oval 1573"/>
                    <p:cNvSpPr>
                      <a:spLocks noChangeAspect="1" noChangeArrowheads="1"/>
                    </p:cNvSpPr>
                    <p:nvPr/>
                  </p:nvSpPr>
                  <p:spPr bwMode="auto">
                    <a:xfrm rot="652053">
                      <a:off x="2620200" y="361182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10" name="Oval 1574"/>
                    <p:cNvSpPr>
                      <a:spLocks noChangeAspect="1" noChangeArrowheads="1"/>
                    </p:cNvSpPr>
                    <p:nvPr/>
                  </p:nvSpPr>
                  <p:spPr bwMode="auto">
                    <a:xfrm rot="652053">
                      <a:off x="2604325" y="371342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11" name="Oval 1575"/>
                    <p:cNvSpPr>
                      <a:spLocks noChangeAspect="1" noChangeArrowheads="1"/>
                    </p:cNvSpPr>
                    <p:nvPr/>
                  </p:nvSpPr>
                  <p:spPr bwMode="auto">
                    <a:xfrm rot="652053">
                      <a:off x="2620200" y="361182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12" name="Oval 1576"/>
                    <p:cNvSpPr>
                      <a:spLocks noChangeAspect="1" noChangeArrowheads="1"/>
                    </p:cNvSpPr>
                    <p:nvPr/>
                  </p:nvSpPr>
                  <p:spPr bwMode="auto">
                    <a:xfrm rot="652053">
                      <a:off x="2804514" y="3494213"/>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13" name="Oval 1577"/>
                    <p:cNvSpPr>
                      <a:spLocks noChangeAspect="1" noChangeArrowheads="1"/>
                    </p:cNvSpPr>
                    <p:nvPr/>
                  </p:nvSpPr>
                  <p:spPr bwMode="auto">
                    <a:xfrm rot="652053">
                      <a:off x="2772749" y="3432451"/>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14" name="Oval 1578"/>
                    <p:cNvSpPr>
                      <a:spLocks noChangeAspect="1" noChangeArrowheads="1"/>
                    </p:cNvSpPr>
                    <p:nvPr/>
                  </p:nvSpPr>
                  <p:spPr bwMode="auto">
                    <a:xfrm rot="652053">
                      <a:off x="2756725" y="353721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15" name="Oval 1579"/>
                    <p:cNvSpPr>
                      <a:spLocks noChangeAspect="1" noChangeArrowheads="1"/>
                    </p:cNvSpPr>
                    <p:nvPr/>
                  </p:nvSpPr>
                  <p:spPr bwMode="auto">
                    <a:xfrm rot="652053">
                      <a:off x="2772749" y="3432451"/>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16" name="Oval 1580"/>
                    <p:cNvSpPr>
                      <a:spLocks noChangeAspect="1" noChangeArrowheads="1"/>
                    </p:cNvSpPr>
                    <p:nvPr/>
                  </p:nvSpPr>
                  <p:spPr bwMode="auto">
                    <a:xfrm rot="652053">
                      <a:off x="2812288" y="34419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17" name="Oval 1581"/>
                    <p:cNvSpPr>
                      <a:spLocks noChangeAspect="1" noChangeArrowheads="1"/>
                    </p:cNvSpPr>
                    <p:nvPr/>
                  </p:nvSpPr>
                  <p:spPr bwMode="auto">
                    <a:xfrm rot="652053">
                      <a:off x="2764663" y="348641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18" name="Oval 1582"/>
                    <p:cNvSpPr>
                      <a:spLocks noChangeAspect="1" noChangeArrowheads="1"/>
                    </p:cNvSpPr>
                    <p:nvPr/>
                  </p:nvSpPr>
                  <p:spPr bwMode="auto">
                    <a:xfrm rot="652053">
                      <a:off x="2731325" y="342291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19" name="Oval 1583"/>
                    <p:cNvSpPr>
                      <a:spLocks noChangeAspect="1" noChangeArrowheads="1"/>
                    </p:cNvSpPr>
                    <p:nvPr/>
                  </p:nvSpPr>
                  <p:spPr bwMode="auto">
                    <a:xfrm rot="652053">
                      <a:off x="2715465" y="352753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20" name="Oval 1584"/>
                    <p:cNvSpPr>
                      <a:spLocks noChangeAspect="1" noChangeArrowheads="1"/>
                    </p:cNvSpPr>
                    <p:nvPr/>
                  </p:nvSpPr>
                  <p:spPr bwMode="auto">
                    <a:xfrm rot="652053">
                      <a:off x="2731325" y="342291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21" name="Oval 1585"/>
                    <p:cNvSpPr>
                      <a:spLocks noChangeAspect="1" noChangeArrowheads="1"/>
                    </p:cNvSpPr>
                    <p:nvPr/>
                  </p:nvSpPr>
                  <p:spPr bwMode="auto">
                    <a:xfrm rot="652053">
                      <a:off x="2820225" y="33911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22" name="Oval 1586"/>
                    <p:cNvSpPr>
                      <a:spLocks noChangeAspect="1" noChangeArrowheads="1"/>
                    </p:cNvSpPr>
                    <p:nvPr/>
                  </p:nvSpPr>
                  <p:spPr bwMode="auto">
                    <a:xfrm rot="652053">
                      <a:off x="2685288" y="37340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23" name="Oval 1587"/>
                    <p:cNvSpPr>
                      <a:spLocks noChangeAspect="1" noChangeArrowheads="1"/>
                    </p:cNvSpPr>
                    <p:nvPr/>
                  </p:nvSpPr>
                  <p:spPr bwMode="auto">
                    <a:xfrm rot="652053">
                      <a:off x="2693374" y="3681688"/>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24" name="Oval 1588"/>
                    <p:cNvSpPr>
                      <a:spLocks noChangeAspect="1" noChangeArrowheads="1"/>
                    </p:cNvSpPr>
                    <p:nvPr/>
                  </p:nvSpPr>
                  <p:spPr bwMode="auto">
                    <a:xfrm rot="652053">
                      <a:off x="2653687" y="3911876"/>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25" name="Oval 1589"/>
                    <p:cNvSpPr>
                      <a:spLocks noChangeAspect="1" noChangeArrowheads="1"/>
                    </p:cNvSpPr>
                    <p:nvPr/>
                  </p:nvSpPr>
                  <p:spPr bwMode="auto">
                    <a:xfrm rot="652053">
                      <a:off x="2402713" y="392773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26" name="Oval 1590"/>
                    <p:cNvSpPr>
                      <a:spLocks noChangeAspect="1" noChangeArrowheads="1"/>
                    </p:cNvSpPr>
                    <p:nvPr/>
                  </p:nvSpPr>
                  <p:spPr bwMode="auto">
                    <a:xfrm rot="652053">
                      <a:off x="2572561" y="3878673"/>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27" name="Oval 1591"/>
                    <p:cNvSpPr>
                      <a:spLocks noChangeAspect="1" noChangeArrowheads="1"/>
                    </p:cNvSpPr>
                    <p:nvPr/>
                  </p:nvSpPr>
                  <p:spPr bwMode="auto">
                    <a:xfrm rot="652053">
                      <a:off x="2610675" y="375628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28" name="Oval 1592"/>
                    <p:cNvSpPr>
                      <a:spLocks noChangeAspect="1" noChangeArrowheads="1"/>
                    </p:cNvSpPr>
                    <p:nvPr/>
                  </p:nvSpPr>
                  <p:spPr bwMode="auto">
                    <a:xfrm rot="652053">
                      <a:off x="2694799" y="3650073"/>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29" name="Oval 1593"/>
                    <p:cNvSpPr>
                      <a:spLocks noChangeAspect="1" noChangeArrowheads="1"/>
                    </p:cNvSpPr>
                    <p:nvPr/>
                  </p:nvSpPr>
                  <p:spPr bwMode="auto">
                    <a:xfrm rot="652053">
                      <a:off x="2694799" y="3492911"/>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30" name="Oval 1594"/>
                    <p:cNvSpPr>
                      <a:spLocks noChangeAspect="1" noChangeArrowheads="1"/>
                    </p:cNvSpPr>
                    <p:nvPr/>
                  </p:nvSpPr>
                  <p:spPr bwMode="auto">
                    <a:xfrm rot="652053">
                      <a:off x="2267775" y="387852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31" name="Oval 1595"/>
                    <p:cNvSpPr>
                      <a:spLocks noChangeAspect="1" noChangeArrowheads="1"/>
                    </p:cNvSpPr>
                    <p:nvPr/>
                  </p:nvSpPr>
                  <p:spPr bwMode="auto">
                    <a:xfrm rot="652053">
                      <a:off x="2405888" y="377374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32" name="Oval 1596"/>
                    <p:cNvSpPr>
                      <a:spLocks noChangeAspect="1" noChangeArrowheads="1"/>
                    </p:cNvSpPr>
                    <p:nvPr/>
                  </p:nvSpPr>
                  <p:spPr bwMode="auto">
                    <a:xfrm rot="652053">
                      <a:off x="2315400" y="382613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33" name="Oval 1597"/>
                    <p:cNvSpPr>
                      <a:spLocks noChangeAspect="1" noChangeArrowheads="1"/>
                    </p:cNvSpPr>
                    <p:nvPr/>
                  </p:nvSpPr>
                  <p:spPr bwMode="auto">
                    <a:xfrm rot="652053">
                      <a:off x="2259824" y="3869148"/>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34" name="Oval 1598"/>
                    <p:cNvSpPr>
                      <a:spLocks noChangeAspect="1" noChangeArrowheads="1"/>
                    </p:cNvSpPr>
                    <p:nvPr/>
                  </p:nvSpPr>
                  <p:spPr bwMode="auto">
                    <a:xfrm rot="652053">
                      <a:off x="2307478" y="382757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35" name="Oval 1599"/>
                    <p:cNvSpPr>
                      <a:spLocks noChangeAspect="1" noChangeArrowheads="1"/>
                    </p:cNvSpPr>
                    <p:nvPr/>
                  </p:nvSpPr>
                  <p:spPr bwMode="auto">
                    <a:xfrm rot="652053">
                      <a:off x="2405888" y="377374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36" name="Oval 1600"/>
                    <p:cNvSpPr>
                      <a:spLocks noChangeAspect="1" noChangeArrowheads="1"/>
                    </p:cNvSpPr>
                    <p:nvPr/>
                  </p:nvSpPr>
                  <p:spPr bwMode="auto">
                    <a:xfrm rot="652053">
                      <a:off x="2259824" y="3869148"/>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37" name="Oval 1601"/>
                    <p:cNvSpPr>
                      <a:spLocks noChangeAspect="1" noChangeArrowheads="1"/>
                    </p:cNvSpPr>
                    <p:nvPr/>
                  </p:nvSpPr>
                  <p:spPr bwMode="auto">
                    <a:xfrm rot="652053">
                      <a:off x="2259824" y="3869148"/>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38" name="Oval 1602"/>
                    <p:cNvSpPr>
                      <a:spLocks noChangeAspect="1" noChangeArrowheads="1"/>
                    </p:cNvSpPr>
                    <p:nvPr/>
                  </p:nvSpPr>
                  <p:spPr bwMode="auto">
                    <a:xfrm rot="652053">
                      <a:off x="2398099" y="3794401"/>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39" name="Oval 1603"/>
                    <p:cNvSpPr>
                      <a:spLocks noChangeAspect="1" noChangeArrowheads="1"/>
                    </p:cNvSpPr>
                    <p:nvPr/>
                  </p:nvSpPr>
                  <p:spPr bwMode="auto">
                    <a:xfrm rot="652053">
                      <a:off x="2405888" y="377374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40" name="Oval 1604"/>
                    <p:cNvSpPr>
                      <a:spLocks noChangeAspect="1" noChangeArrowheads="1"/>
                    </p:cNvSpPr>
                    <p:nvPr/>
                  </p:nvSpPr>
                  <p:spPr bwMode="auto">
                    <a:xfrm rot="652053">
                      <a:off x="2350311" y="3837398"/>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41" name="Oval 1605"/>
                    <p:cNvSpPr>
                      <a:spLocks noChangeAspect="1" noChangeArrowheads="1"/>
                    </p:cNvSpPr>
                    <p:nvPr/>
                  </p:nvSpPr>
                  <p:spPr bwMode="auto">
                    <a:xfrm rot="652053">
                      <a:off x="2405888" y="377374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42" name="Oval 1606"/>
                    <p:cNvSpPr>
                      <a:spLocks noChangeAspect="1" noChangeArrowheads="1"/>
                    </p:cNvSpPr>
                    <p:nvPr/>
                  </p:nvSpPr>
                  <p:spPr bwMode="auto">
                    <a:xfrm rot="652053">
                      <a:off x="2356675" y="387852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43" name="Oval 1607"/>
                    <p:cNvSpPr>
                      <a:spLocks noChangeAspect="1" noChangeArrowheads="1"/>
                    </p:cNvSpPr>
                    <p:nvPr/>
                  </p:nvSpPr>
                  <p:spPr bwMode="auto">
                    <a:xfrm rot="652053">
                      <a:off x="2399553" y="378629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44" name="Oval 1608"/>
                    <p:cNvSpPr>
                      <a:spLocks noChangeAspect="1" noChangeArrowheads="1"/>
                    </p:cNvSpPr>
                    <p:nvPr/>
                  </p:nvSpPr>
                  <p:spPr bwMode="auto">
                    <a:xfrm rot="652053">
                      <a:off x="2353635" y="382153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45" name="Oval 1609"/>
                    <p:cNvSpPr>
                      <a:spLocks noChangeAspect="1" noChangeArrowheads="1"/>
                    </p:cNvSpPr>
                    <p:nvPr/>
                  </p:nvSpPr>
                  <p:spPr bwMode="auto">
                    <a:xfrm rot="652053">
                      <a:off x="2848786" y="3383373"/>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46" name="Oval 1610"/>
                    <p:cNvSpPr>
                      <a:spLocks noChangeAspect="1" noChangeArrowheads="1"/>
                    </p:cNvSpPr>
                    <p:nvPr/>
                  </p:nvSpPr>
                  <p:spPr bwMode="auto">
                    <a:xfrm rot="652053">
                      <a:off x="2929763" y="34038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47" name="Oval 1611"/>
                    <p:cNvSpPr>
                      <a:spLocks noChangeAspect="1" noChangeArrowheads="1"/>
                    </p:cNvSpPr>
                    <p:nvPr/>
                  </p:nvSpPr>
                  <p:spPr bwMode="auto">
                    <a:xfrm rot="652053">
                      <a:off x="2896425" y="33403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48" name="Oval 1612"/>
                    <p:cNvSpPr>
                      <a:spLocks noChangeAspect="1" noChangeArrowheads="1"/>
                    </p:cNvSpPr>
                    <p:nvPr/>
                  </p:nvSpPr>
                  <p:spPr bwMode="auto">
                    <a:xfrm rot="652053">
                      <a:off x="2880550" y="344513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49" name="Oval 1613"/>
                    <p:cNvSpPr>
                      <a:spLocks noChangeAspect="1" noChangeArrowheads="1"/>
                    </p:cNvSpPr>
                    <p:nvPr/>
                  </p:nvSpPr>
                  <p:spPr bwMode="auto">
                    <a:xfrm rot="652053">
                      <a:off x="2896425" y="33403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50" name="Oval 1614"/>
                    <p:cNvSpPr>
                      <a:spLocks noChangeAspect="1" noChangeArrowheads="1"/>
                    </p:cNvSpPr>
                    <p:nvPr/>
                  </p:nvSpPr>
                  <p:spPr bwMode="auto">
                    <a:xfrm rot="652053">
                      <a:off x="2937835" y="3350050"/>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51" name="Oval 1615"/>
                    <p:cNvSpPr>
                      <a:spLocks noChangeAspect="1" noChangeArrowheads="1"/>
                    </p:cNvSpPr>
                    <p:nvPr/>
                  </p:nvSpPr>
                  <p:spPr bwMode="auto">
                    <a:xfrm rot="652053">
                      <a:off x="2888637" y="3392763"/>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52" name="Oval 1616"/>
                    <p:cNvSpPr>
                      <a:spLocks noChangeAspect="1" noChangeArrowheads="1"/>
                    </p:cNvSpPr>
                    <p:nvPr/>
                  </p:nvSpPr>
                  <p:spPr bwMode="auto">
                    <a:xfrm rot="652053">
                      <a:off x="2856724" y="3330986"/>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53" name="Oval 1617"/>
                    <p:cNvSpPr>
                      <a:spLocks noChangeAspect="1" noChangeArrowheads="1"/>
                    </p:cNvSpPr>
                    <p:nvPr/>
                  </p:nvSpPr>
                  <p:spPr bwMode="auto">
                    <a:xfrm rot="652053">
                      <a:off x="2839439" y="3433888"/>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54" name="Oval 1618"/>
                    <p:cNvSpPr>
                      <a:spLocks noChangeAspect="1" noChangeArrowheads="1"/>
                    </p:cNvSpPr>
                    <p:nvPr/>
                  </p:nvSpPr>
                  <p:spPr bwMode="auto">
                    <a:xfrm rot="652053">
                      <a:off x="2856724" y="3330986"/>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55" name="Oval 1619"/>
                    <p:cNvSpPr>
                      <a:spLocks noChangeAspect="1" noChangeArrowheads="1"/>
                    </p:cNvSpPr>
                    <p:nvPr/>
                  </p:nvSpPr>
                  <p:spPr bwMode="auto">
                    <a:xfrm rot="652053">
                      <a:off x="2945638" y="329908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grpSp>
            </p:grpSp>
            <p:sp>
              <p:nvSpPr>
                <p:cNvPr id="3406" name="矩形 3405"/>
                <p:cNvSpPr/>
                <p:nvPr/>
              </p:nvSpPr>
              <p:spPr>
                <a:xfrm>
                  <a:off x="1285852" y="2681682"/>
                  <a:ext cx="1351652" cy="276999"/>
                </a:xfrm>
                <a:prstGeom prst="rect">
                  <a:avLst/>
                </a:prstGeom>
              </p:spPr>
              <p:txBody>
                <a:bodyPr wrap="none">
                  <a:spAutoFit/>
                </a:bodyPr>
                <a:lstStyle/>
                <a:p>
                  <a:r>
                    <a:rPr lang="en-US" altLang="zh-TW" sz="1200" b="1" dirty="0" smtClean="0">
                      <a:solidFill>
                        <a:srgbClr val="0070C0"/>
                      </a:solidFill>
                      <a:latin typeface="Arial Narrow" pitchFamily="34" charset="0"/>
                    </a:rPr>
                    <a:t>positive correlation</a:t>
                  </a:r>
                  <a:endParaRPr lang="zh-TW" altLang="en-US" sz="1200" b="1" dirty="0">
                    <a:solidFill>
                      <a:srgbClr val="0070C0"/>
                    </a:solidFill>
                    <a:latin typeface="Arial Narrow" pitchFamily="34" charset="0"/>
                  </a:endParaRPr>
                </a:p>
              </p:txBody>
            </p:sp>
          </p:grpSp>
          <p:grpSp>
            <p:nvGrpSpPr>
              <p:cNvPr id="18" name="群組 3415"/>
              <p:cNvGrpSpPr/>
              <p:nvPr/>
            </p:nvGrpSpPr>
            <p:grpSpPr>
              <a:xfrm>
                <a:off x="3638432" y="2681682"/>
                <a:ext cx="1620000" cy="1899423"/>
                <a:chOff x="3500430" y="2681682"/>
                <a:chExt cx="1620000" cy="1899423"/>
              </a:xfrm>
            </p:grpSpPr>
            <p:grpSp>
              <p:nvGrpSpPr>
                <p:cNvPr id="19" name="群組 2544"/>
                <p:cNvGrpSpPr>
                  <a:grpSpLocks noChangeAspect="1"/>
                </p:cNvGrpSpPr>
                <p:nvPr/>
              </p:nvGrpSpPr>
              <p:grpSpPr>
                <a:xfrm>
                  <a:off x="3500430" y="2961105"/>
                  <a:ext cx="1620000" cy="1620000"/>
                  <a:chOff x="3500430" y="3000372"/>
                  <a:chExt cx="1800000" cy="1800000"/>
                </a:xfrm>
              </p:grpSpPr>
              <p:sp>
                <p:nvSpPr>
                  <p:cNvPr id="246365" name="Oval 1629"/>
                  <p:cNvSpPr>
                    <a:spLocks noChangeAspect="1" noChangeArrowheads="1"/>
                  </p:cNvSpPr>
                  <p:nvPr/>
                </p:nvSpPr>
                <p:spPr bwMode="auto">
                  <a:xfrm rot="2922272">
                    <a:off x="4378830" y="3878772"/>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grpSp>
                <p:nvGrpSpPr>
                  <p:cNvPr id="20" name="群組 2541"/>
                  <p:cNvGrpSpPr/>
                  <p:nvPr/>
                </p:nvGrpSpPr>
                <p:grpSpPr>
                  <a:xfrm>
                    <a:off x="3590710" y="3150766"/>
                    <a:ext cx="1619441" cy="1499212"/>
                    <a:chOff x="3604684" y="3144236"/>
                    <a:chExt cx="1619441" cy="1499212"/>
                  </a:xfrm>
                </p:grpSpPr>
                <p:sp>
                  <p:nvSpPr>
                    <p:cNvPr id="246357" name="Oval 1621"/>
                    <p:cNvSpPr>
                      <a:spLocks noChangeAspect="1" noChangeArrowheads="1"/>
                    </p:cNvSpPr>
                    <p:nvPr/>
                  </p:nvSpPr>
                  <p:spPr bwMode="auto">
                    <a:xfrm rot="2922272">
                      <a:off x="3701643" y="3958243"/>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58" name="Oval 1622"/>
                    <p:cNvSpPr>
                      <a:spLocks noChangeAspect="1" noChangeArrowheads="1"/>
                    </p:cNvSpPr>
                    <p:nvPr/>
                  </p:nvSpPr>
                  <p:spPr bwMode="auto">
                    <a:xfrm rot="2922272">
                      <a:off x="3771268" y="3745593"/>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59" name="Oval 1623"/>
                    <p:cNvSpPr>
                      <a:spLocks noChangeAspect="1" noChangeArrowheads="1"/>
                    </p:cNvSpPr>
                    <p:nvPr/>
                  </p:nvSpPr>
                  <p:spPr bwMode="auto">
                    <a:xfrm rot="2922272">
                      <a:off x="3714205" y="3898216"/>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60" name="Oval 1624"/>
                    <p:cNvSpPr>
                      <a:spLocks noChangeAspect="1" noChangeArrowheads="1"/>
                    </p:cNvSpPr>
                    <p:nvPr/>
                  </p:nvSpPr>
                  <p:spPr bwMode="auto">
                    <a:xfrm rot="2922272">
                      <a:off x="3716997" y="3811665"/>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61" name="Oval 1625"/>
                    <p:cNvSpPr>
                      <a:spLocks noChangeAspect="1" noChangeArrowheads="1"/>
                    </p:cNvSpPr>
                    <p:nvPr/>
                  </p:nvSpPr>
                  <p:spPr bwMode="auto">
                    <a:xfrm rot="2922272">
                      <a:off x="3749866" y="3603377"/>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62" name="Oval 1626"/>
                    <p:cNvSpPr>
                      <a:spLocks noChangeAspect="1" noChangeArrowheads="1"/>
                    </p:cNvSpPr>
                    <p:nvPr/>
                  </p:nvSpPr>
                  <p:spPr bwMode="auto">
                    <a:xfrm rot="2922272">
                      <a:off x="3757482" y="3807477"/>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63" name="Oval 1627"/>
                    <p:cNvSpPr>
                      <a:spLocks noChangeAspect="1" noChangeArrowheads="1"/>
                    </p:cNvSpPr>
                    <p:nvPr/>
                  </p:nvSpPr>
                  <p:spPr bwMode="auto">
                    <a:xfrm rot="2922272">
                      <a:off x="3723979" y="3690214"/>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64" name="Oval 1628"/>
                    <p:cNvSpPr>
                      <a:spLocks noChangeAspect="1" noChangeArrowheads="1"/>
                    </p:cNvSpPr>
                    <p:nvPr/>
                  </p:nvSpPr>
                  <p:spPr bwMode="auto">
                    <a:xfrm rot="2922272">
                      <a:off x="3658367" y="3902404"/>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66" name="Oval 1630"/>
                    <p:cNvSpPr>
                      <a:spLocks noChangeAspect="1" noChangeArrowheads="1"/>
                    </p:cNvSpPr>
                    <p:nvPr/>
                  </p:nvSpPr>
                  <p:spPr bwMode="auto">
                    <a:xfrm rot="2922272">
                      <a:off x="3623006" y="3934686"/>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67" name="Oval 1631"/>
                    <p:cNvSpPr>
                      <a:spLocks noChangeAspect="1" noChangeArrowheads="1"/>
                    </p:cNvSpPr>
                    <p:nvPr/>
                  </p:nvSpPr>
                  <p:spPr bwMode="auto">
                    <a:xfrm rot="2922272">
                      <a:off x="3888243" y="3645717"/>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68" name="Oval 1632"/>
                    <p:cNvSpPr>
                      <a:spLocks noChangeAspect="1" noChangeArrowheads="1"/>
                    </p:cNvSpPr>
                    <p:nvPr/>
                  </p:nvSpPr>
                  <p:spPr bwMode="auto">
                    <a:xfrm rot="2922272">
                      <a:off x="3650926" y="3729476"/>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69" name="Oval 1633"/>
                    <p:cNvSpPr>
                      <a:spLocks noChangeAspect="1" noChangeArrowheads="1"/>
                    </p:cNvSpPr>
                    <p:nvPr/>
                  </p:nvSpPr>
                  <p:spPr bwMode="auto">
                    <a:xfrm rot="2922272">
                      <a:off x="3835657" y="3980579"/>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70" name="Oval 1634"/>
                    <p:cNvSpPr>
                      <a:spLocks noChangeAspect="1" noChangeArrowheads="1"/>
                    </p:cNvSpPr>
                    <p:nvPr/>
                  </p:nvSpPr>
                  <p:spPr bwMode="auto">
                    <a:xfrm rot="2922272">
                      <a:off x="3714031" y="4045730"/>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71" name="Oval 1635"/>
                    <p:cNvSpPr>
                      <a:spLocks noChangeAspect="1" noChangeArrowheads="1"/>
                    </p:cNvSpPr>
                    <p:nvPr/>
                  </p:nvSpPr>
                  <p:spPr bwMode="auto">
                    <a:xfrm rot="2922272">
                      <a:off x="3857993" y="3860524"/>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72" name="Oval 1636"/>
                    <p:cNvSpPr>
                      <a:spLocks noChangeAspect="1" noChangeArrowheads="1"/>
                    </p:cNvSpPr>
                    <p:nvPr/>
                  </p:nvSpPr>
                  <p:spPr bwMode="auto">
                    <a:xfrm rot="2922272">
                      <a:off x="3875679" y="3367917"/>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73" name="Oval 1637"/>
                    <p:cNvSpPr>
                      <a:spLocks noChangeAspect="1" noChangeArrowheads="1"/>
                    </p:cNvSpPr>
                    <p:nvPr/>
                  </p:nvSpPr>
                  <p:spPr bwMode="auto">
                    <a:xfrm rot="2922272">
                      <a:off x="3945940" y="4159265"/>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74" name="Oval 1638"/>
                    <p:cNvSpPr>
                      <a:spLocks noChangeAspect="1" noChangeArrowheads="1"/>
                    </p:cNvSpPr>
                    <p:nvPr/>
                  </p:nvSpPr>
                  <p:spPr bwMode="auto">
                    <a:xfrm rot="2922272">
                      <a:off x="3714205" y="3898216"/>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75" name="Oval 1639"/>
                    <p:cNvSpPr>
                      <a:spLocks noChangeAspect="1" noChangeArrowheads="1"/>
                    </p:cNvSpPr>
                    <p:nvPr/>
                  </p:nvSpPr>
                  <p:spPr bwMode="auto">
                    <a:xfrm rot="2922272">
                      <a:off x="3813322" y="4256984"/>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76" name="Oval 1640"/>
                    <p:cNvSpPr>
                      <a:spLocks noChangeAspect="1" noChangeArrowheads="1"/>
                    </p:cNvSpPr>
                    <p:nvPr/>
                  </p:nvSpPr>
                  <p:spPr bwMode="auto">
                    <a:xfrm rot="2922272">
                      <a:off x="3912436" y="4002915"/>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77" name="Oval 1641"/>
                    <p:cNvSpPr>
                      <a:spLocks noChangeAspect="1" noChangeArrowheads="1"/>
                    </p:cNvSpPr>
                    <p:nvPr/>
                  </p:nvSpPr>
                  <p:spPr bwMode="auto">
                    <a:xfrm rot="2922272">
                      <a:off x="4055761" y="3656885"/>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78" name="Oval 1642"/>
                    <p:cNvSpPr>
                      <a:spLocks noChangeAspect="1" noChangeArrowheads="1"/>
                    </p:cNvSpPr>
                    <p:nvPr/>
                  </p:nvSpPr>
                  <p:spPr bwMode="auto">
                    <a:xfrm rot="19122272">
                      <a:off x="3998658" y="3808682"/>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79" name="Oval 1643"/>
                    <p:cNvSpPr>
                      <a:spLocks noChangeAspect="1" noChangeArrowheads="1"/>
                    </p:cNvSpPr>
                    <p:nvPr/>
                  </p:nvSpPr>
                  <p:spPr bwMode="auto">
                    <a:xfrm rot="2922272">
                      <a:off x="3956646" y="375320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80" name="Oval 1644"/>
                    <p:cNvSpPr>
                      <a:spLocks noChangeAspect="1" noChangeArrowheads="1"/>
                    </p:cNvSpPr>
                    <p:nvPr/>
                  </p:nvSpPr>
                  <p:spPr bwMode="auto">
                    <a:xfrm rot="2922272">
                      <a:off x="3835196" y="3829987"/>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81" name="Oval 1645"/>
                    <p:cNvSpPr>
                      <a:spLocks noChangeAspect="1" noChangeArrowheads="1"/>
                    </p:cNvSpPr>
                    <p:nvPr/>
                  </p:nvSpPr>
                  <p:spPr bwMode="auto">
                    <a:xfrm rot="19122272">
                      <a:off x="4043790" y="3716373"/>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82" name="Oval 1646"/>
                    <p:cNvSpPr>
                      <a:spLocks noChangeAspect="1" noChangeArrowheads="1"/>
                    </p:cNvSpPr>
                    <p:nvPr/>
                  </p:nvSpPr>
                  <p:spPr bwMode="auto">
                    <a:xfrm rot="2922272">
                      <a:off x="4067852" y="3459704"/>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83" name="Oval 1647"/>
                    <p:cNvSpPr>
                      <a:spLocks noChangeAspect="1" noChangeArrowheads="1"/>
                    </p:cNvSpPr>
                    <p:nvPr/>
                  </p:nvSpPr>
                  <p:spPr bwMode="auto">
                    <a:xfrm rot="19122272">
                      <a:off x="3944675" y="3812696"/>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84" name="Oval 1648"/>
                    <p:cNvSpPr>
                      <a:spLocks noChangeAspect="1" noChangeArrowheads="1"/>
                    </p:cNvSpPr>
                    <p:nvPr/>
                  </p:nvSpPr>
                  <p:spPr bwMode="auto">
                    <a:xfrm rot="2922272">
                      <a:off x="3825249" y="3889554"/>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85" name="Oval 1649"/>
                    <p:cNvSpPr>
                      <a:spLocks noChangeAspect="1" noChangeArrowheads="1"/>
                    </p:cNvSpPr>
                    <p:nvPr/>
                  </p:nvSpPr>
                  <p:spPr bwMode="auto">
                    <a:xfrm rot="19122272">
                      <a:off x="3877495" y="3886222"/>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86" name="Oval 1650"/>
                    <p:cNvSpPr>
                      <a:spLocks noChangeAspect="1" noChangeArrowheads="1"/>
                    </p:cNvSpPr>
                    <p:nvPr/>
                  </p:nvSpPr>
                  <p:spPr bwMode="auto">
                    <a:xfrm rot="19122272">
                      <a:off x="3976783" y="4045825"/>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87" name="Oval 1651"/>
                    <p:cNvSpPr>
                      <a:spLocks noChangeAspect="1" noChangeArrowheads="1"/>
                    </p:cNvSpPr>
                    <p:nvPr/>
                  </p:nvSpPr>
                  <p:spPr bwMode="auto">
                    <a:xfrm rot="2922272">
                      <a:off x="3826820" y="4015653"/>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88" name="Oval 1652"/>
                    <p:cNvSpPr>
                      <a:spLocks noChangeAspect="1" noChangeArrowheads="1"/>
                    </p:cNvSpPr>
                    <p:nvPr/>
                  </p:nvSpPr>
                  <p:spPr bwMode="auto">
                    <a:xfrm rot="1932477">
                      <a:off x="4090186" y="3931943"/>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89" name="Oval 1653"/>
                    <p:cNvSpPr>
                      <a:spLocks noChangeAspect="1" noChangeArrowheads="1"/>
                    </p:cNvSpPr>
                    <p:nvPr/>
                  </p:nvSpPr>
                  <p:spPr bwMode="auto">
                    <a:xfrm rot="19122272">
                      <a:off x="4022851" y="4050013"/>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90" name="Oval 1654"/>
                    <p:cNvSpPr>
                      <a:spLocks noChangeAspect="1" noChangeArrowheads="1"/>
                    </p:cNvSpPr>
                    <p:nvPr/>
                  </p:nvSpPr>
                  <p:spPr bwMode="auto">
                    <a:xfrm rot="1932477">
                      <a:off x="4146025" y="3768613"/>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91" name="Oval 1655"/>
                    <p:cNvSpPr>
                      <a:spLocks noChangeAspect="1" noChangeArrowheads="1"/>
                    </p:cNvSpPr>
                    <p:nvPr/>
                  </p:nvSpPr>
                  <p:spPr bwMode="auto">
                    <a:xfrm rot="19122272">
                      <a:off x="4325779" y="3448344"/>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92" name="Oval 1656"/>
                    <p:cNvSpPr>
                      <a:spLocks noChangeAspect="1" noChangeArrowheads="1"/>
                    </p:cNvSpPr>
                    <p:nvPr/>
                  </p:nvSpPr>
                  <p:spPr bwMode="auto">
                    <a:xfrm rot="1932477">
                      <a:off x="4111233" y="4018122"/>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93" name="Oval 1657"/>
                    <p:cNvSpPr>
                      <a:spLocks noChangeAspect="1" noChangeArrowheads="1"/>
                    </p:cNvSpPr>
                    <p:nvPr/>
                  </p:nvSpPr>
                  <p:spPr bwMode="auto">
                    <a:xfrm rot="19122272">
                      <a:off x="3998658" y="3808682"/>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94" name="Oval 1658"/>
                    <p:cNvSpPr>
                      <a:spLocks noChangeAspect="1" noChangeArrowheads="1"/>
                    </p:cNvSpPr>
                    <p:nvPr/>
                  </p:nvSpPr>
                  <p:spPr bwMode="auto">
                    <a:xfrm rot="1932477">
                      <a:off x="4056789" y="3803140"/>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95" name="Oval 1659"/>
                    <p:cNvSpPr>
                      <a:spLocks noChangeAspect="1" noChangeArrowheads="1"/>
                    </p:cNvSpPr>
                    <p:nvPr/>
                  </p:nvSpPr>
                  <p:spPr bwMode="auto">
                    <a:xfrm rot="2922272">
                      <a:off x="3814542" y="3950803"/>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96" name="Oval 1660"/>
                    <p:cNvSpPr>
                      <a:spLocks noChangeAspect="1" noChangeArrowheads="1"/>
                    </p:cNvSpPr>
                    <p:nvPr/>
                  </p:nvSpPr>
                  <p:spPr bwMode="auto">
                    <a:xfrm rot="2922272">
                      <a:off x="3825249" y="3889554"/>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97" name="Oval 1661"/>
                    <p:cNvSpPr>
                      <a:spLocks noChangeAspect="1" noChangeArrowheads="1"/>
                    </p:cNvSpPr>
                    <p:nvPr/>
                  </p:nvSpPr>
                  <p:spPr bwMode="auto">
                    <a:xfrm rot="2922272">
                      <a:off x="3757482" y="3955451"/>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98" name="Oval 1662"/>
                    <p:cNvSpPr>
                      <a:spLocks noChangeAspect="1" noChangeArrowheads="1"/>
                    </p:cNvSpPr>
                    <p:nvPr/>
                  </p:nvSpPr>
                  <p:spPr bwMode="auto">
                    <a:xfrm rot="2922272">
                      <a:off x="3825249" y="3889554"/>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399" name="Oval 1663"/>
                    <p:cNvSpPr>
                      <a:spLocks noChangeAspect="1" noChangeArrowheads="1"/>
                    </p:cNvSpPr>
                    <p:nvPr/>
                  </p:nvSpPr>
                  <p:spPr bwMode="auto">
                    <a:xfrm rot="19122272">
                      <a:off x="3955843" y="3911810"/>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00" name="Oval 1664"/>
                    <p:cNvSpPr>
                      <a:spLocks noChangeAspect="1" noChangeArrowheads="1"/>
                    </p:cNvSpPr>
                    <p:nvPr/>
                  </p:nvSpPr>
                  <p:spPr bwMode="auto">
                    <a:xfrm rot="19122272">
                      <a:off x="3998658" y="3808682"/>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01" name="Oval 1665"/>
                    <p:cNvSpPr>
                      <a:spLocks noChangeAspect="1" noChangeArrowheads="1"/>
                    </p:cNvSpPr>
                    <p:nvPr/>
                  </p:nvSpPr>
                  <p:spPr bwMode="auto">
                    <a:xfrm rot="19122272">
                      <a:off x="3899831" y="3914142"/>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02" name="Oval 1666"/>
                    <p:cNvSpPr>
                      <a:spLocks noChangeAspect="1" noChangeArrowheads="1"/>
                    </p:cNvSpPr>
                    <p:nvPr/>
                  </p:nvSpPr>
                  <p:spPr bwMode="auto">
                    <a:xfrm rot="19122272">
                      <a:off x="3998658" y="3808682"/>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03" name="Oval 1667"/>
                    <p:cNvSpPr>
                      <a:spLocks noChangeAspect="1" noChangeArrowheads="1"/>
                    </p:cNvSpPr>
                    <p:nvPr/>
                  </p:nvSpPr>
                  <p:spPr bwMode="auto">
                    <a:xfrm rot="1932477">
                      <a:off x="4157193" y="386772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04" name="Oval 1668"/>
                    <p:cNvSpPr>
                      <a:spLocks noChangeAspect="1" noChangeArrowheads="1"/>
                    </p:cNvSpPr>
                    <p:nvPr/>
                  </p:nvSpPr>
                  <p:spPr bwMode="auto">
                    <a:xfrm rot="1932477">
                      <a:off x="4166965" y="3809096"/>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05" name="Oval 1669"/>
                    <p:cNvSpPr>
                      <a:spLocks noChangeAspect="1" noChangeArrowheads="1"/>
                    </p:cNvSpPr>
                    <p:nvPr/>
                  </p:nvSpPr>
                  <p:spPr bwMode="auto">
                    <a:xfrm rot="1959876">
                      <a:off x="4101721" y="3870665"/>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06" name="Oval 1670"/>
                    <p:cNvSpPr>
                      <a:spLocks noChangeAspect="1" noChangeArrowheads="1"/>
                    </p:cNvSpPr>
                    <p:nvPr/>
                  </p:nvSpPr>
                  <p:spPr bwMode="auto">
                    <a:xfrm rot="1932477">
                      <a:off x="4166965" y="3809096"/>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07" name="Oval 1671"/>
                    <p:cNvSpPr>
                      <a:spLocks noChangeAspect="1" noChangeArrowheads="1"/>
                    </p:cNvSpPr>
                    <p:nvPr/>
                  </p:nvSpPr>
                  <p:spPr bwMode="auto">
                    <a:xfrm rot="1932477">
                      <a:off x="4245247" y="3831060"/>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08" name="Oval 1672"/>
                    <p:cNvSpPr>
                      <a:spLocks noChangeAspect="1" noChangeArrowheads="1"/>
                    </p:cNvSpPr>
                    <p:nvPr/>
                  </p:nvSpPr>
                  <p:spPr bwMode="auto">
                    <a:xfrm rot="1959876">
                      <a:off x="4256675" y="3771550"/>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09" name="Oval 1673"/>
                    <p:cNvSpPr>
                      <a:spLocks noChangeAspect="1" noChangeArrowheads="1"/>
                    </p:cNvSpPr>
                    <p:nvPr/>
                  </p:nvSpPr>
                  <p:spPr bwMode="auto">
                    <a:xfrm rot="1932477">
                      <a:off x="4190697" y="3837016"/>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10" name="Oval 1674"/>
                    <p:cNvSpPr>
                      <a:spLocks noChangeAspect="1" noChangeArrowheads="1"/>
                    </p:cNvSpPr>
                    <p:nvPr/>
                  </p:nvSpPr>
                  <p:spPr bwMode="auto">
                    <a:xfrm rot="1959876">
                      <a:off x="4256675" y="3771550"/>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11" name="Oval 1675"/>
                    <p:cNvSpPr>
                      <a:spLocks noChangeAspect="1" noChangeArrowheads="1"/>
                    </p:cNvSpPr>
                    <p:nvPr/>
                  </p:nvSpPr>
                  <p:spPr bwMode="auto">
                    <a:xfrm rot="1932477">
                      <a:off x="3968841" y="4050230"/>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12" name="Oval 1676"/>
                    <p:cNvSpPr>
                      <a:spLocks noChangeAspect="1" noChangeArrowheads="1"/>
                    </p:cNvSpPr>
                    <p:nvPr/>
                  </p:nvSpPr>
                  <p:spPr bwMode="auto">
                    <a:xfrm rot="1932477">
                      <a:off x="4178240" y="3736133"/>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13" name="Oval 1677"/>
                    <p:cNvSpPr>
                      <a:spLocks noChangeAspect="1" noChangeArrowheads="1"/>
                    </p:cNvSpPr>
                    <p:nvPr/>
                  </p:nvSpPr>
                  <p:spPr bwMode="auto">
                    <a:xfrm rot="1932477">
                      <a:off x="4161488" y="3588159"/>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14" name="Oval 1678"/>
                    <p:cNvSpPr>
                      <a:spLocks noChangeAspect="1" noChangeArrowheads="1"/>
                    </p:cNvSpPr>
                    <p:nvPr/>
                  </p:nvSpPr>
                  <p:spPr bwMode="auto">
                    <a:xfrm rot="1932477">
                      <a:off x="4178240" y="3736133"/>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15" name="Oval 1679"/>
                    <p:cNvSpPr>
                      <a:spLocks noChangeAspect="1" noChangeArrowheads="1"/>
                    </p:cNvSpPr>
                    <p:nvPr/>
                  </p:nvSpPr>
                  <p:spPr bwMode="auto">
                    <a:xfrm rot="1932477">
                      <a:off x="4278643" y="3799325"/>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16" name="Oval 1680"/>
                    <p:cNvSpPr>
                      <a:spLocks noChangeAspect="1" noChangeArrowheads="1"/>
                    </p:cNvSpPr>
                    <p:nvPr/>
                  </p:nvSpPr>
                  <p:spPr bwMode="auto">
                    <a:xfrm rot="1932477">
                      <a:off x="4114024" y="4086526"/>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17" name="Oval 1681"/>
                    <p:cNvSpPr>
                      <a:spLocks noChangeAspect="1" noChangeArrowheads="1"/>
                    </p:cNvSpPr>
                    <p:nvPr/>
                  </p:nvSpPr>
                  <p:spPr bwMode="auto">
                    <a:xfrm rot="1932477">
                      <a:off x="4222911" y="3803140"/>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18" name="Oval 1682"/>
                    <p:cNvSpPr>
                      <a:spLocks noChangeAspect="1" noChangeArrowheads="1"/>
                    </p:cNvSpPr>
                    <p:nvPr/>
                  </p:nvSpPr>
                  <p:spPr bwMode="auto">
                    <a:xfrm rot="1932477">
                      <a:off x="4185113" y="3876104"/>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19" name="Oval 1683"/>
                    <p:cNvSpPr>
                      <a:spLocks noChangeAspect="1" noChangeArrowheads="1"/>
                    </p:cNvSpPr>
                    <p:nvPr/>
                  </p:nvSpPr>
                  <p:spPr bwMode="auto">
                    <a:xfrm rot="19122272">
                      <a:off x="3944675" y="3970442"/>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20" name="Oval 1684"/>
                    <p:cNvSpPr>
                      <a:spLocks noChangeAspect="1" noChangeArrowheads="1"/>
                    </p:cNvSpPr>
                    <p:nvPr/>
                  </p:nvSpPr>
                  <p:spPr bwMode="auto">
                    <a:xfrm rot="19122272">
                      <a:off x="3944675" y="3970442"/>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21" name="Oval 1685"/>
                    <p:cNvSpPr>
                      <a:spLocks noChangeAspect="1" noChangeArrowheads="1"/>
                    </p:cNvSpPr>
                    <p:nvPr/>
                  </p:nvSpPr>
                  <p:spPr bwMode="auto">
                    <a:xfrm rot="1959876">
                      <a:off x="4267842" y="3860893"/>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22" name="Oval 1686"/>
                    <p:cNvSpPr>
                      <a:spLocks noChangeAspect="1" noChangeArrowheads="1"/>
                    </p:cNvSpPr>
                    <p:nvPr/>
                  </p:nvSpPr>
                  <p:spPr bwMode="auto">
                    <a:xfrm rot="1932477">
                      <a:off x="4333565" y="3648294"/>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23" name="Oval 1687"/>
                    <p:cNvSpPr>
                      <a:spLocks noChangeAspect="1" noChangeArrowheads="1"/>
                    </p:cNvSpPr>
                    <p:nvPr/>
                  </p:nvSpPr>
                  <p:spPr bwMode="auto">
                    <a:xfrm rot="1932477">
                      <a:off x="4278643" y="3799325"/>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24" name="Oval 1688"/>
                    <p:cNvSpPr>
                      <a:spLocks noChangeAspect="1" noChangeArrowheads="1"/>
                    </p:cNvSpPr>
                    <p:nvPr/>
                  </p:nvSpPr>
                  <p:spPr bwMode="auto">
                    <a:xfrm rot="1932477">
                      <a:off x="4245247" y="3683086"/>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25" name="Oval 1689"/>
                    <p:cNvSpPr>
                      <a:spLocks noChangeAspect="1" noChangeArrowheads="1"/>
                    </p:cNvSpPr>
                    <p:nvPr/>
                  </p:nvSpPr>
                  <p:spPr bwMode="auto">
                    <a:xfrm rot="1932477">
                      <a:off x="4178240" y="3736133"/>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26" name="Oval 1690"/>
                    <p:cNvSpPr>
                      <a:spLocks noChangeAspect="1" noChangeArrowheads="1"/>
                    </p:cNvSpPr>
                    <p:nvPr/>
                  </p:nvSpPr>
                  <p:spPr bwMode="auto">
                    <a:xfrm rot="1932477">
                      <a:off x="3861351" y="3144236"/>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27" name="Oval 1691"/>
                    <p:cNvSpPr>
                      <a:spLocks noChangeAspect="1" noChangeArrowheads="1"/>
                    </p:cNvSpPr>
                    <p:nvPr/>
                  </p:nvSpPr>
                  <p:spPr bwMode="auto">
                    <a:xfrm rot="1932477">
                      <a:off x="4189300" y="3687646"/>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28" name="Oval 1692"/>
                    <p:cNvSpPr>
                      <a:spLocks noChangeAspect="1" noChangeArrowheads="1"/>
                    </p:cNvSpPr>
                    <p:nvPr/>
                  </p:nvSpPr>
                  <p:spPr bwMode="auto">
                    <a:xfrm rot="1932477">
                      <a:off x="4222911" y="3803140"/>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29" name="Oval 1693"/>
                    <p:cNvSpPr>
                      <a:spLocks noChangeAspect="1" noChangeArrowheads="1"/>
                    </p:cNvSpPr>
                    <p:nvPr/>
                  </p:nvSpPr>
                  <p:spPr bwMode="auto">
                    <a:xfrm rot="1932477">
                      <a:off x="4190697" y="3837016"/>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30" name="Oval 1694"/>
                    <p:cNvSpPr>
                      <a:spLocks noChangeAspect="1" noChangeArrowheads="1"/>
                    </p:cNvSpPr>
                    <p:nvPr/>
                  </p:nvSpPr>
                  <p:spPr bwMode="auto">
                    <a:xfrm rot="1932477">
                      <a:off x="4312146" y="3768613"/>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31" name="Oval 1695"/>
                    <p:cNvSpPr>
                      <a:spLocks noChangeAspect="1" noChangeArrowheads="1"/>
                    </p:cNvSpPr>
                    <p:nvPr/>
                  </p:nvSpPr>
                  <p:spPr bwMode="auto">
                    <a:xfrm rot="1932477">
                      <a:off x="4397303" y="3504772"/>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32" name="Oval 1696"/>
                    <p:cNvSpPr>
                      <a:spLocks noChangeAspect="1" noChangeArrowheads="1"/>
                    </p:cNvSpPr>
                    <p:nvPr/>
                  </p:nvSpPr>
                  <p:spPr bwMode="auto">
                    <a:xfrm rot="1932477">
                      <a:off x="4355530" y="3973450"/>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33" name="Oval 1697"/>
                    <p:cNvSpPr>
                      <a:spLocks noChangeAspect="1" noChangeArrowheads="1"/>
                    </p:cNvSpPr>
                    <p:nvPr/>
                  </p:nvSpPr>
                  <p:spPr bwMode="auto">
                    <a:xfrm rot="1959876">
                      <a:off x="4279010" y="3948840"/>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34" name="Oval 1698"/>
                    <p:cNvSpPr>
                      <a:spLocks noChangeAspect="1" noChangeArrowheads="1"/>
                    </p:cNvSpPr>
                    <p:nvPr/>
                  </p:nvSpPr>
                  <p:spPr bwMode="auto">
                    <a:xfrm rot="1932477">
                      <a:off x="4422430" y="3761633"/>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35" name="Oval 1699"/>
                    <p:cNvSpPr>
                      <a:spLocks noChangeAspect="1" noChangeArrowheads="1"/>
                    </p:cNvSpPr>
                    <p:nvPr/>
                  </p:nvSpPr>
                  <p:spPr bwMode="auto">
                    <a:xfrm rot="7332477">
                      <a:off x="4388840" y="3572337"/>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36" name="Oval 1700"/>
                    <p:cNvSpPr>
                      <a:spLocks noChangeAspect="1" noChangeArrowheads="1"/>
                    </p:cNvSpPr>
                    <p:nvPr/>
                  </p:nvSpPr>
                  <p:spPr bwMode="auto">
                    <a:xfrm rot="1932477">
                      <a:off x="4355529" y="3824081"/>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37" name="Oval 1701"/>
                    <p:cNvSpPr>
                      <a:spLocks noChangeAspect="1" noChangeArrowheads="1"/>
                    </p:cNvSpPr>
                    <p:nvPr/>
                  </p:nvSpPr>
                  <p:spPr bwMode="auto">
                    <a:xfrm rot="1932477">
                      <a:off x="4248303" y="3990681"/>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38" name="Oval 1702"/>
                    <p:cNvSpPr>
                      <a:spLocks noChangeAspect="1" noChangeArrowheads="1"/>
                    </p:cNvSpPr>
                    <p:nvPr/>
                  </p:nvSpPr>
                  <p:spPr bwMode="auto">
                    <a:xfrm rot="1932477">
                      <a:off x="4218616" y="4100857"/>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39" name="Oval 1703"/>
                    <p:cNvSpPr>
                      <a:spLocks noChangeAspect="1" noChangeArrowheads="1"/>
                    </p:cNvSpPr>
                    <p:nvPr/>
                  </p:nvSpPr>
                  <p:spPr bwMode="auto">
                    <a:xfrm rot="19122272">
                      <a:off x="4360679" y="4193799"/>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40" name="Oval 1704"/>
                    <p:cNvSpPr>
                      <a:spLocks noChangeAspect="1" noChangeArrowheads="1"/>
                    </p:cNvSpPr>
                    <p:nvPr/>
                  </p:nvSpPr>
                  <p:spPr bwMode="auto">
                    <a:xfrm rot="7311164">
                      <a:off x="4582509" y="3600167"/>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41" name="Oval 1705"/>
                    <p:cNvSpPr>
                      <a:spLocks noChangeAspect="1" noChangeArrowheads="1"/>
                    </p:cNvSpPr>
                    <p:nvPr/>
                  </p:nvSpPr>
                  <p:spPr bwMode="auto">
                    <a:xfrm rot="19122272">
                      <a:off x="4699903" y="3929959"/>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42" name="Oval 1706"/>
                    <p:cNvSpPr>
                      <a:spLocks noChangeAspect="1" noChangeArrowheads="1"/>
                    </p:cNvSpPr>
                    <p:nvPr/>
                  </p:nvSpPr>
                  <p:spPr bwMode="auto">
                    <a:xfrm rot="1911164">
                      <a:off x="4489444" y="3697391"/>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43" name="Oval 1707"/>
                    <p:cNvSpPr>
                      <a:spLocks noChangeAspect="1" noChangeArrowheads="1"/>
                    </p:cNvSpPr>
                    <p:nvPr/>
                  </p:nvSpPr>
                  <p:spPr bwMode="auto">
                    <a:xfrm rot="1932477">
                      <a:off x="4422430" y="3654143"/>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44" name="Oval 1708"/>
                    <p:cNvSpPr>
                      <a:spLocks noChangeAspect="1" noChangeArrowheads="1"/>
                    </p:cNvSpPr>
                    <p:nvPr/>
                  </p:nvSpPr>
                  <p:spPr bwMode="auto">
                    <a:xfrm rot="7311164">
                      <a:off x="4384281" y="3515010"/>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45" name="Oval 1709"/>
                    <p:cNvSpPr>
                      <a:spLocks noChangeAspect="1" noChangeArrowheads="1"/>
                    </p:cNvSpPr>
                    <p:nvPr/>
                  </p:nvSpPr>
                  <p:spPr bwMode="auto">
                    <a:xfrm rot="2922272">
                      <a:off x="4592280" y="3434750"/>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46" name="Oval 1710"/>
                    <p:cNvSpPr>
                      <a:spLocks noChangeAspect="1" noChangeArrowheads="1"/>
                    </p:cNvSpPr>
                    <p:nvPr/>
                  </p:nvSpPr>
                  <p:spPr bwMode="auto">
                    <a:xfrm rot="1911164">
                      <a:off x="4478276" y="3757419"/>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47" name="Oval 1711"/>
                    <p:cNvSpPr>
                      <a:spLocks noChangeAspect="1" noChangeArrowheads="1"/>
                    </p:cNvSpPr>
                    <p:nvPr/>
                  </p:nvSpPr>
                  <p:spPr bwMode="auto">
                    <a:xfrm rot="1959876">
                      <a:off x="4389293" y="3792490"/>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48" name="Oval 1712"/>
                    <p:cNvSpPr>
                      <a:spLocks noChangeAspect="1" noChangeArrowheads="1"/>
                    </p:cNvSpPr>
                    <p:nvPr/>
                  </p:nvSpPr>
                  <p:spPr bwMode="auto">
                    <a:xfrm rot="1932477">
                      <a:off x="4545383" y="3752885"/>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49" name="Oval 1713"/>
                    <p:cNvSpPr>
                      <a:spLocks noChangeAspect="1" noChangeArrowheads="1"/>
                    </p:cNvSpPr>
                    <p:nvPr/>
                  </p:nvSpPr>
                  <p:spPr bwMode="auto">
                    <a:xfrm rot="19122272">
                      <a:off x="4569616" y="3501565"/>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50" name="Oval 1714"/>
                    <p:cNvSpPr>
                      <a:spLocks noChangeAspect="1" noChangeArrowheads="1"/>
                    </p:cNvSpPr>
                    <p:nvPr/>
                  </p:nvSpPr>
                  <p:spPr bwMode="auto">
                    <a:xfrm rot="19122272">
                      <a:off x="4420245" y="3909193"/>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51" name="Oval 1715"/>
                    <p:cNvSpPr>
                      <a:spLocks noChangeAspect="1" noChangeArrowheads="1"/>
                    </p:cNvSpPr>
                    <p:nvPr/>
                  </p:nvSpPr>
                  <p:spPr bwMode="auto">
                    <a:xfrm rot="19122272">
                      <a:off x="4777617" y="3976200"/>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52" name="Oval 1716"/>
                    <p:cNvSpPr>
                      <a:spLocks noChangeAspect="1" noChangeArrowheads="1"/>
                    </p:cNvSpPr>
                    <p:nvPr/>
                  </p:nvSpPr>
                  <p:spPr bwMode="auto">
                    <a:xfrm rot="19122272">
                      <a:off x="4574264" y="3959274"/>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53" name="Oval 1717"/>
                    <p:cNvSpPr>
                      <a:spLocks noChangeAspect="1" noChangeArrowheads="1"/>
                    </p:cNvSpPr>
                    <p:nvPr/>
                  </p:nvSpPr>
                  <p:spPr bwMode="auto">
                    <a:xfrm rot="2922272">
                      <a:off x="4646724" y="373767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54" name="Oval 1718"/>
                    <p:cNvSpPr>
                      <a:spLocks noChangeAspect="1" noChangeArrowheads="1"/>
                    </p:cNvSpPr>
                    <p:nvPr/>
                  </p:nvSpPr>
                  <p:spPr bwMode="auto">
                    <a:xfrm rot="2922272">
                      <a:off x="4504158" y="3540384"/>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55" name="Oval 1719"/>
                    <p:cNvSpPr>
                      <a:spLocks noChangeAspect="1" noChangeArrowheads="1"/>
                    </p:cNvSpPr>
                    <p:nvPr/>
                  </p:nvSpPr>
                  <p:spPr bwMode="auto">
                    <a:xfrm rot="19122272">
                      <a:off x="4528197" y="4140752"/>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56" name="Oval 1720"/>
                    <p:cNvSpPr>
                      <a:spLocks noChangeAspect="1" noChangeArrowheads="1"/>
                    </p:cNvSpPr>
                    <p:nvPr/>
                  </p:nvSpPr>
                  <p:spPr bwMode="auto">
                    <a:xfrm rot="19122272">
                      <a:off x="4699903" y="3929959"/>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57" name="Oval 1721"/>
                    <p:cNvSpPr>
                      <a:spLocks noChangeAspect="1" noChangeArrowheads="1"/>
                    </p:cNvSpPr>
                    <p:nvPr/>
                  </p:nvSpPr>
                  <p:spPr bwMode="auto">
                    <a:xfrm rot="19122272">
                      <a:off x="4711070" y="3892267"/>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58" name="Oval 1722"/>
                    <p:cNvSpPr>
                      <a:spLocks noChangeAspect="1" noChangeArrowheads="1"/>
                    </p:cNvSpPr>
                    <p:nvPr/>
                  </p:nvSpPr>
                  <p:spPr bwMode="auto">
                    <a:xfrm rot="1932477">
                      <a:off x="4171259" y="460024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59" name="Oval 1723"/>
                    <p:cNvSpPr>
                      <a:spLocks noChangeAspect="1" noChangeArrowheads="1"/>
                    </p:cNvSpPr>
                    <p:nvPr/>
                  </p:nvSpPr>
                  <p:spPr bwMode="auto">
                    <a:xfrm rot="1959876">
                      <a:off x="4389293" y="3792490"/>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60" name="Oval 1724"/>
                    <p:cNvSpPr>
                      <a:spLocks noChangeAspect="1" noChangeArrowheads="1"/>
                    </p:cNvSpPr>
                    <p:nvPr/>
                  </p:nvSpPr>
                  <p:spPr bwMode="auto">
                    <a:xfrm rot="1932477">
                      <a:off x="4323315" y="3856560"/>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61" name="Oval 1725"/>
                    <p:cNvSpPr>
                      <a:spLocks noChangeAspect="1" noChangeArrowheads="1"/>
                    </p:cNvSpPr>
                    <p:nvPr/>
                  </p:nvSpPr>
                  <p:spPr bwMode="auto">
                    <a:xfrm rot="1959876">
                      <a:off x="4389293" y="3792490"/>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62" name="Oval 1726"/>
                    <p:cNvSpPr>
                      <a:spLocks noChangeAspect="1" noChangeArrowheads="1"/>
                    </p:cNvSpPr>
                    <p:nvPr/>
                  </p:nvSpPr>
                  <p:spPr bwMode="auto">
                    <a:xfrm rot="19122272">
                      <a:off x="4519821" y="3814092"/>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63" name="Oval 1727"/>
                    <p:cNvSpPr>
                      <a:spLocks noChangeAspect="1" noChangeArrowheads="1"/>
                    </p:cNvSpPr>
                    <p:nvPr/>
                  </p:nvSpPr>
                  <p:spPr bwMode="auto">
                    <a:xfrm rot="19122272">
                      <a:off x="4699903" y="3929959"/>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64" name="Oval 1728"/>
                    <p:cNvSpPr>
                      <a:spLocks noChangeAspect="1" noChangeArrowheads="1"/>
                    </p:cNvSpPr>
                    <p:nvPr/>
                  </p:nvSpPr>
                  <p:spPr bwMode="auto">
                    <a:xfrm rot="1932477">
                      <a:off x="4598324" y="4216724"/>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65" name="Oval 1729"/>
                    <p:cNvSpPr>
                      <a:spLocks noChangeAspect="1" noChangeArrowheads="1"/>
                    </p:cNvSpPr>
                    <p:nvPr/>
                  </p:nvSpPr>
                  <p:spPr bwMode="auto">
                    <a:xfrm rot="19122272">
                      <a:off x="4699903" y="3929959"/>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66" name="Oval 1730"/>
                    <p:cNvSpPr>
                      <a:spLocks noChangeAspect="1" noChangeArrowheads="1"/>
                    </p:cNvSpPr>
                    <p:nvPr/>
                  </p:nvSpPr>
                  <p:spPr bwMode="auto">
                    <a:xfrm rot="2922272">
                      <a:off x="4731879" y="4100634"/>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67" name="Oval 1731"/>
                    <p:cNvSpPr>
                      <a:spLocks noChangeAspect="1" noChangeArrowheads="1"/>
                    </p:cNvSpPr>
                    <p:nvPr/>
                  </p:nvSpPr>
                  <p:spPr bwMode="auto">
                    <a:xfrm rot="2922272">
                      <a:off x="4782134" y="3794914"/>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68" name="Oval 1732"/>
                    <p:cNvSpPr>
                      <a:spLocks noChangeAspect="1" noChangeArrowheads="1"/>
                    </p:cNvSpPr>
                    <p:nvPr/>
                  </p:nvSpPr>
                  <p:spPr bwMode="auto">
                    <a:xfrm rot="19122272">
                      <a:off x="4634292" y="3795944"/>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69" name="Oval 1733"/>
                    <p:cNvSpPr>
                      <a:spLocks noChangeAspect="1" noChangeArrowheads="1"/>
                    </p:cNvSpPr>
                    <p:nvPr/>
                  </p:nvSpPr>
                  <p:spPr bwMode="auto">
                    <a:xfrm rot="2922272">
                      <a:off x="4782134" y="3794914"/>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70" name="Oval 1734"/>
                    <p:cNvSpPr>
                      <a:spLocks noChangeAspect="1" noChangeArrowheads="1"/>
                    </p:cNvSpPr>
                    <p:nvPr/>
                  </p:nvSpPr>
                  <p:spPr bwMode="auto">
                    <a:xfrm rot="2922272">
                      <a:off x="4766778" y="412715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71" name="Oval 1735"/>
                    <p:cNvSpPr>
                      <a:spLocks noChangeAspect="1" noChangeArrowheads="1"/>
                    </p:cNvSpPr>
                    <p:nvPr/>
                  </p:nvSpPr>
                  <p:spPr bwMode="auto">
                    <a:xfrm rot="2922272">
                      <a:off x="4810054" y="356038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72" name="Oval 1736"/>
                    <p:cNvSpPr>
                      <a:spLocks noChangeAspect="1" noChangeArrowheads="1"/>
                    </p:cNvSpPr>
                    <p:nvPr/>
                  </p:nvSpPr>
                  <p:spPr bwMode="auto">
                    <a:xfrm rot="2922272">
                      <a:off x="4572737" y="3620415"/>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73" name="Oval 1737"/>
                    <p:cNvSpPr>
                      <a:spLocks noChangeAspect="1" noChangeArrowheads="1"/>
                    </p:cNvSpPr>
                    <p:nvPr/>
                  </p:nvSpPr>
                  <p:spPr bwMode="auto">
                    <a:xfrm rot="19122272">
                      <a:off x="4611956" y="3768025"/>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74" name="Oval 1738"/>
                    <p:cNvSpPr>
                      <a:spLocks noChangeAspect="1" noChangeArrowheads="1"/>
                    </p:cNvSpPr>
                    <p:nvPr/>
                  </p:nvSpPr>
                  <p:spPr bwMode="auto">
                    <a:xfrm rot="2922272">
                      <a:off x="4572737" y="3620415"/>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75" name="Oval 1739"/>
                    <p:cNvSpPr>
                      <a:spLocks noChangeAspect="1" noChangeArrowheads="1"/>
                    </p:cNvSpPr>
                    <p:nvPr/>
                  </p:nvSpPr>
                  <p:spPr bwMode="auto">
                    <a:xfrm rot="2922272">
                      <a:off x="4897827" y="3960574"/>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76" name="Oval 1740"/>
                    <p:cNvSpPr>
                      <a:spLocks noChangeAspect="1" noChangeArrowheads="1"/>
                    </p:cNvSpPr>
                    <p:nvPr/>
                  </p:nvSpPr>
                  <p:spPr bwMode="auto">
                    <a:xfrm rot="19122272">
                      <a:off x="4508653" y="3874119"/>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77" name="Oval 1741"/>
                    <p:cNvSpPr>
                      <a:spLocks noChangeAspect="1" noChangeArrowheads="1"/>
                    </p:cNvSpPr>
                    <p:nvPr/>
                  </p:nvSpPr>
                  <p:spPr bwMode="auto">
                    <a:xfrm rot="19122272">
                      <a:off x="4542157" y="3842011"/>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78" name="Oval 1742"/>
                    <p:cNvSpPr>
                      <a:spLocks noChangeAspect="1" noChangeArrowheads="1"/>
                    </p:cNvSpPr>
                    <p:nvPr/>
                  </p:nvSpPr>
                  <p:spPr bwMode="auto">
                    <a:xfrm rot="19122272">
                      <a:off x="4397909" y="4030644"/>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79" name="Oval 1743"/>
                    <p:cNvSpPr>
                      <a:spLocks noChangeAspect="1" noChangeArrowheads="1"/>
                    </p:cNvSpPr>
                    <p:nvPr/>
                  </p:nvSpPr>
                  <p:spPr bwMode="auto">
                    <a:xfrm rot="1932477">
                      <a:off x="4168360" y="3955675"/>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80" name="Oval 1744"/>
                    <p:cNvSpPr>
                      <a:spLocks noChangeAspect="1" noChangeArrowheads="1"/>
                    </p:cNvSpPr>
                    <p:nvPr/>
                  </p:nvSpPr>
                  <p:spPr bwMode="auto">
                    <a:xfrm rot="1911164">
                      <a:off x="4222706" y="3909949"/>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81" name="Oval 1745"/>
                    <p:cNvSpPr>
                      <a:spLocks noChangeAspect="1" noChangeArrowheads="1"/>
                    </p:cNvSpPr>
                    <p:nvPr/>
                  </p:nvSpPr>
                  <p:spPr bwMode="auto">
                    <a:xfrm rot="1932477">
                      <a:off x="4058185" y="3889691"/>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82" name="Oval 1746"/>
                    <p:cNvSpPr>
                      <a:spLocks noChangeAspect="1" noChangeArrowheads="1"/>
                    </p:cNvSpPr>
                    <p:nvPr/>
                  </p:nvSpPr>
                  <p:spPr bwMode="auto">
                    <a:xfrm rot="1932477">
                      <a:off x="4334482" y="3880292"/>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83" name="Oval 1747"/>
                    <p:cNvSpPr>
                      <a:spLocks noChangeAspect="1" noChangeArrowheads="1"/>
                    </p:cNvSpPr>
                    <p:nvPr/>
                  </p:nvSpPr>
                  <p:spPr bwMode="auto">
                    <a:xfrm rot="1989877">
                      <a:off x="4256671" y="4197365"/>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84" name="Oval 1748"/>
                    <p:cNvSpPr>
                      <a:spLocks noChangeAspect="1" noChangeArrowheads="1"/>
                    </p:cNvSpPr>
                    <p:nvPr/>
                  </p:nvSpPr>
                  <p:spPr bwMode="auto">
                    <a:xfrm rot="19122272">
                      <a:off x="4565888" y="3869931"/>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85" name="Oval 1749"/>
                    <p:cNvSpPr>
                      <a:spLocks noChangeAspect="1" noChangeArrowheads="1"/>
                    </p:cNvSpPr>
                    <p:nvPr/>
                  </p:nvSpPr>
                  <p:spPr bwMode="auto">
                    <a:xfrm rot="2922272">
                      <a:off x="4395447" y="4240232"/>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86" name="Oval 1750"/>
                    <p:cNvSpPr>
                      <a:spLocks noChangeAspect="1" noChangeArrowheads="1"/>
                    </p:cNvSpPr>
                    <p:nvPr/>
                  </p:nvSpPr>
                  <p:spPr bwMode="auto">
                    <a:xfrm rot="2922272">
                      <a:off x="3689078" y="3847961"/>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87" name="Oval 1751"/>
                    <p:cNvSpPr>
                      <a:spLocks noChangeAspect="1" noChangeArrowheads="1"/>
                    </p:cNvSpPr>
                    <p:nvPr/>
                  </p:nvSpPr>
                  <p:spPr bwMode="auto">
                    <a:xfrm rot="19122272">
                      <a:off x="4052166" y="3435780"/>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88" name="Oval 1752"/>
                    <p:cNvSpPr>
                      <a:spLocks noChangeAspect="1" noChangeArrowheads="1"/>
                    </p:cNvSpPr>
                    <p:nvPr/>
                  </p:nvSpPr>
                  <p:spPr bwMode="auto">
                    <a:xfrm rot="1932477">
                      <a:off x="4139044" y="3729526"/>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89" name="Oval 1753"/>
                    <p:cNvSpPr>
                      <a:spLocks noChangeAspect="1" noChangeArrowheads="1"/>
                    </p:cNvSpPr>
                    <p:nvPr/>
                  </p:nvSpPr>
                  <p:spPr bwMode="auto">
                    <a:xfrm rot="2922272">
                      <a:off x="3744744" y="3466396"/>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90" name="Oval 1754"/>
                    <p:cNvSpPr>
                      <a:spLocks noChangeAspect="1" noChangeArrowheads="1"/>
                    </p:cNvSpPr>
                    <p:nvPr/>
                  </p:nvSpPr>
                  <p:spPr bwMode="auto">
                    <a:xfrm rot="2922272">
                      <a:off x="3604684" y="3899325"/>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91" name="Oval 1755"/>
                    <p:cNvSpPr>
                      <a:spLocks noChangeAspect="1" noChangeArrowheads="1"/>
                    </p:cNvSpPr>
                    <p:nvPr/>
                  </p:nvSpPr>
                  <p:spPr bwMode="auto">
                    <a:xfrm rot="19122272">
                      <a:off x="4439615" y="3668623"/>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92" name="Oval 1756"/>
                    <p:cNvSpPr>
                      <a:spLocks noChangeAspect="1" noChangeArrowheads="1"/>
                    </p:cNvSpPr>
                    <p:nvPr/>
                  </p:nvSpPr>
                  <p:spPr bwMode="auto">
                    <a:xfrm rot="19122272">
                      <a:off x="4616143" y="392297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93" name="Oval 1757"/>
                    <p:cNvSpPr>
                      <a:spLocks noChangeAspect="1" noChangeArrowheads="1"/>
                    </p:cNvSpPr>
                    <p:nvPr/>
                  </p:nvSpPr>
                  <p:spPr bwMode="auto">
                    <a:xfrm rot="19122272">
                      <a:off x="4091253" y="4415761"/>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94" name="Oval 1758"/>
                    <p:cNvSpPr>
                      <a:spLocks noChangeAspect="1" noChangeArrowheads="1"/>
                    </p:cNvSpPr>
                    <p:nvPr/>
                  </p:nvSpPr>
                  <p:spPr bwMode="auto">
                    <a:xfrm rot="2922272">
                      <a:off x="4538598" y="3597793"/>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95" name="Oval 1759"/>
                    <p:cNvSpPr>
                      <a:spLocks noChangeAspect="1" noChangeArrowheads="1"/>
                    </p:cNvSpPr>
                    <p:nvPr/>
                  </p:nvSpPr>
                  <p:spPr bwMode="auto">
                    <a:xfrm rot="2922272">
                      <a:off x="4495957" y="3457085"/>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96" name="Oval 1760"/>
                    <p:cNvSpPr>
                      <a:spLocks noChangeAspect="1" noChangeArrowheads="1"/>
                    </p:cNvSpPr>
                    <p:nvPr/>
                  </p:nvSpPr>
                  <p:spPr bwMode="auto">
                    <a:xfrm rot="19122272">
                      <a:off x="4470500" y="3660707"/>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97" name="Oval 1761"/>
                    <p:cNvSpPr>
                      <a:spLocks noChangeAspect="1" noChangeArrowheads="1"/>
                    </p:cNvSpPr>
                    <p:nvPr/>
                  </p:nvSpPr>
                  <p:spPr bwMode="auto">
                    <a:xfrm rot="19122272">
                      <a:off x="4562923" y="3364124"/>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98" name="Oval 1762"/>
                    <p:cNvSpPr>
                      <a:spLocks noChangeAspect="1" noChangeArrowheads="1"/>
                    </p:cNvSpPr>
                    <p:nvPr/>
                  </p:nvSpPr>
                  <p:spPr bwMode="auto">
                    <a:xfrm rot="2922272">
                      <a:off x="4849902" y="3550329"/>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499" name="Oval 1763"/>
                    <p:cNvSpPr>
                      <a:spLocks noChangeAspect="1" noChangeArrowheads="1"/>
                    </p:cNvSpPr>
                    <p:nvPr/>
                  </p:nvSpPr>
                  <p:spPr bwMode="auto">
                    <a:xfrm rot="2922272">
                      <a:off x="4604383" y="3557770"/>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500" name="Oval 1764"/>
                    <p:cNvSpPr>
                      <a:spLocks noChangeAspect="1" noChangeArrowheads="1"/>
                    </p:cNvSpPr>
                    <p:nvPr/>
                  </p:nvSpPr>
                  <p:spPr bwMode="auto">
                    <a:xfrm rot="2922272">
                      <a:off x="4750026" y="3646939"/>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501" name="Oval 1765"/>
                    <p:cNvSpPr>
                      <a:spLocks noChangeAspect="1" noChangeArrowheads="1"/>
                    </p:cNvSpPr>
                    <p:nvPr/>
                  </p:nvSpPr>
                  <p:spPr bwMode="auto">
                    <a:xfrm rot="2922272">
                      <a:off x="4515040" y="3570334"/>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502" name="Oval 1766"/>
                    <p:cNvSpPr>
                      <a:spLocks noChangeAspect="1" noChangeArrowheads="1"/>
                    </p:cNvSpPr>
                    <p:nvPr/>
                  </p:nvSpPr>
                  <p:spPr bwMode="auto">
                    <a:xfrm rot="2922272">
                      <a:off x="4837513" y="361081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503" name="Oval 1767"/>
                    <p:cNvSpPr>
                      <a:spLocks noChangeAspect="1" noChangeArrowheads="1"/>
                    </p:cNvSpPr>
                    <p:nvPr/>
                  </p:nvSpPr>
                  <p:spPr bwMode="auto">
                    <a:xfrm rot="2922272">
                      <a:off x="4770505" y="3527059"/>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504" name="Oval 1768"/>
                    <p:cNvSpPr>
                      <a:spLocks noChangeAspect="1" noChangeArrowheads="1"/>
                    </p:cNvSpPr>
                    <p:nvPr/>
                  </p:nvSpPr>
                  <p:spPr bwMode="auto">
                    <a:xfrm rot="2922272">
                      <a:off x="4690760" y="3932829"/>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505" name="Oval 1769"/>
                    <p:cNvSpPr>
                      <a:spLocks noChangeAspect="1" noChangeArrowheads="1"/>
                    </p:cNvSpPr>
                    <p:nvPr/>
                  </p:nvSpPr>
                  <p:spPr bwMode="auto">
                    <a:xfrm rot="2922272">
                      <a:off x="4731879" y="4100634"/>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506" name="Oval 1770"/>
                    <p:cNvSpPr>
                      <a:spLocks noChangeAspect="1" noChangeArrowheads="1"/>
                    </p:cNvSpPr>
                    <p:nvPr/>
                  </p:nvSpPr>
                  <p:spPr bwMode="auto">
                    <a:xfrm rot="2922272">
                      <a:off x="4609793" y="3670384"/>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507" name="Oval 1771"/>
                    <p:cNvSpPr>
                      <a:spLocks noChangeAspect="1" noChangeArrowheads="1"/>
                    </p:cNvSpPr>
                    <p:nvPr/>
                  </p:nvSpPr>
                  <p:spPr bwMode="auto">
                    <a:xfrm rot="2922272">
                      <a:off x="4826805" y="3672067"/>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508" name="Oval 1772"/>
                    <p:cNvSpPr>
                      <a:spLocks noChangeAspect="1" noChangeArrowheads="1"/>
                    </p:cNvSpPr>
                    <p:nvPr/>
                  </p:nvSpPr>
                  <p:spPr bwMode="auto">
                    <a:xfrm rot="19122272">
                      <a:off x="4724857" y="3891806"/>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509" name="Oval 1773"/>
                    <p:cNvSpPr>
                      <a:spLocks noChangeAspect="1" noChangeArrowheads="1"/>
                    </p:cNvSpPr>
                    <p:nvPr/>
                  </p:nvSpPr>
                  <p:spPr bwMode="auto">
                    <a:xfrm rot="2922272">
                      <a:off x="5091582" y="392351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510" name="Oval 1774"/>
                    <p:cNvSpPr>
                      <a:spLocks noChangeAspect="1" noChangeArrowheads="1"/>
                    </p:cNvSpPr>
                    <p:nvPr/>
                  </p:nvSpPr>
                  <p:spPr bwMode="auto">
                    <a:xfrm rot="2922272">
                      <a:off x="4837973" y="3909384"/>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511" name="Oval 1775"/>
                    <p:cNvSpPr>
                      <a:spLocks noChangeAspect="1" noChangeArrowheads="1"/>
                    </p:cNvSpPr>
                    <p:nvPr/>
                  </p:nvSpPr>
                  <p:spPr bwMode="auto">
                    <a:xfrm rot="2922272">
                      <a:off x="4939706" y="3664626"/>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512" name="Oval 1776"/>
                    <p:cNvSpPr>
                      <a:spLocks noChangeAspect="1" noChangeArrowheads="1"/>
                    </p:cNvSpPr>
                    <p:nvPr/>
                  </p:nvSpPr>
                  <p:spPr bwMode="auto">
                    <a:xfrm rot="2922272">
                      <a:off x="4893352" y="3608026"/>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513" name="Oval 1777"/>
                    <p:cNvSpPr>
                      <a:spLocks noChangeAspect="1" noChangeArrowheads="1"/>
                    </p:cNvSpPr>
                    <p:nvPr/>
                  </p:nvSpPr>
                  <p:spPr bwMode="auto">
                    <a:xfrm rot="2922272">
                      <a:off x="4871016" y="3728080"/>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514" name="Oval 1778"/>
                    <p:cNvSpPr>
                      <a:spLocks noChangeAspect="1" noChangeArrowheads="1"/>
                    </p:cNvSpPr>
                    <p:nvPr/>
                  </p:nvSpPr>
                  <p:spPr bwMode="auto">
                    <a:xfrm rot="2922272">
                      <a:off x="4604383" y="3557770"/>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515" name="Oval 1779"/>
                    <p:cNvSpPr>
                      <a:spLocks noChangeAspect="1" noChangeArrowheads="1"/>
                    </p:cNvSpPr>
                    <p:nvPr/>
                  </p:nvSpPr>
                  <p:spPr bwMode="auto">
                    <a:xfrm rot="2922272">
                      <a:off x="4871016" y="4011465"/>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516" name="Oval 1780"/>
                    <p:cNvSpPr>
                      <a:spLocks noChangeAspect="1" noChangeArrowheads="1"/>
                    </p:cNvSpPr>
                    <p:nvPr/>
                  </p:nvSpPr>
                  <p:spPr bwMode="auto">
                    <a:xfrm rot="19122272">
                      <a:off x="4455606" y="4016510"/>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517" name="Oval 1781"/>
                    <p:cNvSpPr>
                      <a:spLocks noChangeAspect="1" noChangeArrowheads="1"/>
                    </p:cNvSpPr>
                    <p:nvPr/>
                  </p:nvSpPr>
                  <p:spPr bwMode="auto">
                    <a:xfrm rot="2922272">
                      <a:off x="4878456" y="354642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518" name="Oval 1782"/>
                    <p:cNvSpPr>
                      <a:spLocks noChangeAspect="1" noChangeArrowheads="1"/>
                    </p:cNvSpPr>
                    <p:nvPr/>
                  </p:nvSpPr>
                  <p:spPr bwMode="auto">
                    <a:xfrm rot="19122272">
                      <a:off x="4555656" y="4040415"/>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519" name="Oval 1783"/>
                    <p:cNvSpPr>
                      <a:spLocks noChangeAspect="1" noChangeArrowheads="1"/>
                    </p:cNvSpPr>
                    <p:nvPr/>
                  </p:nvSpPr>
                  <p:spPr bwMode="auto">
                    <a:xfrm rot="2922272">
                      <a:off x="4725660" y="3960749"/>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520" name="Oval 1784"/>
                    <p:cNvSpPr>
                      <a:spLocks noChangeAspect="1" noChangeArrowheads="1"/>
                    </p:cNvSpPr>
                    <p:nvPr/>
                  </p:nvSpPr>
                  <p:spPr bwMode="auto">
                    <a:xfrm rot="2922272">
                      <a:off x="4595073" y="3617623"/>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521" name="Oval 1785"/>
                    <p:cNvSpPr>
                      <a:spLocks noChangeAspect="1" noChangeArrowheads="1"/>
                    </p:cNvSpPr>
                    <p:nvPr/>
                  </p:nvSpPr>
                  <p:spPr bwMode="auto">
                    <a:xfrm rot="2922272">
                      <a:off x="4604383" y="3557770"/>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522" name="Oval 1786"/>
                    <p:cNvSpPr>
                      <a:spLocks noChangeAspect="1" noChangeArrowheads="1"/>
                    </p:cNvSpPr>
                    <p:nvPr/>
                  </p:nvSpPr>
                  <p:spPr bwMode="auto">
                    <a:xfrm rot="2922272">
                      <a:off x="4771901" y="3800672"/>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523" name="Oval 1787"/>
                    <p:cNvSpPr>
                      <a:spLocks noChangeAspect="1" noChangeArrowheads="1"/>
                    </p:cNvSpPr>
                    <p:nvPr/>
                  </p:nvSpPr>
                  <p:spPr bwMode="auto">
                    <a:xfrm rot="2922272">
                      <a:off x="4674182" y="3587086"/>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524" name="Oval 1788"/>
                    <p:cNvSpPr>
                      <a:spLocks noChangeAspect="1" noChangeArrowheads="1"/>
                    </p:cNvSpPr>
                    <p:nvPr/>
                  </p:nvSpPr>
                  <p:spPr bwMode="auto">
                    <a:xfrm rot="2922272">
                      <a:off x="5159810" y="3857446"/>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525" name="Oval 1789"/>
                    <p:cNvSpPr>
                      <a:spLocks noChangeAspect="1" noChangeArrowheads="1"/>
                    </p:cNvSpPr>
                    <p:nvPr/>
                  </p:nvSpPr>
                  <p:spPr bwMode="auto">
                    <a:xfrm rot="2922272">
                      <a:off x="4993689" y="3659216"/>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526" name="Oval 1790"/>
                    <p:cNvSpPr>
                      <a:spLocks noChangeAspect="1" noChangeArrowheads="1"/>
                    </p:cNvSpPr>
                    <p:nvPr/>
                  </p:nvSpPr>
                  <p:spPr bwMode="auto">
                    <a:xfrm rot="2922272">
                      <a:off x="4994324" y="3778162"/>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527" name="Oval 1791"/>
                    <p:cNvSpPr>
                      <a:spLocks noChangeAspect="1" noChangeArrowheads="1"/>
                    </p:cNvSpPr>
                    <p:nvPr/>
                  </p:nvSpPr>
                  <p:spPr bwMode="auto">
                    <a:xfrm rot="2922272">
                      <a:off x="5037425" y="4002454"/>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528" name="Oval 1792"/>
                    <p:cNvSpPr>
                      <a:spLocks noChangeAspect="1" noChangeArrowheads="1"/>
                    </p:cNvSpPr>
                    <p:nvPr/>
                  </p:nvSpPr>
                  <p:spPr bwMode="auto">
                    <a:xfrm rot="2922272">
                      <a:off x="4765383" y="3324467"/>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529" name="Oval 1793"/>
                    <p:cNvSpPr>
                      <a:spLocks noChangeAspect="1" noChangeArrowheads="1"/>
                    </p:cNvSpPr>
                    <p:nvPr/>
                  </p:nvSpPr>
                  <p:spPr bwMode="auto">
                    <a:xfrm rot="2922272">
                      <a:off x="4878456" y="354642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530" name="Oval 1794"/>
                    <p:cNvSpPr>
                      <a:spLocks noChangeAspect="1" noChangeArrowheads="1"/>
                    </p:cNvSpPr>
                    <p:nvPr/>
                  </p:nvSpPr>
                  <p:spPr bwMode="auto">
                    <a:xfrm rot="2922272">
                      <a:off x="4970131" y="3631757"/>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531" name="Oval 1795"/>
                    <p:cNvSpPr>
                      <a:spLocks noChangeAspect="1" noChangeArrowheads="1"/>
                    </p:cNvSpPr>
                    <p:nvPr/>
                  </p:nvSpPr>
                  <p:spPr bwMode="auto">
                    <a:xfrm rot="2922272">
                      <a:off x="4971988" y="3750242"/>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532" name="Oval 1796"/>
                    <p:cNvSpPr>
                      <a:spLocks noChangeAspect="1" noChangeArrowheads="1"/>
                    </p:cNvSpPr>
                    <p:nvPr/>
                  </p:nvSpPr>
                  <p:spPr bwMode="auto">
                    <a:xfrm rot="2922272">
                      <a:off x="5005031" y="4078472"/>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533" name="Oval 1797"/>
                    <p:cNvSpPr>
                      <a:spLocks noChangeAspect="1" noChangeArrowheads="1"/>
                    </p:cNvSpPr>
                    <p:nvPr/>
                  </p:nvSpPr>
                  <p:spPr bwMode="auto">
                    <a:xfrm rot="2922272">
                      <a:off x="5048767" y="3656711"/>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534" name="Oval 1798"/>
                    <p:cNvSpPr>
                      <a:spLocks noChangeAspect="1" noChangeArrowheads="1"/>
                    </p:cNvSpPr>
                    <p:nvPr/>
                  </p:nvSpPr>
                  <p:spPr bwMode="auto">
                    <a:xfrm rot="2922272">
                      <a:off x="4683019" y="3796309"/>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535" name="Oval 1799"/>
                    <p:cNvSpPr>
                      <a:spLocks noChangeAspect="1" noChangeArrowheads="1"/>
                    </p:cNvSpPr>
                    <p:nvPr/>
                  </p:nvSpPr>
                  <p:spPr bwMode="auto">
                    <a:xfrm rot="2922272">
                      <a:off x="4681624" y="3726510"/>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536" name="Oval 1800"/>
                    <p:cNvSpPr>
                      <a:spLocks noChangeAspect="1" noChangeArrowheads="1"/>
                    </p:cNvSpPr>
                    <p:nvPr/>
                  </p:nvSpPr>
                  <p:spPr bwMode="auto">
                    <a:xfrm rot="19122272">
                      <a:off x="4653201" y="3928276"/>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537" name="Oval 1801"/>
                    <p:cNvSpPr>
                      <a:spLocks noChangeAspect="1" noChangeArrowheads="1"/>
                    </p:cNvSpPr>
                    <p:nvPr/>
                  </p:nvSpPr>
                  <p:spPr bwMode="auto">
                    <a:xfrm rot="1932477">
                      <a:off x="4476873" y="3809096"/>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538" name="Oval 1802"/>
                    <p:cNvSpPr>
                      <a:spLocks noChangeAspect="1" noChangeArrowheads="1"/>
                    </p:cNvSpPr>
                    <p:nvPr/>
                  </p:nvSpPr>
                  <p:spPr bwMode="auto">
                    <a:xfrm rot="19122272">
                      <a:off x="4867247" y="4346897"/>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539" name="Oval 1803"/>
                    <p:cNvSpPr>
                      <a:spLocks noChangeAspect="1" noChangeArrowheads="1"/>
                    </p:cNvSpPr>
                    <p:nvPr/>
                  </p:nvSpPr>
                  <p:spPr bwMode="auto">
                    <a:xfrm rot="2922272">
                      <a:off x="4752357" y="3834175"/>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540" name="Oval 1804"/>
                    <p:cNvSpPr>
                      <a:spLocks noChangeAspect="1" noChangeArrowheads="1"/>
                    </p:cNvSpPr>
                    <p:nvPr/>
                  </p:nvSpPr>
                  <p:spPr bwMode="auto">
                    <a:xfrm rot="2922272">
                      <a:off x="4823079" y="377100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541" name="Oval 1805"/>
                    <p:cNvSpPr>
                      <a:spLocks noChangeAspect="1" noChangeArrowheads="1"/>
                    </p:cNvSpPr>
                    <p:nvPr/>
                  </p:nvSpPr>
                  <p:spPr bwMode="auto">
                    <a:xfrm rot="2922272">
                      <a:off x="4908234" y="3662121"/>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542" name="Oval 1806"/>
                    <p:cNvSpPr>
                      <a:spLocks noChangeAspect="1" noChangeArrowheads="1"/>
                    </p:cNvSpPr>
                    <p:nvPr/>
                  </p:nvSpPr>
                  <p:spPr bwMode="auto">
                    <a:xfrm rot="1932477">
                      <a:off x="4412765" y="3702630"/>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543" name="Oval 1807"/>
                    <p:cNvSpPr>
                      <a:spLocks noChangeAspect="1" noChangeArrowheads="1"/>
                    </p:cNvSpPr>
                    <p:nvPr/>
                  </p:nvSpPr>
                  <p:spPr bwMode="auto">
                    <a:xfrm rot="7311164">
                      <a:off x="4368925" y="3556890"/>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544" name="Oval 1808"/>
                    <p:cNvSpPr>
                      <a:spLocks noChangeAspect="1" noChangeArrowheads="1"/>
                    </p:cNvSpPr>
                    <p:nvPr/>
                  </p:nvSpPr>
                  <p:spPr bwMode="auto">
                    <a:xfrm rot="1932477">
                      <a:off x="4472685" y="3693230"/>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545" name="Oval 1809"/>
                    <p:cNvSpPr>
                      <a:spLocks noChangeAspect="1" noChangeArrowheads="1"/>
                    </p:cNvSpPr>
                    <p:nvPr/>
                  </p:nvSpPr>
                  <p:spPr bwMode="auto">
                    <a:xfrm rot="1911164">
                      <a:off x="4412664" y="3693204"/>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546" name="Oval 1810"/>
                    <p:cNvSpPr>
                      <a:spLocks noChangeAspect="1" noChangeArrowheads="1"/>
                    </p:cNvSpPr>
                    <p:nvPr/>
                  </p:nvSpPr>
                  <p:spPr bwMode="auto">
                    <a:xfrm rot="1932477">
                      <a:off x="4467207" y="3690066"/>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547" name="Oval 1811"/>
                    <p:cNvSpPr>
                      <a:spLocks noChangeAspect="1" noChangeArrowheads="1"/>
                    </p:cNvSpPr>
                    <p:nvPr/>
                  </p:nvSpPr>
                  <p:spPr bwMode="auto">
                    <a:xfrm rot="7311164">
                      <a:off x="4368925" y="3556890"/>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548" name="Oval 1812"/>
                    <p:cNvSpPr>
                      <a:spLocks noChangeAspect="1" noChangeArrowheads="1"/>
                    </p:cNvSpPr>
                    <p:nvPr/>
                  </p:nvSpPr>
                  <p:spPr bwMode="auto">
                    <a:xfrm rot="1911164">
                      <a:off x="4412664" y="3693204"/>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549" name="Oval 1813"/>
                    <p:cNvSpPr>
                      <a:spLocks noChangeAspect="1" noChangeArrowheads="1"/>
                    </p:cNvSpPr>
                    <p:nvPr/>
                  </p:nvSpPr>
                  <p:spPr bwMode="auto">
                    <a:xfrm rot="1911164">
                      <a:off x="4412664" y="3693204"/>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550" name="Oval 1814"/>
                    <p:cNvSpPr>
                      <a:spLocks noChangeAspect="1" noChangeArrowheads="1"/>
                    </p:cNvSpPr>
                    <p:nvPr/>
                  </p:nvSpPr>
                  <p:spPr bwMode="auto">
                    <a:xfrm rot="1911164">
                      <a:off x="4356825" y="3568961"/>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551" name="Oval 1815"/>
                    <p:cNvSpPr>
                      <a:spLocks noChangeAspect="1" noChangeArrowheads="1"/>
                    </p:cNvSpPr>
                    <p:nvPr/>
                  </p:nvSpPr>
                  <p:spPr bwMode="auto">
                    <a:xfrm rot="7311164">
                      <a:off x="4368925" y="3556890"/>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552" name="Oval 1816"/>
                    <p:cNvSpPr>
                      <a:spLocks noChangeAspect="1" noChangeArrowheads="1"/>
                    </p:cNvSpPr>
                    <p:nvPr/>
                  </p:nvSpPr>
                  <p:spPr bwMode="auto">
                    <a:xfrm rot="1911164">
                      <a:off x="4548444" y="3821739"/>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553" name="Oval 1817"/>
                    <p:cNvSpPr>
                      <a:spLocks noChangeAspect="1" noChangeArrowheads="1"/>
                    </p:cNvSpPr>
                    <p:nvPr/>
                  </p:nvSpPr>
                  <p:spPr bwMode="auto">
                    <a:xfrm rot="7311164">
                      <a:off x="4368925" y="3556890"/>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554" name="Oval 1818"/>
                    <p:cNvSpPr>
                      <a:spLocks noChangeAspect="1" noChangeArrowheads="1"/>
                    </p:cNvSpPr>
                    <p:nvPr/>
                  </p:nvSpPr>
                  <p:spPr bwMode="auto">
                    <a:xfrm rot="1932477">
                      <a:off x="4418348" y="3988807"/>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555" name="Oval 1819"/>
                    <p:cNvSpPr>
                      <a:spLocks noChangeAspect="1" noChangeArrowheads="1"/>
                    </p:cNvSpPr>
                    <p:nvPr/>
                  </p:nvSpPr>
                  <p:spPr bwMode="auto">
                    <a:xfrm rot="1932477">
                      <a:off x="4363905" y="3563031"/>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556" name="Oval 1820"/>
                    <p:cNvSpPr>
                      <a:spLocks noChangeAspect="1" noChangeArrowheads="1"/>
                    </p:cNvSpPr>
                    <p:nvPr/>
                  </p:nvSpPr>
                  <p:spPr bwMode="auto">
                    <a:xfrm rot="1989877">
                      <a:off x="4425585" y="4127566"/>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557" name="Oval 1821"/>
                    <p:cNvSpPr>
                      <a:spLocks noChangeAspect="1" noChangeArrowheads="1"/>
                    </p:cNvSpPr>
                    <p:nvPr/>
                  </p:nvSpPr>
                  <p:spPr bwMode="auto">
                    <a:xfrm rot="2922272">
                      <a:off x="5071103" y="3665087"/>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558" name="Oval 1822"/>
                    <p:cNvSpPr>
                      <a:spLocks noChangeAspect="1" noChangeArrowheads="1"/>
                    </p:cNvSpPr>
                    <p:nvPr/>
                  </p:nvSpPr>
                  <p:spPr bwMode="auto">
                    <a:xfrm rot="2922272">
                      <a:off x="5115774" y="3722322"/>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559" name="Oval 1823"/>
                    <p:cNvSpPr>
                      <a:spLocks noChangeAspect="1" noChangeArrowheads="1"/>
                    </p:cNvSpPr>
                    <p:nvPr/>
                  </p:nvSpPr>
                  <p:spPr bwMode="auto">
                    <a:xfrm rot="2922272">
                      <a:off x="5126942" y="3662295"/>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560" name="Oval 1824"/>
                    <p:cNvSpPr>
                      <a:spLocks noChangeAspect="1" noChangeArrowheads="1"/>
                    </p:cNvSpPr>
                    <p:nvPr/>
                  </p:nvSpPr>
                  <p:spPr bwMode="auto">
                    <a:xfrm rot="2922272">
                      <a:off x="5059935" y="3726510"/>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561" name="Oval 1825"/>
                    <p:cNvSpPr>
                      <a:spLocks noChangeAspect="1" noChangeArrowheads="1"/>
                    </p:cNvSpPr>
                    <p:nvPr/>
                  </p:nvSpPr>
                  <p:spPr bwMode="auto">
                    <a:xfrm rot="2922272">
                      <a:off x="5139507" y="4346327"/>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562" name="Oval 1826"/>
                    <p:cNvSpPr>
                      <a:spLocks noChangeAspect="1" noChangeArrowheads="1"/>
                    </p:cNvSpPr>
                    <p:nvPr/>
                  </p:nvSpPr>
                  <p:spPr bwMode="auto">
                    <a:xfrm rot="2922272">
                      <a:off x="5150961" y="3689580"/>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563" name="Oval 1827"/>
                    <p:cNvSpPr>
                      <a:spLocks noChangeAspect="1" noChangeArrowheads="1"/>
                    </p:cNvSpPr>
                    <p:nvPr/>
                  </p:nvSpPr>
                  <p:spPr bwMode="auto">
                    <a:xfrm rot="2922272">
                      <a:off x="4962216" y="3877276"/>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564" name="Oval 1828"/>
                    <p:cNvSpPr>
                      <a:spLocks noChangeAspect="1" noChangeArrowheads="1"/>
                    </p:cNvSpPr>
                    <p:nvPr/>
                  </p:nvSpPr>
                  <p:spPr bwMode="auto">
                    <a:xfrm rot="2922272">
                      <a:off x="5104606" y="3632979"/>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565" name="Oval 1829"/>
                    <p:cNvSpPr>
                      <a:spLocks noChangeAspect="1" noChangeArrowheads="1"/>
                    </p:cNvSpPr>
                    <p:nvPr/>
                  </p:nvSpPr>
                  <p:spPr bwMode="auto">
                    <a:xfrm rot="2922272">
                      <a:off x="5040216" y="3696734"/>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566" name="Oval 1830"/>
                    <p:cNvSpPr>
                      <a:spLocks noChangeAspect="1" noChangeArrowheads="1"/>
                    </p:cNvSpPr>
                    <p:nvPr/>
                  </p:nvSpPr>
                  <p:spPr bwMode="auto">
                    <a:xfrm rot="2922272">
                      <a:off x="5104606" y="3632979"/>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567" name="Oval 1831"/>
                    <p:cNvSpPr>
                      <a:spLocks noChangeAspect="1" noChangeArrowheads="1"/>
                    </p:cNvSpPr>
                    <p:nvPr/>
                  </p:nvSpPr>
                  <p:spPr bwMode="auto">
                    <a:xfrm rot="2922272">
                      <a:off x="5180925" y="3658281"/>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grpSp>
              <p:sp>
                <p:nvSpPr>
                  <p:cNvPr id="2543" name="Rectangle 1408"/>
                  <p:cNvSpPr>
                    <a:spLocks noChangeArrowheads="1"/>
                  </p:cNvSpPr>
                  <p:nvPr/>
                </p:nvSpPr>
                <p:spPr bwMode="auto">
                  <a:xfrm>
                    <a:off x="3500430" y="3000372"/>
                    <a:ext cx="1800000" cy="1800000"/>
                  </a:xfrm>
                  <a:prstGeom prst="rect">
                    <a:avLst/>
                  </a:prstGeom>
                  <a:noFill/>
                  <a:ln w="12700">
                    <a:solidFill>
                      <a:schemeClr val="tx1"/>
                    </a:solidFill>
                    <a:miter lim="800000"/>
                    <a:headEnd/>
                    <a:tailEnd/>
                  </a:ln>
                  <a:effectLst/>
                </p:spPr>
                <p:txBody>
                  <a:bodyPr vert="horz" wrap="none" lIns="91440" tIns="45720" rIns="91440" bIns="45720" numCol="1" anchor="ctr" anchorCtr="0" compatLnSpc="1">
                    <a:prstTxWarp prst="textNoShape">
                      <a:avLst/>
                    </a:prstTxWarp>
                  </a:bodyPr>
                  <a:lstStyle/>
                  <a:p>
                    <a:endParaRPr lang="zh-TW" altLang="en-US"/>
                  </a:p>
                </p:txBody>
              </p:sp>
            </p:grpSp>
            <p:sp>
              <p:nvSpPr>
                <p:cNvPr id="3407" name="矩形 3406"/>
                <p:cNvSpPr/>
                <p:nvPr/>
              </p:nvSpPr>
              <p:spPr>
                <a:xfrm>
                  <a:off x="3500430" y="2681682"/>
                  <a:ext cx="1321196" cy="276999"/>
                </a:xfrm>
                <a:prstGeom prst="rect">
                  <a:avLst/>
                </a:prstGeom>
              </p:spPr>
              <p:txBody>
                <a:bodyPr wrap="none">
                  <a:spAutoFit/>
                </a:bodyPr>
                <a:lstStyle/>
                <a:p>
                  <a:r>
                    <a:rPr lang="en-US" altLang="zh-TW" sz="1200" b="1" dirty="0" smtClean="0">
                      <a:solidFill>
                        <a:srgbClr val="0070C0"/>
                      </a:solidFill>
                      <a:latin typeface="Arial Narrow" pitchFamily="34" charset="0"/>
                    </a:rPr>
                    <a:t>without correlation</a:t>
                  </a:r>
                  <a:endParaRPr lang="zh-TW" altLang="en-US" sz="1200" b="1" dirty="0">
                    <a:solidFill>
                      <a:srgbClr val="0070C0"/>
                    </a:solidFill>
                    <a:latin typeface="Arial Narrow" pitchFamily="34" charset="0"/>
                  </a:endParaRPr>
                </a:p>
              </p:txBody>
            </p:sp>
          </p:grpSp>
          <p:grpSp>
            <p:nvGrpSpPr>
              <p:cNvPr id="21" name="群組 3416"/>
              <p:cNvGrpSpPr/>
              <p:nvPr/>
            </p:nvGrpSpPr>
            <p:grpSpPr>
              <a:xfrm>
                <a:off x="5931292" y="2681682"/>
                <a:ext cx="1620000" cy="1899423"/>
                <a:chOff x="5643570" y="2681682"/>
                <a:chExt cx="1620000" cy="1899423"/>
              </a:xfrm>
            </p:grpSpPr>
            <p:grpSp>
              <p:nvGrpSpPr>
                <p:cNvPr id="22" name="群組 2114"/>
                <p:cNvGrpSpPr>
                  <a:grpSpLocks noChangeAspect="1"/>
                </p:cNvGrpSpPr>
                <p:nvPr/>
              </p:nvGrpSpPr>
              <p:grpSpPr>
                <a:xfrm rot="5400000">
                  <a:off x="5643570" y="2961105"/>
                  <a:ext cx="1620000" cy="1620000"/>
                  <a:chOff x="1285852" y="2961105"/>
                  <a:chExt cx="1800000" cy="1800000"/>
                </a:xfrm>
              </p:grpSpPr>
              <p:sp>
                <p:nvSpPr>
                  <p:cNvPr id="2116" name="Rectangle 1408"/>
                  <p:cNvSpPr>
                    <a:spLocks noChangeArrowheads="1"/>
                  </p:cNvSpPr>
                  <p:nvPr/>
                </p:nvSpPr>
                <p:spPr bwMode="auto">
                  <a:xfrm>
                    <a:off x="1285852" y="2961105"/>
                    <a:ext cx="1800000" cy="1800000"/>
                  </a:xfrm>
                  <a:prstGeom prst="rect">
                    <a:avLst/>
                  </a:prstGeom>
                  <a:noFill/>
                  <a:ln w="12700">
                    <a:solidFill>
                      <a:schemeClr val="tx1"/>
                    </a:solidFill>
                    <a:miter lim="800000"/>
                    <a:headEnd/>
                    <a:tailEnd/>
                  </a:ln>
                  <a:effectLst/>
                </p:spPr>
                <p:txBody>
                  <a:bodyPr vert="horz" wrap="none" lIns="91440" tIns="45720" rIns="91440" bIns="45720" numCol="1" anchor="ctr" anchorCtr="0" compatLnSpc="1">
                    <a:prstTxWarp prst="textNoShape">
                      <a:avLst/>
                    </a:prstTxWarp>
                  </a:bodyPr>
                  <a:lstStyle/>
                  <a:p>
                    <a:endParaRPr lang="zh-TW" altLang="en-US"/>
                  </a:p>
                </p:txBody>
              </p:sp>
              <p:grpSp>
                <p:nvGrpSpPr>
                  <p:cNvPr id="23" name="群組 2112"/>
                  <p:cNvGrpSpPr/>
                  <p:nvPr/>
                </p:nvGrpSpPr>
                <p:grpSpPr>
                  <a:xfrm>
                    <a:off x="1505514" y="3114011"/>
                    <a:ext cx="1360676" cy="1494189"/>
                    <a:chOff x="1628162" y="3299087"/>
                    <a:chExt cx="1360676" cy="1494189"/>
                  </a:xfrm>
                  <a:solidFill>
                    <a:srgbClr val="FFC000"/>
                  </a:solidFill>
                </p:grpSpPr>
                <p:sp>
                  <p:nvSpPr>
                    <p:cNvPr id="2118" name="Oval 1409"/>
                    <p:cNvSpPr>
                      <a:spLocks noChangeAspect="1" noChangeArrowheads="1"/>
                    </p:cNvSpPr>
                    <p:nvPr/>
                  </p:nvSpPr>
                  <p:spPr bwMode="auto">
                    <a:xfrm rot="652053">
                      <a:off x="1802638" y="467703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19" name="Oval 1410"/>
                    <p:cNvSpPr>
                      <a:spLocks noChangeAspect="1" noChangeArrowheads="1"/>
                    </p:cNvSpPr>
                    <p:nvPr/>
                  </p:nvSpPr>
                  <p:spPr bwMode="auto">
                    <a:xfrm rot="652053">
                      <a:off x="1712299" y="4438926"/>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20" name="Oval 1411"/>
                    <p:cNvSpPr>
                      <a:spLocks noChangeAspect="1" noChangeArrowheads="1"/>
                    </p:cNvSpPr>
                    <p:nvPr/>
                  </p:nvSpPr>
                  <p:spPr bwMode="auto">
                    <a:xfrm rot="652053">
                      <a:off x="1769449" y="4613551"/>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21" name="Oval 1412"/>
                    <p:cNvSpPr>
                      <a:spLocks noChangeAspect="1" noChangeArrowheads="1"/>
                    </p:cNvSpPr>
                    <p:nvPr/>
                  </p:nvSpPr>
                  <p:spPr bwMode="auto">
                    <a:xfrm rot="652053">
                      <a:off x="1710563" y="453574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22" name="Oval 1413"/>
                    <p:cNvSpPr>
                      <a:spLocks noChangeAspect="1" noChangeArrowheads="1"/>
                    </p:cNvSpPr>
                    <p:nvPr/>
                  </p:nvSpPr>
                  <p:spPr bwMode="auto">
                    <a:xfrm rot="652053">
                      <a:off x="1669288" y="458813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23" name="Oval 1414"/>
                    <p:cNvSpPr>
                      <a:spLocks noChangeAspect="1" noChangeArrowheads="1"/>
                    </p:cNvSpPr>
                    <p:nvPr/>
                  </p:nvSpPr>
                  <p:spPr bwMode="auto">
                    <a:xfrm rot="652053">
                      <a:off x="1743915" y="45022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24" name="Oval 1415"/>
                    <p:cNvSpPr>
                      <a:spLocks noChangeAspect="1" noChangeArrowheads="1"/>
                    </p:cNvSpPr>
                    <p:nvPr/>
                  </p:nvSpPr>
                  <p:spPr bwMode="auto">
                    <a:xfrm rot="652053">
                      <a:off x="1713738" y="44198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25" name="Oval 1416"/>
                    <p:cNvSpPr>
                      <a:spLocks noChangeAspect="1" noChangeArrowheads="1"/>
                    </p:cNvSpPr>
                    <p:nvPr/>
                  </p:nvSpPr>
                  <p:spPr bwMode="auto">
                    <a:xfrm rot="652053">
                      <a:off x="1721661" y="4656548"/>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26" name="Oval 1417"/>
                    <p:cNvSpPr>
                      <a:spLocks noChangeAspect="1" noChangeArrowheads="1"/>
                    </p:cNvSpPr>
                    <p:nvPr/>
                  </p:nvSpPr>
                  <p:spPr bwMode="auto">
                    <a:xfrm rot="652053">
                      <a:off x="1664674" y="4750076"/>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27" name="Oval 1418"/>
                    <p:cNvSpPr>
                      <a:spLocks noChangeAspect="1" noChangeArrowheads="1"/>
                    </p:cNvSpPr>
                    <p:nvPr/>
                  </p:nvSpPr>
                  <p:spPr bwMode="auto">
                    <a:xfrm rot="652053">
                      <a:off x="1712165" y="470863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28" name="Oval 1419"/>
                    <p:cNvSpPr>
                      <a:spLocks noChangeAspect="1" noChangeArrowheads="1"/>
                    </p:cNvSpPr>
                    <p:nvPr/>
                  </p:nvSpPr>
                  <p:spPr bwMode="auto">
                    <a:xfrm rot="652053">
                      <a:off x="1777238" y="456273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29" name="Oval 1420"/>
                    <p:cNvSpPr>
                      <a:spLocks noChangeAspect="1" noChangeArrowheads="1"/>
                    </p:cNvSpPr>
                    <p:nvPr/>
                  </p:nvSpPr>
                  <p:spPr bwMode="auto">
                    <a:xfrm rot="652053">
                      <a:off x="1753425" y="471989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30" name="Oval 1421"/>
                    <p:cNvSpPr>
                      <a:spLocks noChangeAspect="1" noChangeArrowheads="1"/>
                    </p:cNvSpPr>
                    <p:nvPr/>
                  </p:nvSpPr>
                  <p:spPr bwMode="auto">
                    <a:xfrm rot="652053">
                      <a:off x="2070925" y="44198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31" name="Oval 1422"/>
                    <p:cNvSpPr>
                      <a:spLocks noChangeAspect="1" noChangeArrowheads="1"/>
                    </p:cNvSpPr>
                    <p:nvPr/>
                  </p:nvSpPr>
                  <p:spPr bwMode="auto">
                    <a:xfrm rot="652053">
                      <a:off x="1875812" y="4748488"/>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32" name="Oval 1423"/>
                    <p:cNvSpPr>
                      <a:spLocks noChangeAspect="1" noChangeArrowheads="1"/>
                    </p:cNvSpPr>
                    <p:nvPr/>
                  </p:nvSpPr>
                  <p:spPr bwMode="auto">
                    <a:xfrm rot="652053">
                      <a:off x="1875649" y="4478748"/>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33" name="Oval 1424"/>
                    <p:cNvSpPr>
                      <a:spLocks noChangeAspect="1" noChangeArrowheads="1"/>
                    </p:cNvSpPr>
                    <p:nvPr/>
                  </p:nvSpPr>
                  <p:spPr bwMode="auto">
                    <a:xfrm rot="652053">
                      <a:off x="1793113" y="445954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34" name="Oval 1425"/>
                    <p:cNvSpPr>
                      <a:spLocks noChangeAspect="1" noChangeArrowheads="1"/>
                    </p:cNvSpPr>
                    <p:nvPr/>
                  </p:nvSpPr>
                  <p:spPr bwMode="auto">
                    <a:xfrm rot="652053">
                      <a:off x="1858200" y="458337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35" name="Oval 1426"/>
                    <p:cNvSpPr>
                      <a:spLocks noChangeAspect="1" noChangeArrowheads="1"/>
                    </p:cNvSpPr>
                    <p:nvPr/>
                  </p:nvSpPr>
                  <p:spPr bwMode="auto">
                    <a:xfrm rot="652053">
                      <a:off x="1769449" y="4613551"/>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36" name="Oval 1427"/>
                    <p:cNvSpPr>
                      <a:spLocks noChangeAspect="1" noChangeArrowheads="1"/>
                    </p:cNvSpPr>
                    <p:nvPr/>
                  </p:nvSpPr>
                  <p:spPr bwMode="auto">
                    <a:xfrm rot="652053">
                      <a:off x="1818662" y="4572276"/>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37" name="Oval 1428"/>
                    <p:cNvSpPr>
                      <a:spLocks noChangeAspect="1" noChangeArrowheads="1"/>
                    </p:cNvSpPr>
                    <p:nvPr/>
                  </p:nvSpPr>
                  <p:spPr bwMode="auto">
                    <a:xfrm rot="652053">
                      <a:off x="2020125" y="449447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38" name="Oval 1429"/>
                    <p:cNvSpPr>
                      <a:spLocks noChangeAspect="1" noChangeArrowheads="1"/>
                    </p:cNvSpPr>
                    <p:nvPr/>
                  </p:nvSpPr>
                  <p:spPr bwMode="auto">
                    <a:xfrm rot="652053">
                      <a:off x="1904238" y="414363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39" name="Oval 1430"/>
                    <p:cNvSpPr>
                      <a:spLocks noChangeAspect="1" noChangeArrowheads="1"/>
                    </p:cNvSpPr>
                    <p:nvPr/>
                  </p:nvSpPr>
                  <p:spPr bwMode="auto">
                    <a:xfrm rot="652053">
                      <a:off x="1963124" y="4319863"/>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40" name="Oval 1431"/>
                    <p:cNvSpPr>
                      <a:spLocks noChangeAspect="1" noChangeArrowheads="1"/>
                    </p:cNvSpPr>
                    <p:nvPr/>
                  </p:nvSpPr>
                  <p:spPr bwMode="auto">
                    <a:xfrm rot="652053">
                      <a:off x="1889965" y="437684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41" name="Oval 1432"/>
                    <p:cNvSpPr>
                      <a:spLocks noChangeAspect="1" noChangeArrowheads="1"/>
                    </p:cNvSpPr>
                    <p:nvPr/>
                  </p:nvSpPr>
                  <p:spPr bwMode="auto">
                    <a:xfrm rot="652053">
                      <a:off x="1832815" y="446892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42" name="Oval 1433"/>
                    <p:cNvSpPr>
                      <a:spLocks noChangeAspect="1" noChangeArrowheads="1"/>
                    </p:cNvSpPr>
                    <p:nvPr/>
                  </p:nvSpPr>
                  <p:spPr bwMode="auto">
                    <a:xfrm rot="652053">
                      <a:off x="1937575" y="420713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43" name="Oval 1434"/>
                    <p:cNvSpPr>
                      <a:spLocks noChangeAspect="1" noChangeArrowheads="1"/>
                    </p:cNvSpPr>
                    <p:nvPr/>
                  </p:nvSpPr>
                  <p:spPr bwMode="auto">
                    <a:xfrm rot="652053">
                      <a:off x="1720074" y="4378736"/>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44" name="Oval 1435"/>
                    <p:cNvSpPr>
                      <a:spLocks noChangeAspect="1" noChangeArrowheads="1"/>
                    </p:cNvSpPr>
                    <p:nvPr/>
                  </p:nvSpPr>
                  <p:spPr bwMode="auto">
                    <a:xfrm rot="652053">
                      <a:off x="1913912" y="4361138"/>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45" name="Oval 1436"/>
                    <p:cNvSpPr>
                      <a:spLocks noChangeAspect="1" noChangeArrowheads="1"/>
                    </p:cNvSpPr>
                    <p:nvPr/>
                  </p:nvSpPr>
                  <p:spPr bwMode="auto">
                    <a:xfrm rot="652053">
                      <a:off x="1866287" y="4531001"/>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46" name="Oval 1437"/>
                    <p:cNvSpPr>
                      <a:spLocks noChangeAspect="1" noChangeArrowheads="1"/>
                    </p:cNvSpPr>
                    <p:nvPr/>
                  </p:nvSpPr>
                  <p:spPr bwMode="auto">
                    <a:xfrm rot="652053">
                      <a:off x="1915350" y="448971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47" name="Oval 1438"/>
                    <p:cNvSpPr>
                      <a:spLocks noChangeAspect="1" noChangeArrowheads="1"/>
                    </p:cNvSpPr>
                    <p:nvPr/>
                  </p:nvSpPr>
                  <p:spPr bwMode="auto">
                    <a:xfrm rot="652053">
                      <a:off x="1969340" y="426731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48" name="Oval 1439"/>
                    <p:cNvSpPr>
                      <a:spLocks noChangeAspect="1" noChangeArrowheads="1"/>
                    </p:cNvSpPr>
                    <p:nvPr/>
                  </p:nvSpPr>
                  <p:spPr bwMode="auto">
                    <a:xfrm rot="652053">
                      <a:off x="1950275" y="456432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49" name="Oval 1440"/>
                    <p:cNvSpPr>
                      <a:spLocks noChangeAspect="1" noChangeArrowheads="1"/>
                    </p:cNvSpPr>
                    <p:nvPr/>
                  </p:nvSpPr>
                  <p:spPr bwMode="auto">
                    <a:xfrm rot="652053">
                      <a:off x="2132838" y="430873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50" name="Oval 1441"/>
                    <p:cNvSpPr>
                      <a:spLocks noChangeAspect="1" noChangeArrowheads="1"/>
                    </p:cNvSpPr>
                    <p:nvPr/>
                  </p:nvSpPr>
                  <p:spPr bwMode="auto">
                    <a:xfrm rot="652053">
                      <a:off x="2158238" y="445954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51" name="Oval 1442"/>
                    <p:cNvSpPr>
                      <a:spLocks noChangeAspect="1" noChangeArrowheads="1"/>
                    </p:cNvSpPr>
                    <p:nvPr/>
                  </p:nvSpPr>
                  <p:spPr bwMode="auto">
                    <a:xfrm rot="652053">
                      <a:off x="2066178" y="41847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52" name="Oval 1443"/>
                    <p:cNvSpPr>
                      <a:spLocks noChangeAspect="1" noChangeArrowheads="1"/>
                    </p:cNvSpPr>
                    <p:nvPr/>
                  </p:nvSpPr>
                  <p:spPr bwMode="auto">
                    <a:xfrm rot="652053">
                      <a:off x="1985200" y="416427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53" name="Oval 1444"/>
                    <p:cNvSpPr>
                      <a:spLocks noChangeAspect="1" noChangeArrowheads="1"/>
                    </p:cNvSpPr>
                    <p:nvPr/>
                  </p:nvSpPr>
                  <p:spPr bwMode="auto">
                    <a:xfrm rot="652053">
                      <a:off x="2051875" y="428809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54" name="Oval 1445"/>
                    <p:cNvSpPr>
                      <a:spLocks noChangeAspect="1" noChangeArrowheads="1"/>
                    </p:cNvSpPr>
                    <p:nvPr/>
                  </p:nvSpPr>
                  <p:spPr bwMode="auto">
                    <a:xfrm rot="652053">
                      <a:off x="1963124" y="4319863"/>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55" name="Oval 1446"/>
                    <p:cNvSpPr>
                      <a:spLocks noChangeAspect="1" noChangeArrowheads="1"/>
                    </p:cNvSpPr>
                    <p:nvPr/>
                  </p:nvSpPr>
                  <p:spPr bwMode="auto">
                    <a:xfrm rot="652053">
                      <a:off x="2010600" y="427857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56" name="Oval 1447"/>
                    <p:cNvSpPr>
                      <a:spLocks noChangeAspect="1" noChangeArrowheads="1"/>
                    </p:cNvSpPr>
                    <p:nvPr/>
                  </p:nvSpPr>
                  <p:spPr bwMode="auto">
                    <a:xfrm rot="652053">
                      <a:off x="1899475" y="459289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57" name="Oval 1448"/>
                    <p:cNvSpPr>
                      <a:spLocks noChangeAspect="1" noChangeArrowheads="1"/>
                    </p:cNvSpPr>
                    <p:nvPr/>
                  </p:nvSpPr>
                  <p:spPr bwMode="auto">
                    <a:xfrm rot="652053">
                      <a:off x="1866287" y="4531001"/>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58" name="Oval 1449"/>
                    <p:cNvSpPr>
                      <a:spLocks noChangeAspect="1" noChangeArrowheads="1"/>
                    </p:cNvSpPr>
                    <p:nvPr/>
                  </p:nvSpPr>
                  <p:spPr bwMode="auto">
                    <a:xfrm rot="652053">
                      <a:off x="1850263" y="46357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59" name="Oval 1450"/>
                    <p:cNvSpPr>
                      <a:spLocks noChangeAspect="1" noChangeArrowheads="1"/>
                    </p:cNvSpPr>
                    <p:nvPr/>
                  </p:nvSpPr>
                  <p:spPr bwMode="auto">
                    <a:xfrm rot="652053">
                      <a:off x="1866287" y="4531001"/>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60" name="Oval 1451"/>
                    <p:cNvSpPr>
                      <a:spLocks noChangeAspect="1" noChangeArrowheads="1"/>
                    </p:cNvSpPr>
                    <p:nvPr/>
                  </p:nvSpPr>
                  <p:spPr bwMode="auto">
                    <a:xfrm rot="652053">
                      <a:off x="1994740" y="438161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61" name="Oval 1452"/>
                    <p:cNvSpPr>
                      <a:spLocks noChangeAspect="1" noChangeArrowheads="1"/>
                    </p:cNvSpPr>
                    <p:nvPr/>
                  </p:nvSpPr>
                  <p:spPr bwMode="auto">
                    <a:xfrm rot="652053">
                      <a:off x="1963124" y="4319863"/>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62" name="Oval 1453"/>
                    <p:cNvSpPr>
                      <a:spLocks noChangeAspect="1" noChangeArrowheads="1"/>
                    </p:cNvSpPr>
                    <p:nvPr/>
                  </p:nvSpPr>
                  <p:spPr bwMode="auto">
                    <a:xfrm rot="652053">
                      <a:off x="1947100" y="442303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63" name="Oval 1454"/>
                    <p:cNvSpPr>
                      <a:spLocks noChangeAspect="1" noChangeArrowheads="1"/>
                    </p:cNvSpPr>
                    <p:nvPr/>
                  </p:nvSpPr>
                  <p:spPr bwMode="auto">
                    <a:xfrm rot="652053">
                      <a:off x="1963124" y="4319863"/>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64" name="Oval 1455"/>
                    <p:cNvSpPr>
                      <a:spLocks noChangeAspect="1" noChangeArrowheads="1"/>
                    </p:cNvSpPr>
                    <p:nvPr/>
                  </p:nvSpPr>
                  <p:spPr bwMode="auto">
                    <a:xfrm rot="652053">
                      <a:off x="2148713" y="42039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65" name="Oval 1456"/>
                    <p:cNvSpPr>
                      <a:spLocks noChangeAspect="1" noChangeArrowheads="1"/>
                    </p:cNvSpPr>
                    <p:nvPr/>
                  </p:nvSpPr>
                  <p:spPr bwMode="auto">
                    <a:xfrm rot="652053">
                      <a:off x="2115390" y="414348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66" name="Oval 1457"/>
                    <p:cNvSpPr>
                      <a:spLocks noChangeAspect="1" noChangeArrowheads="1"/>
                    </p:cNvSpPr>
                    <p:nvPr/>
                  </p:nvSpPr>
                  <p:spPr bwMode="auto">
                    <a:xfrm rot="652053">
                      <a:off x="2099649" y="4245251"/>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67" name="Oval 1458"/>
                    <p:cNvSpPr>
                      <a:spLocks noChangeAspect="1" noChangeArrowheads="1"/>
                    </p:cNvSpPr>
                    <p:nvPr/>
                  </p:nvSpPr>
                  <p:spPr bwMode="auto">
                    <a:xfrm rot="652053">
                      <a:off x="2115390" y="414348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68" name="Oval 1459"/>
                    <p:cNvSpPr>
                      <a:spLocks noChangeAspect="1" noChangeArrowheads="1"/>
                    </p:cNvSpPr>
                    <p:nvPr/>
                  </p:nvSpPr>
                  <p:spPr bwMode="auto">
                    <a:xfrm rot="652053">
                      <a:off x="2204290" y="411014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69" name="Oval 1460"/>
                    <p:cNvSpPr>
                      <a:spLocks noChangeAspect="1" noChangeArrowheads="1"/>
                    </p:cNvSpPr>
                    <p:nvPr/>
                  </p:nvSpPr>
                  <p:spPr bwMode="auto">
                    <a:xfrm rot="652053">
                      <a:off x="2172674" y="4048401"/>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70" name="Oval 1461"/>
                    <p:cNvSpPr>
                      <a:spLocks noChangeAspect="1" noChangeArrowheads="1"/>
                    </p:cNvSpPr>
                    <p:nvPr/>
                  </p:nvSpPr>
                  <p:spPr bwMode="auto">
                    <a:xfrm rot="652053">
                      <a:off x="2156650" y="41531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71" name="Oval 1462"/>
                    <p:cNvSpPr>
                      <a:spLocks noChangeAspect="1" noChangeArrowheads="1"/>
                    </p:cNvSpPr>
                    <p:nvPr/>
                  </p:nvSpPr>
                  <p:spPr bwMode="auto">
                    <a:xfrm rot="652053">
                      <a:off x="2172674" y="4048401"/>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72" name="Oval 1463"/>
                    <p:cNvSpPr>
                      <a:spLocks noChangeAspect="1" noChangeArrowheads="1"/>
                    </p:cNvSpPr>
                    <p:nvPr/>
                  </p:nvSpPr>
                  <p:spPr bwMode="auto">
                    <a:xfrm rot="652053">
                      <a:off x="2107438" y="419443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73" name="Oval 1464"/>
                    <p:cNvSpPr>
                      <a:spLocks noChangeAspect="1" noChangeArrowheads="1"/>
                    </p:cNvSpPr>
                    <p:nvPr/>
                  </p:nvSpPr>
                  <p:spPr bwMode="auto">
                    <a:xfrm rot="652053">
                      <a:off x="2074249" y="4130951"/>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74" name="Oval 1465"/>
                    <p:cNvSpPr>
                      <a:spLocks noChangeAspect="1" noChangeArrowheads="1"/>
                    </p:cNvSpPr>
                    <p:nvPr/>
                  </p:nvSpPr>
                  <p:spPr bwMode="auto">
                    <a:xfrm rot="652053">
                      <a:off x="2058240" y="423714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75" name="Oval 1466"/>
                    <p:cNvSpPr>
                      <a:spLocks noChangeAspect="1" noChangeArrowheads="1"/>
                    </p:cNvSpPr>
                    <p:nvPr/>
                  </p:nvSpPr>
                  <p:spPr bwMode="auto">
                    <a:xfrm rot="652053">
                      <a:off x="2074249" y="4130951"/>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76" name="Oval 1467"/>
                    <p:cNvSpPr>
                      <a:spLocks noChangeAspect="1" noChangeArrowheads="1"/>
                    </p:cNvSpPr>
                    <p:nvPr/>
                  </p:nvSpPr>
                  <p:spPr bwMode="auto">
                    <a:xfrm rot="652053">
                      <a:off x="2212213" y="405791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77" name="Oval 1468"/>
                    <p:cNvSpPr>
                      <a:spLocks noChangeAspect="1" noChangeArrowheads="1"/>
                    </p:cNvSpPr>
                    <p:nvPr/>
                  </p:nvSpPr>
                  <p:spPr bwMode="auto">
                    <a:xfrm rot="652053">
                      <a:off x="2178890" y="399584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78" name="Oval 1469"/>
                    <p:cNvSpPr>
                      <a:spLocks noChangeAspect="1" noChangeArrowheads="1"/>
                    </p:cNvSpPr>
                    <p:nvPr/>
                  </p:nvSpPr>
                  <p:spPr bwMode="auto">
                    <a:xfrm rot="652053">
                      <a:off x="2164588" y="410077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79" name="Oval 1470"/>
                    <p:cNvSpPr>
                      <a:spLocks noChangeAspect="1" noChangeArrowheads="1"/>
                    </p:cNvSpPr>
                    <p:nvPr/>
                  </p:nvSpPr>
                  <p:spPr bwMode="auto">
                    <a:xfrm rot="652053">
                      <a:off x="2178890" y="399584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80" name="Oval 1471"/>
                    <p:cNvSpPr>
                      <a:spLocks noChangeAspect="1" noChangeArrowheads="1"/>
                    </p:cNvSpPr>
                    <p:nvPr/>
                  </p:nvSpPr>
                  <p:spPr bwMode="auto">
                    <a:xfrm rot="652053">
                      <a:off x="2028063" y="444367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81" name="Oval 1472"/>
                    <p:cNvSpPr>
                      <a:spLocks noChangeAspect="1" noChangeArrowheads="1"/>
                    </p:cNvSpPr>
                    <p:nvPr/>
                  </p:nvSpPr>
                  <p:spPr bwMode="auto">
                    <a:xfrm rot="652053">
                      <a:off x="2028063" y="444367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82" name="Oval 1473"/>
                    <p:cNvSpPr>
                      <a:spLocks noChangeAspect="1" noChangeArrowheads="1"/>
                    </p:cNvSpPr>
                    <p:nvPr/>
                  </p:nvSpPr>
                  <p:spPr bwMode="auto">
                    <a:xfrm rot="652053">
                      <a:off x="2245699" y="4119838"/>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83" name="Oval 1474"/>
                    <p:cNvSpPr>
                      <a:spLocks noChangeAspect="1" noChangeArrowheads="1"/>
                    </p:cNvSpPr>
                    <p:nvPr/>
                  </p:nvSpPr>
                  <p:spPr bwMode="auto">
                    <a:xfrm rot="652053">
                      <a:off x="2155063" y="388328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84" name="Oval 1475"/>
                    <p:cNvSpPr>
                      <a:spLocks noChangeAspect="1" noChangeArrowheads="1"/>
                    </p:cNvSpPr>
                    <p:nvPr/>
                  </p:nvSpPr>
                  <p:spPr bwMode="auto">
                    <a:xfrm rot="652053">
                      <a:off x="2212213" y="405791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85" name="Oval 1476"/>
                    <p:cNvSpPr>
                      <a:spLocks noChangeAspect="1" noChangeArrowheads="1"/>
                    </p:cNvSpPr>
                    <p:nvPr/>
                  </p:nvSpPr>
                  <p:spPr bwMode="auto">
                    <a:xfrm rot="652053">
                      <a:off x="2097928" y="397679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86" name="Oval 1477"/>
                    <p:cNvSpPr>
                      <a:spLocks noChangeAspect="1" noChangeArrowheads="1"/>
                    </p:cNvSpPr>
                    <p:nvPr/>
                  </p:nvSpPr>
                  <p:spPr bwMode="auto">
                    <a:xfrm rot="652053">
                      <a:off x="2074249" y="4130951"/>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87" name="Oval 1478"/>
                    <p:cNvSpPr>
                      <a:spLocks noChangeAspect="1" noChangeArrowheads="1"/>
                    </p:cNvSpPr>
                    <p:nvPr/>
                  </p:nvSpPr>
                  <p:spPr bwMode="auto">
                    <a:xfrm rot="652053">
                      <a:off x="2186828" y="394504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88" name="Oval 1479"/>
                    <p:cNvSpPr>
                      <a:spLocks noChangeAspect="1" noChangeArrowheads="1"/>
                    </p:cNvSpPr>
                    <p:nvPr/>
                  </p:nvSpPr>
                  <p:spPr bwMode="auto">
                    <a:xfrm rot="652053">
                      <a:off x="2048700" y="401981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89" name="Oval 1480"/>
                    <p:cNvSpPr>
                      <a:spLocks noChangeAspect="1" noChangeArrowheads="1"/>
                    </p:cNvSpPr>
                    <p:nvPr/>
                  </p:nvSpPr>
                  <p:spPr bwMode="auto">
                    <a:xfrm rot="652053">
                      <a:off x="2164588" y="410077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90" name="Oval 1481"/>
                    <p:cNvSpPr>
                      <a:spLocks noChangeAspect="1" noChangeArrowheads="1"/>
                    </p:cNvSpPr>
                    <p:nvPr/>
                  </p:nvSpPr>
                  <p:spPr bwMode="auto">
                    <a:xfrm rot="652053">
                      <a:off x="2156650" y="41531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91" name="Oval 1482"/>
                    <p:cNvSpPr>
                      <a:spLocks noChangeAspect="1" noChangeArrowheads="1"/>
                    </p:cNvSpPr>
                    <p:nvPr/>
                  </p:nvSpPr>
                  <p:spPr bwMode="auto">
                    <a:xfrm rot="652053">
                      <a:off x="2220150" y="400711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92" name="Oval 1483"/>
                    <p:cNvSpPr>
                      <a:spLocks noChangeAspect="1" noChangeArrowheads="1"/>
                    </p:cNvSpPr>
                    <p:nvPr/>
                  </p:nvSpPr>
                  <p:spPr bwMode="auto">
                    <a:xfrm rot="652053">
                      <a:off x="2196353" y="416253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93" name="Oval 1484"/>
                    <p:cNvSpPr>
                      <a:spLocks noChangeAspect="1" noChangeArrowheads="1"/>
                    </p:cNvSpPr>
                    <p:nvPr/>
                  </p:nvSpPr>
                  <p:spPr bwMode="auto">
                    <a:xfrm rot="652053">
                      <a:off x="2409063" y="416109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94" name="Oval 1485"/>
                    <p:cNvSpPr>
                      <a:spLocks noChangeAspect="1" noChangeArrowheads="1"/>
                    </p:cNvSpPr>
                    <p:nvPr/>
                  </p:nvSpPr>
                  <p:spPr bwMode="auto">
                    <a:xfrm rot="652053">
                      <a:off x="2318724" y="4191276"/>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95" name="Oval 1486"/>
                    <p:cNvSpPr>
                      <a:spLocks noChangeAspect="1" noChangeArrowheads="1"/>
                    </p:cNvSpPr>
                    <p:nvPr/>
                  </p:nvSpPr>
                  <p:spPr bwMode="auto">
                    <a:xfrm rot="652053">
                      <a:off x="2316988" y="392297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96" name="Oval 1487"/>
                    <p:cNvSpPr>
                      <a:spLocks noChangeAspect="1" noChangeArrowheads="1"/>
                    </p:cNvSpPr>
                    <p:nvPr/>
                  </p:nvSpPr>
                  <p:spPr bwMode="auto">
                    <a:xfrm rot="652053">
                      <a:off x="2158238" y="377374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97" name="Oval 1488"/>
                    <p:cNvSpPr>
                      <a:spLocks noChangeAspect="1" noChangeArrowheads="1"/>
                    </p:cNvSpPr>
                    <p:nvPr/>
                  </p:nvSpPr>
                  <p:spPr bwMode="auto">
                    <a:xfrm rot="652053">
                      <a:off x="2301113" y="40261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98" name="Oval 1489"/>
                    <p:cNvSpPr>
                      <a:spLocks noChangeAspect="1" noChangeArrowheads="1"/>
                    </p:cNvSpPr>
                    <p:nvPr/>
                  </p:nvSpPr>
                  <p:spPr bwMode="auto">
                    <a:xfrm rot="652053">
                      <a:off x="2212213" y="405791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199" name="Oval 1490"/>
                    <p:cNvSpPr>
                      <a:spLocks noChangeAspect="1" noChangeArrowheads="1"/>
                    </p:cNvSpPr>
                    <p:nvPr/>
                  </p:nvSpPr>
                  <p:spPr bwMode="auto">
                    <a:xfrm rot="652053">
                      <a:off x="2261425" y="401663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00" name="Oval 1491"/>
                    <p:cNvSpPr>
                      <a:spLocks noChangeAspect="1" noChangeArrowheads="1"/>
                    </p:cNvSpPr>
                    <p:nvPr/>
                  </p:nvSpPr>
                  <p:spPr bwMode="auto">
                    <a:xfrm rot="652053">
                      <a:off x="2572561" y="4010436"/>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01" name="Oval 1492"/>
                    <p:cNvSpPr>
                      <a:spLocks noChangeAspect="1" noChangeArrowheads="1"/>
                    </p:cNvSpPr>
                    <p:nvPr/>
                  </p:nvSpPr>
                  <p:spPr bwMode="auto">
                    <a:xfrm rot="652053">
                      <a:off x="2356675" y="366421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02" name="Oval 1493"/>
                    <p:cNvSpPr>
                      <a:spLocks noChangeAspect="1" noChangeArrowheads="1"/>
                    </p:cNvSpPr>
                    <p:nvPr/>
                  </p:nvSpPr>
                  <p:spPr bwMode="auto">
                    <a:xfrm rot="652053">
                      <a:off x="2456688" y="387852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03" name="Oval 1494"/>
                    <p:cNvSpPr>
                      <a:spLocks noChangeAspect="1" noChangeArrowheads="1"/>
                    </p:cNvSpPr>
                    <p:nvPr/>
                  </p:nvSpPr>
                  <p:spPr bwMode="auto">
                    <a:xfrm rot="652053">
                      <a:off x="2332863" y="381978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04" name="Oval 1495"/>
                    <p:cNvSpPr>
                      <a:spLocks noChangeAspect="1" noChangeArrowheads="1"/>
                    </p:cNvSpPr>
                    <p:nvPr/>
                  </p:nvSpPr>
                  <p:spPr bwMode="auto">
                    <a:xfrm rot="652053">
                      <a:off x="2239215" y="382598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05" name="Oval 1496"/>
                    <p:cNvSpPr>
                      <a:spLocks noChangeAspect="1" noChangeArrowheads="1"/>
                    </p:cNvSpPr>
                    <p:nvPr/>
                  </p:nvSpPr>
                  <p:spPr bwMode="auto">
                    <a:xfrm rot="652053">
                      <a:off x="2390013" y="372453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06" name="Oval 1497"/>
                    <p:cNvSpPr>
                      <a:spLocks noChangeAspect="1" noChangeArrowheads="1"/>
                    </p:cNvSpPr>
                    <p:nvPr/>
                  </p:nvSpPr>
                  <p:spPr bwMode="auto">
                    <a:xfrm rot="652053">
                      <a:off x="2239215" y="351007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07" name="Oval 1498"/>
                    <p:cNvSpPr>
                      <a:spLocks noChangeAspect="1" noChangeArrowheads="1"/>
                    </p:cNvSpPr>
                    <p:nvPr/>
                  </p:nvSpPr>
                  <p:spPr bwMode="auto">
                    <a:xfrm rot="652053">
                      <a:off x="2366186" y="3881848"/>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08" name="Oval 1499"/>
                    <p:cNvSpPr>
                      <a:spLocks noChangeAspect="1" noChangeArrowheads="1"/>
                    </p:cNvSpPr>
                    <p:nvPr/>
                  </p:nvSpPr>
                  <p:spPr bwMode="auto">
                    <a:xfrm rot="652053">
                      <a:off x="2309199" y="3973788"/>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09" name="Oval 1500"/>
                    <p:cNvSpPr>
                      <a:spLocks noChangeAspect="1" noChangeArrowheads="1"/>
                    </p:cNvSpPr>
                    <p:nvPr/>
                  </p:nvSpPr>
                  <p:spPr bwMode="auto">
                    <a:xfrm rot="652053">
                      <a:off x="2356690" y="393234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10" name="Oval 1501"/>
                    <p:cNvSpPr>
                      <a:spLocks noChangeAspect="1" noChangeArrowheads="1"/>
                    </p:cNvSpPr>
                    <p:nvPr/>
                  </p:nvSpPr>
                  <p:spPr bwMode="auto">
                    <a:xfrm rot="652053">
                      <a:off x="2463053" y="382757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11" name="Oval 1502"/>
                    <p:cNvSpPr>
                      <a:spLocks noChangeAspect="1" noChangeArrowheads="1"/>
                    </p:cNvSpPr>
                    <p:nvPr/>
                  </p:nvSpPr>
                  <p:spPr bwMode="auto">
                    <a:xfrm rot="652053">
                      <a:off x="2425087" y="4054751"/>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12" name="Oval 1503"/>
                    <p:cNvSpPr>
                      <a:spLocks noChangeAspect="1" noChangeArrowheads="1"/>
                    </p:cNvSpPr>
                    <p:nvPr/>
                  </p:nvSpPr>
                  <p:spPr bwMode="auto">
                    <a:xfrm rot="652053">
                      <a:off x="2626699" y="3865838"/>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13" name="Oval 1504"/>
                    <p:cNvSpPr>
                      <a:spLocks noChangeAspect="1" noChangeArrowheads="1"/>
                    </p:cNvSpPr>
                    <p:nvPr/>
                  </p:nvSpPr>
                  <p:spPr bwMode="auto">
                    <a:xfrm rot="652053">
                      <a:off x="2601165" y="399267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14" name="Oval 1505"/>
                    <p:cNvSpPr>
                      <a:spLocks noChangeAspect="1" noChangeArrowheads="1"/>
                    </p:cNvSpPr>
                    <p:nvPr/>
                  </p:nvSpPr>
                  <p:spPr bwMode="auto">
                    <a:xfrm rot="652053">
                      <a:off x="2559875" y="374358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15" name="Oval 1506"/>
                    <p:cNvSpPr>
                      <a:spLocks noChangeAspect="1" noChangeArrowheads="1"/>
                    </p:cNvSpPr>
                    <p:nvPr/>
                  </p:nvSpPr>
                  <p:spPr bwMode="auto">
                    <a:xfrm rot="652053">
                      <a:off x="2447312" y="3667401"/>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16" name="Oval 1507"/>
                    <p:cNvSpPr>
                      <a:spLocks noChangeAspect="1" noChangeArrowheads="1"/>
                    </p:cNvSpPr>
                    <p:nvPr/>
                  </p:nvSpPr>
                  <p:spPr bwMode="auto">
                    <a:xfrm rot="652053">
                      <a:off x="2545588" y="38483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17" name="Oval 1508"/>
                    <p:cNvSpPr>
                      <a:spLocks noChangeAspect="1" noChangeArrowheads="1"/>
                    </p:cNvSpPr>
                    <p:nvPr/>
                  </p:nvSpPr>
                  <p:spPr bwMode="auto">
                    <a:xfrm rot="652053">
                      <a:off x="2456688" y="387852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18" name="Oval 1509"/>
                    <p:cNvSpPr>
                      <a:spLocks noChangeAspect="1" noChangeArrowheads="1"/>
                    </p:cNvSpPr>
                    <p:nvPr/>
                  </p:nvSpPr>
                  <p:spPr bwMode="auto">
                    <a:xfrm rot="652053">
                      <a:off x="2504313" y="383724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19" name="Oval 1510"/>
                    <p:cNvSpPr>
                      <a:spLocks noChangeAspect="1" noChangeArrowheads="1"/>
                    </p:cNvSpPr>
                    <p:nvPr/>
                  </p:nvSpPr>
                  <p:spPr bwMode="auto">
                    <a:xfrm rot="652053">
                      <a:off x="2342388" y="403727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20" name="Oval 1511"/>
                    <p:cNvSpPr>
                      <a:spLocks noChangeAspect="1" noChangeArrowheads="1"/>
                    </p:cNvSpPr>
                    <p:nvPr/>
                  </p:nvSpPr>
                  <p:spPr bwMode="auto">
                    <a:xfrm rot="652053">
                      <a:off x="2309199" y="3973788"/>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21" name="Oval 1512"/>
                    <p:cNvSpPr>
                      <a:spLocks noChangeAspect="1" noChangeArrowheads="1"/>
                    </p:cNvSpPr>
                    <p:nvPr/>
                  </p:nvSpPr>
                  <p:spPr bwMode="auto">
                    <a:xfrm rot="652053">
                      <a:off x="2293190" y="407839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22" name="Oval 1513"/>
                    <p:cNvSpPr>
                      <a:spLocks noChangeAspect="1" noChangeArrowheads="1"/>
                    </p:cNvSpPr>
                    <p:nvPr/>
                  </p:nvSpPr>
                  <p:spPr bwMode="auto">
                    <a:xfrm rot="652053">
                      <a:off x="2309199" y="3973788"/>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23" name="Oval 1514"/>
                    <p:cNvSpPr>
                      <a:spLocks noChangeAspect="1" noChangeArrowheads="1"/>
                    </p:cNvSpPr>
                    <p:nvPr/>
                  </p:nvSpPr>
                  <p:spPr bwMode="auto">
                    <a:xfrm rot="652053">
                      <a:off x="2447312" y="3900763"/>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24" name="Oval 1515"/>
                    <p:cNvSpPr>
                      <a:spLocks noChangeAspect="1" noChangeArrowheads="1"/>
                    </p:cNvSpPr>
                    <p:nvPr/>
                  </p:nvSpPr>
                  <p:spPr bwMode="auto">
                    <a:xfrm rot="652053">
                      <a:off x="2456688" y="387852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25" name="Oval 1516"/>
                    <p:cNvSpPr>
                      <a:spLocks noChangeAspect="1" noChangeArrowheads="1"/>
                    </p:cNvSpPr>
                    <p:nvPr/>
                  </p:nvSpPr>
                  <p:spPr bwMode="auto">
                    <a:xfrm rot="652053">
                      <a:off x="2399687" y="3942038"/>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26" name="Oval 1517"/>
                    <p:cNvSpPr>
                      <a:spLocks noChangeAspect="1" noChangeArrowheads="1"/>
                    </p:cNvSpPr>
                    <p:nvPr/>
                  </p:nvSpPr>
                  <p:spPr bwMode="auto">
                    <a:xfrm rot="652053">
                      <a:off x="2456688" y="387852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27" name="Oval 1518"/>
                    <p:cNvSpPr>
                      <a:spLocks noChangeAspect="1" noChangeArrowheads="1"/>
                    </p:cNvSpPr>
                    <p:nvPr/>
                  </p:nvSpPr>
                  <p:spPr bwMode="auto">
                    <a:xfrm rot="652053">
                      <a:off x="2640853" y="376407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28" name="Oval 1519"/>
                    <p:cNvSpPr>
                      <a:spLocks noChangeAspect="1" noChangeArrowheads="1"/>
                    </p:cNvSpPr>
                    <p:nvPr/>
                  </p:nvSpPr>
                  <p:spPr bwMode="auto">
                    <a:xfrm rot="652053">
                      <a:off x="2609088" y="370072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29" name="Oval 1520"/>
                    <p:cNvSpPr>
                      <a:spLocks noChangeAspect="1" noChangeArrowheads="1"/>
                    </p:cNvSpPr>
                    <p:nvPr/>
                  </p:nvSpPr>
                  <p:spPr bwMode="auto">
                    <a:xfrm rot="652053">
                      <a:off x="2593213" y="380549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30" name="Oval 1521"/>
                    <p:cNvSpPr>
                      <a:spLocks noChangeAspect="1" noChangeArrowheads="1"/>
                    </p:cNvSpPr>
                    <p:nvPr/>
                  </p:nvSpPr>
                  <p:spPr bwMode="auto">
                    <a:xfrm rot="652053">
                      <a:off x="2609088" y="370072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31" name="Oval 1522"/>
                    <p:cNvSpPr>
                      <a:spLocks noChangeAspect="1" noChangeArrowheads="1"/>
                    </p:cNvSpPr>
                    <p:nvPr/>
                  </p:nvSpPr>
                  <p:spPr bwMode="auto">
                    <a:xfrm rot="652053">
                      <a:off x="2650349" y="3711986"/>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32" name="Oval 1523"/>
                    <p:cNvSpPr>
                      <a:spLocks noChangeAspect="1" noChangeArrowheads="1"/>
                    </p:cNvSpPr>
                    <p:nvPr/>
                  </p:nvSpPr>
                  <p:spPr bwMode="auto">
                    <a:xfrm rot="652053">
                      <a:off x="2601299" y="3753126"/>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33" name="Oval 1524"/>
                    <p:cNvSpPr>
                      <a:spLocks noChangeAspect="1" noChangeArrowheads="1"/>
                    </p:cNvSpPr>
                    <p:nvPr/>
                  </p:nvSpPr>
                  <p:spPr bwMode="auto">
                    <a:xfrm rot="652053">
                      <a:off x="2569386" y="3691348"/>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34" name="Oval 1525"/>
                    <p:cNvSpPr>
                      <a:spLocks noChangeAspect="1" noChangeArrowheads="1"/>
                    </p:cNvSpPr>
                    <p:nvPr/>
                  </p:nvSpPr>
                  <p:spPr bwMode="auto">
                    <a:xfrm rot="652053">
                      <a:off x="2552102" y="3794251"/>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35" name="Oval 1526"/>
                    <p:cNvSpPr>
                      <a:spLocks noChangeAspect="1" noChangeArrowheads="1"/>
                    </p:cNvSpPr>
                    <p:nvPr/>
                  </p:nvSpPr>
                  <p:spPr bwMode="auto">
                    <a:xfrm rot="652053">
                      <a:off x="2569386" y="3691348"/>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36" name="Oval 1527"/>
                    <p:cNvSpPr>
                      <a:spLocks noChangeAspect="1" noChangeArrowheads="1"/>
                    </p:cNvSpPr>
                    <p:nvPr/>
                  </p:nvSpPr>
                  <p:spPr bwMode="auto">
                    <a:xfrm rot="652053">
                      <a:off x="2658286" y="3659598"/>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37" name="Oval 1528"/>
                    <p:cNvSpPr>
                      <a:spLocks noChangeAspect="1" noChangeArrowheads="1"/>
                    </p:cNvSpPr>
                    <p:nvPr/>
                  </p:nvSpPr>
                  <p:spPr bwMode="auto">
                    <a:xfrm rot="652053">
                      <a:off x="2480500" y="39626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38" name="Oval 1529"/>
                    <p:cNvSpPr>
                      <a:spLocks noChangeAspect="1" noChangeArrowheads="1"/>
                    </p:cNvSpPr>
                    <p:nvPr/>
                  </p:nvSpPr>
                  <p:spPr bwMode="auto">
                    <a:xfrm rot="652053">
                      <a:off x="2488438" y="39118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39" name="Oval 1530"/>
                    <p:cNvSpPr>
                      <a:spLocks noChangeAspect="1" noChangeArrowheads="1"/>
                    </p:cNvSpPr>
                    <p:nvPr/>
                  </p:nvSpPr>
                  <p:spPr bwMode="auto">
                    <a:xfrm rot="652053">
                      <a:off x="2490025" y="418014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40" name="Oval 1531"/>
                    <p:cNvSpPr>
                      <a:spLocks noChangeAspect="1" noChangeArrowheads="1"/>
                    </p:cNvSpPr>
                    <p:nvPr/>
                  </p:nvSpPr>
                  <p:spPr bwMode="auto">
                    <a:xfrm rot="652053">
                      <a:off x="2221753" y="427524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41" name="Oval 1532"/>
                    <p:cNvSpPr>
                      <a:spLocks noChangeAspect="1" noChangeArrowheads="1"/>
                    </p:cNvSpPr>
                    <p:nvPr/>
                  </p:nvSpPr>
                  <p:spPr bwMode="auto">
                    <a:xfrm rot="652053">
                      <a:off x="2239200" y="419602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42" name="Oval 1533"/>
                    <p:cNvSpPr>
                      <a:spLocks noChangeAspect="1" noChangeArrowheads="1"/>
                    </p:cNvSpPr>
                    <p:nvPr/>
                  </p:nvSpPr>
                  <p:spPr bwMode="auto">
                    <a:xfrm rot="652053">
                      <a:off x="2074100" y="435477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43" name="Oval 1534"/>
                    <p:cNvSpPr>
                      <a:spLocks noChangeAspect="1" noChangeArrowheads="1"/>
                    </p:cNvSpPr>
                    <p:nvPr/>
                  </p:nvSpPr>
                  <p:spPr bwMode="auto">
                    <a:xfrm rot="652053">
                      <a:off x="2321914" y="4089526"/>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44" name="Oval 1535"/>
                    <p:cNvSpPr>
                      <a:spLocks noChangeAspect="1" noChangeArrowheads="1"/>
                    </p:cNvSpPr>
                    <p:nvPr/>
                  </p:nvSpPr>
                  <p:spPr bwMode="auto">
                    <a:xfrm rot="652053">
                      <a:off x="2406037" y="3983313"/>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45" name="Oval 1536"/>
                    <p:cNvSpPr>
                      <a:spLocks noChangeAspect="1" noChangeArrowheads="1"/>
                    </p:cNvSpPr>
                    <p:nvPr/>
                  </p:nvSpPr>
                  <p:spPr bwMode="auto">
                    <a:xfrm rot="652053">
                      <a:off x="2531449" y="3918226"/>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46" name="Oval 1537"/>
                    <p:cNvSpPr>
                      <a:spLocks noChangeAspect="1" noChangeArrowheads="1"/>
                    </p:cNvSpPr>
                    <p:nvPr/>
                  </p:nvSpPr>
                  <p:spPr bwMode="auto">
                    <a:xfrm rot="652053">
                      <a:off x="2531300" y="37594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47" name="Oval 1538"/>
                    <p:cNvSpPr>
                      <a:spLocks noChangeAspect="1" noChangeArrowheads="1"/>
                    </p:cNvSpPr>
                    <p:nvPr/>
                  </p:nvSpPr>
                  <p:spPr bwMode="auto">
                    <a:xfrm rot="652053">
                      <a:off x="1710563" y="458813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48" name="Oval 1539"/>
                    <p:cNvSpPr>
                      <a:spLocks noChangeAspect="1" noChangeArrowheads="1"/>
                    </p:cNvSpPr>
                    <p:nvPr/>
                  </p:nvSpPr>
                  <p:spPr bwMode="auto">
                    <a:xfrm rot="652053">
                      <a:off x="1856613" y="430873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49" name="Oval 1540"/>
                    <p:cNvSpPr>
                      <a:spLocks noChangeAspect="1" noChangeArrowheads="1"/>
                    </p:cNvSpPr>
                    <p:nvPr/>
                  </p:nvSpPr>
                  <p:spPr bwMode="auto">
                    <a:xfrm rot="652053">
                      <a:off x="2032974" y="4089676"/>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50" name="Oval 1541"/>
                    <p:cNvSpPr>
                      <a:spLocks noChangeAspect="1" noChangeArrowheads="1"/>
                    </p:cNvSpPr>
                    <p:nvPr/>
                  </p:nvSpPr>
                  <p:spPr bwMode="auto">
                    <a:xfrm rot="652053">
                      <a:off x="1628162" y="4692926"/>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51" name="Oval 1542"/>
                    <p:cNvSpPr>
                      <a:spLocks noChangeAspect="1" noChangeArrowheads="1"/>
                    </p:cNvSpPr>
                    <p:nvPr/>
                  </p:nvSpPr>
                  <p:spPr bwMode="auto">
                    <a:xfrm rot="652053">
                      <a:off x="1669437" y="4692926"/>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52" name="Oval 1543"/>
                    <p:cNvSpPr>
                      <a:spLocks noChangeAspect="1" noChangeArrowheads="1"/>
                    </p:cNvSpPr>
                    <p:nvPr/>
                  </p:nvSpPr>
                  <p:spPr bwMode="auto">
                    <a:xfrm rot="652053">
                      <a:off x="2450338" y="389281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53" name="Oval 1544"/>
                    <p:cNvSpPr>
                      <a:spLocks noChangeAspect="1" noChangeArrowheads="1"/>
                    </p:cNvSpPr>
                    <p:nvPr/>
                  </p:nvSpPr>
                  <p:spPr bwMode="auto">
                    <a:xfrm rot="652053">
                      <a:off x="2612278" y="39307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54" name="Oval 1545"/>
                    <p:cNvSpPr>
                      <a:spLocks noChangeAspect="1" noChangeArrowheads="1"/>
                    </p:cNvSpPr>
                    <p:nvPr/>
                  </p:nvSpPr>
                  <p:spPr bwMode="auto">
                    <a:xfrm rot="652053">
                      <a:off x="2482088" y="39245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55" name="Oval 1546"/>
                    <p:cNvSpPr>
                      <a:spLocks noChangeAspect="1" noChangeArrowheads="1"/>
                    </p:cNvSpPr>
                    <p:nvPr/>
                  </p:nvSpPr>
                  <p:spPr bwMode="auto">
                    <a:xfrm rot="652053">
                      <a:off x="2521775" y="369437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56" name="Oval 1547"/>
                    <p:cNvSpPr>
                      <a:spLocks noChangeAspect="1" noChangeArrowheads="1"/>
                    </p:cNvSpPr>
                    <p:nvPr/>
                  </p:nvSpPr>
                  <p:spPr bwMode="auto">
                    <a:xfrm rot="652053">
                      <a:off x="2445575" y="359753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57" name="Oval 1548"/>
                    <p:cNvSpPr>
                      <a:spLocks noChangeAspect="1" noChangeArrowheads="1"/>
                    </p:cNvSpPr>
                    <p:nvPr/>
                  </p:nvSpPr>
                  <p:spPr bwMode="auto">
                    <a:xfrm rot="652053">
                      <a:off x="2505915" y="379741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58" name="Oval 1549"/>
                    <p:cNvSpPr>
                      <a:spLocks noChangeAspect="1" noChangeArrowheads="1"/>
                    </p:cNvSpPr>
                    <p:nvPr/>
                  </p:nvSpPr>
                  <p:spPr bwMode="auto">
                    <a:xfrm rot="652053">
                      <a:off x="2466213" y="378803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59" name="Oval 1550"/>
                    <p:cNvSpPr>
                      <a:spLocks noChangeAspect="1" noChangeArrowheads="1"/>
                    </p:cNvSpPr>
                    <p:nvPr/>
                  </p:nvSpPr>
                  <p:spPr bwMode="auto">
                    <a:xfrm rot="652053">
                      <a:off x="2561612" y="3434038"/>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60" name="Oval 1551"/>
                    <p:cNvSpPr>
                      <a:spLocks noChangeAspect="1" noChangeArrowheads="1"/>
                    </p:cNvSpPr>
                    <p:nvPr/>
                  </p:nvSpPr>
                  <p:spPr bwMode="auto">
                    <a:xfrm rot="652053">
                      <a:off x="2620200" y="361182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61" name="Oval 1552"/>
                    <p:cNvSpPr>
                      <a:spLocks noChangeAspect="1" noChangeArrowheads="1"/>
                    </p:cNvSpPr>
                    <p:nvPr/>
                  </p:nvSpPr>
                  <p:spPr bwMode="auto">
                    <a:xfrm rot="652053">
                      <a:off x="2537650" y="359118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62" name="Oval 1553"/>
                    <p:cNvSpPr>
                      <a:spLocks noChangeAspect="1" noChangeArrowheads="1"/>
                    </p:cNvSpPr>
                    <p:nvPr/>
                  </p:nvSpPr>
                  <p:spPr bwMode="auto">
                    <a:xfrm rot="652053">
                      <a:off x="2480515" y="368469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63" name="Oval 1554"/>
                    <p:cNvSpPr>
                      <a:spLocks noChangeAspect="1" noChangeArrowheads="1"/>
                    </p:cNvSpPr>
                    <p:nvPr/>
                  </p:nvSpPr>
                  <p:spPr bwMode="auto">
                    <a:xfrm rot="652053">
                      <a:off x="2594800" y="349593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64" name="Oval 1555"/>
                    <p:cNvSpPr>
                      <a:spLocks noChangeAspect="1" noChangeArrowheads="1"/>
                    </p:cNvSpPr>
                    <p:nvPr/>
                  </p:nvSpPr>
                  <p:spPr bwMode="auto">
                    <a:xfrm rot="652053">
                      <a:off x="2470975" y="34673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65" name="Oval 1556"/>
                    <p:cNvSpPr>
                      <a:spLocks noChangeAspect="1" noChangeArrowheads="1"/>
                    </p:cNvSpPr>
                    <p:nvPr/>
                  </p:nvSpPr>
                  <p:spPr bwMode="auto">
                    <a:xfrm rot="652053">
                      <a:off x="2569415" y="365294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66" name="Oval 1557"/>
                    <p:cNvSpPr>
                      <a:spLocks noChangeAspect="1" noChangeArrowheads="1"/>
                    </p:cNvSpPr>
                    <p:nvPr/>
                  </p:nvSpPr>
                  <p:spPr bwMode="auto">
                    <a:xfrm rot="652053">
                      <a:off x="2513838" y="37467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67" name="Oval 1558"/>
                    <p:cNvSpPr>
                      <a:spLocks noChangeAspect="1" noChangeArrowheads="1"/>
                    </p:cNvSpPr>
                    <p:nvPr/>
                  </p:nvSpPr>
                  <p:spPr bwMode="auto">
                    <a:xfrm rot="652053">
                      <a:off x="2563199" y="3703913"/>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68" name="Oval 1559"/>
                    <p:cNvSpPr>
                      <a:spLocks noChangeAspect="1" noChangeArrowheads="1"/>
                    </p:cNvSpPr>
                    <p:nvPr/>
                  </p:nvSpPr>
                  <p:spPr bwMode="auto">
                    <a:xfrm rot="652053">
                      <a:off x="2626714" y="3557713"/>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69" name="Oval 1560"/>
                    <p:cNvSpPr>
                      <a:spLocks noChangeAspect="1" noChangeArrowheads="1"/>
                    </p:cNvSpPr>
                    <p:nvPr/>
                  </p:nvSpPr>
                  <p:spPr bwMode="auto">
                    <a:xfrm rot="652053">
                      <a:off x="2629711" y="3827873"/>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70" name="Oval 1561"/>
                    <p:cNvSpPr>
                      <a:spLocks noChangeAspect="1" noChangeArrowheads="1"/>
                    </p:cNvSpPr>
                    <p:nvPr/>
                  </p:nvSpPr>
                  <p:spPr bwMode="auto">
                    <a:xfrm rot="652053">
                      <a:off x="2790063" y="359912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71" name="Oval 1562"/>
                    <p:cNvSpPr>
                      <a:spLocks noChangeAspect="1" noChangeArrowheads="1"/>
                    </p:cNvSpPr>
                    <p:nvPr/>
                  </p:nvSpPr>
                  <p:spPr bwMode="auto">
                    <a:xfrm rot="652053">
                      <a:off x="2807525" y="376422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72" name="Oval 1563"/>
                    <p:cNvSpPr>
                      <a:spLocks noChangeAspect="1" noChangeArrowheads="1"/>
                    </p:cNvSpPr>
                    <p:nvPr/>
                  </p:nvSpPr>
                  <p:spPr bwMode="auto">
                    <a:xfrm rot="652053">
                      <a:off x="2723537" y="3475313"/>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73" name="Oval 1564"/>
                    <p:cNvSpPr>
                      <a:spLocks noChangeAspect="1" noChangeArrowheads="1"/>
                    </p:cNvSpPr>
                    <p:nvPr/>
                  </p:nvSpPr>
                  <p:spPr bwMode="auto">
                    <a:xfrm rot="652053">
                      <a:off x="2642425" y="34546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74" name="Oval 1565"/>
                    <p:cNvSpPr>
                      <a:spLocks noChangeAspect="1" noChangeArrowheads="1"/>
                    </p:cNvSpPr>
                    <p:nvPr/>
                  </p:nvSpPr>
                  <p:spPr bwMode="auto">
                    <a:xfrm rot="652053">
                      <a:off x="2707528" y="357833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75" name="Oval 1566"/>
                    <p:cNvSpPr>
                      <a:spLocks noChangeAspect="1" noChangeArrowheads="1"/>
                    </p:cNvSpPr>
                    <p:nvPr/>
                  </p:nvSpPr>
                  <p:spPr bwMode="auto">
                    <a:xfrm rot="652053">
                      <a:off x="2620200" y="361182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76" name="Oval 1567"/>
                    <p:cNvSpPr>
                      <a:spLocks noChangeAspect="1" noChangeArrowheads="1"/>
                    </p:cNvSpPr>
                    <p:nvPr/>
                  </p:nvSpPr>
                  <p:spPr bwMode="auto">
                    <a:xfrm rot="652053">
                      <a:off x="2667825" y="35689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77" name="Oval 1568"/>
                    <p:cNvSpPr>
                      <a:spLocks noChangeAspect="1" noChangeArrowheads="1"/>
                    </p:cNvSpPr>
                    <p:nvPr/>
                  </p:nvSpPr>
                  <p:spPr bwMode="auto">
                    <a:xfrm rot="652053">
                      <a:off x="2547175" y="380708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78" name="Oval 1569"/>
                    <p:cNvSpPr>
                      <a:spLocks noChangeAspect="1" noChangeArrowheads="1"/>
                    </p:cNvSpPr>
                    <p:nvPr/>
                  </p:nvSpPr>
                  <p:spPr bwMode="auto">
                    <a:xfrm rot="652053">
                      <a:off x="2513838" y="37467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79" name="Oval 1570"/>
                    <p:cNvSpPr>
                      <a:spLocks noChangeAspect="1" noChangeArrowheads="1"/>
                    </p:cNvSpPr>
                    <p:nvPr/>
                  </p:nvSpPr>
                  <p:spPr bwMode="auto">
                    <a:xfrm rot="652053">
                      <a:off x="2499699" y="3848376"/>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80" name="Oval 1571"/>
                    <p:cNvSpPr>
                      <a:spLocks noChangeAspect="1" noChangeArrowheads="1"/>
                    </p:cNvSpPr>
                    <p:nvPr/>
                  </p:nvSpPr>
                  <p:spPr bwMode="auto">
                    <a:xfrm rot="652053">
                      <a:off x="2513838" y="37467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81" name="Oval 1572"/>
                    <p:cNvSpPr>
                      <a:spLocks noChangeAspect="1" noChangeArrowheads="1"/>
                    </p:cNvSpPr>
                    <p:nvPr/>
                  </p:nvSpPr>
                  <p:spPr bwMode="auto">
                    <a:xfrm rot="652053">
                      <a:off x="2651965" y="367199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82" name="Oval 1573"/>
                    <p:cNvSpPr>
                      <a:spLocks noChangeAspect="1" noChangeArrowheads="1"/>
                    </p:cNvSpPr>
                    <p:nvPr/>
                  </p:nvSpPr>
                  <p:spPr bwMode="auto">
                    <a:xfrm rot="652053">
                      <a:off x="2620200" y="361182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83" name="Oval 1574"/>
                    <p:cNvSpPr>
                      <a:spLocks noChangeAspect="1" noChangeArrowheads="1"/>
                    </p:cNvSpPr>
                    <p:nvPr/>
                  </p:nvSpPr>
                  <p:spPr bwMode="auto">
                    <a:xfrm rot="652053">
                      <a:off x="2604325" y="371342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84" name="Oval 1575"/>
                    <p:cNvSpPr>
                      <a:spLocks noChangeAspect="1" noChangeArrowheads="1"/>
                    </p:cNvSpPr>
                    <p:nvPr/>
                  </p:nvSpPr>
                  <p:spPr bwMode="auto">
                    <a:xfrm rot="652053">
                      <a:off x="2620200" y="361182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85" name="Oval 1576"/>
                    <p:cNvSpPr>
                      <a:spLocks noChangeAspect="1" noChangeArrowheads="1"/>
                    </p:cNvSpPr>
                    <p:nvPr/>
                  </p:nvSpPr>
                  <p:spPr bwMode="auto">
                    <a:xfrm rot="652053">
                      <a:off x="2804514" y="3494213"/>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86" name="Oval 1577"/>
                    <p:cNvSpPr>
                      <a:spLocks noChangeAspect="1" noChangeArrowheads="1"/>
                    </p:cNvSpPr>
                    <p:nvPr/>
                  </p:nvSpPr>
                  <p:spPr bwMode="auto">
                    <a:xfrm rot="652053">
                      <a:off x="2772749" y="3432451"/>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87" name="Oval 1578"/>
                    <p:cNvSpPr>
                      <a:spLocks noChangeAspect="1" noChangeArrowheads="1"/>
                    </p:cNvSpPr>
                    <p:nvPr/>
                  </p:nvSpPr>
                  <p:spPr bwMode="auto">
                    <a:xfrm rot="652053">
                      <a:off x="2756725" y="353721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88" name="Oval 1579"/>
                    <p:cNvSpPr>
                      <a:spLocks noChangeAspect="1" noChangeArrowheads="1"/>
                    </p:cNvSpPr>
                    <p:nvPr/>
                  </p:nvSpPr>
                  <p:spPr bwMode="auto">
                    <a:xfrm rot="652053">
                      <a:off x="2772749" y="3432451"/>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89" name="Oval 1580"/>
                    <p:cNvSpPr>
                      <a:spLocks noChangeAspect="1" noChangeArrowheads="1"/>
                    </p:cNvSpPr>
                    <p:nvPr/>
                  </p:nvSpPr>
                  <p:spPr bwMode="auto">
                    <a:xfrm rot="652053">
                      <a:off x="2812288" y="34419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90" name="Oval 1581"/>
                    <p:cNvSpPr>
                      <a:spLocks noChangeAspect="1" noChangeArrowheads="1"/>
                    </p:cNvSpPr>
                    <p:nvPr/>
                  </p:nvSpPr>
                  <p:spPr bwMode="auto">
                    <a:xfrm rot="652053">
                      <a:off x="2764663" y="348641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91" name="Oval 1582"/>
                    <p:cNvSpPr>
                      <a:spLocks noChangeAspect="1" noChangeArrowheads="1"/>
                    </p:cNvSpPr>
                    <p:nvPr/>
                  </p:nvSpPr>
                  <p:spPr bwMode="auto">
                    <a:xfrm rot="652053">
                      <a:off x="2731325" y="342291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92" name="Oval 1583"/>
                    <p:cNvSpPr>
                      <a:spLocks noChangeAspect="1" noChangeArrowheads="1"/>
                    </p:cNvSpPr>
                    <p:nvPr/>
                  </p:nvSpPr>
                  <p:spPr bwMode="auto">
                    <a:xfrm rot="652053">
                      <a:off x="2715465" y="352753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93" name="Oval 1584"/>
                    <p:cNvSpPr>
                      <a:spLocks noChangeAspect="1" noChangeArrowheads="1"/>
                    </p:cNvSpPr>
                    <p:nvPr/>
                  </p:nvSpPr>
                  <p:spPr bwMode="auto">
                    <a:xfrm rot="652053">
                      <a:off x="2731325" y="342291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94" name="Oval 1585"/>
                    <p:cNvSpPr>
                      <a:spLocks noChangeAspect="1" noChangeArrowheads="1"/>
                    </p:cNvSpPr>
                    <p:nvPr/>
                  </p:nvSpPr>
                  <p:spPr bwMode="auto">
                    <a:xfrm rot="652053">
                      <a:off x="2820225" y="33911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95" name="Oval 1586"/>
                    <p:cNvSpPr>
                      <a:spLocks noChangeAspect="1" noChangeArrowheads="1"/>
                    </p:cNvSpPr>
                    <p:nvPr/>
                  </p:nvSpPr>
                  <p:spPr bwMode="auto">
                    <a:xfrm rot="652053">
                      <a:off x="2685288" y="37340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96" name="Oval 1587"/>
                    <p:cNvSpPr>
                      <a:spLocks noChangeAspect="1" noChangeArrowheads="1"/>
                    </p:cNvSpPr>
                    <p:nvPr/>
                  </p:nvSpPr>
                  <p:spPr bwMode="auto">
                    <a:xfrm rot="652053">
                      <a:off x="2693374" y="3681688"/>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97" name="Oval 1588"/>
                    <p:cNvSpPr>
                      <a:spLocks noChangeAspect="1" noChangeArrowheads="1"/>
                    </p:cNvSpPr>
                    <p:nvPr/>
                  </p:nvSpPr>
                  <p:spPr bwMode="auto">
                    <a:xfrm rot="652053">
                      <a:off x="2653687" y="3911876"/>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98" name="Oval 1589"/>
                    <p:cNvSpPr>
                      <a:spLocks noChangeAspect="1" noChangeArrowheads="1"/>
                    </p:cNvSpPr>
                    <p:nvPr/>
                  </p:nvSpPr>
                  <p:spPr bwMode="auto">
                    <a:xfrm rot="652053">
                      <a:off x="2402713" y="392773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299" name="Oval 1590"/>
                    <p:cNvSpPr>
                      <a:spLocks noChangeAspect="1" noChangeArrowheads="1"/>
                    </p:cNvSpPr>
                    <p:nvPr/>
                  </p:nvSpPr>
                  <p:spPr bwMode="auto">
                    <a:xfrm rot="652053">
                      <a:off x="2572561" y="3878673"/>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300" name="Oval 1591"/>
                    <p:cNvSpPr>
                      <a:spLocks noChangeAspect="1" noChangeArrowheads="1"/>
                    </p:cNvSpPr>
                    <p:nvPr/>
                  </p:nvSpPr>
                  <p:spPr bwMode="auto">
                    <a:xfrm rot="652053">
                      <a:off x="2610675" y="375628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301" name="Oval 1592"/>
                    <p:cNvSpPr>
                      <a:spLocks noChangeAspect="1" noChangeArrowheads="1"/>
                    </p:cNvSpPr>
                    <p:nvPr/>
                  </p:nvSpPr>
                  <p:spPr bwMode="auto">
                    <a:xfrm rot="652053">
                      <a:off x="2694799" y="3650073"/>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302" name="Oval 1593"/>
                    <p:cNvSpPr>
                      <a:spLocks noChangeAspect="1" noChangeArrowheads="1"/>
                    </p:cNvSpPr>
                    <p:nvPr/>
                  </p:nvSpPr>
                  <p:spPr bwMode="auto">
                    <a:xfrm rot="652053">
                      <a:off x="2694799" y="3492911"/>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303" name="Oval 1594"/>
                    <p:cNvSpPr>
                      <a:spLocks noChangeAspect="1" noChangeArrowheads="1"/>
                    </p:cNvSpPr>
                    <p:nvPr/>
                  </p:nvSpPr>
                  <p:spPr bwMode="auto">
                    <a:xfrm rot="652053">
                      <a:off x="2267775" y="387852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304" name="Oval 1595"/>
                    <p:cNvSpPr>
                      <a:spLocks noChangeAspect="1" noChangeArrowheads="1"/>
                    </p:cNvSpPr>
                    <p:nvPr/>
                  </p:nvSpPr>
                  <p:spPr bwMode="auto">
                    <a:xfrm rot="652053">
                      <a:off x="2405888" y="377374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305" name="Oval 1596"/>
                    <p:cNvSpPr>
                      <a:spLocks noChangeAspect="1" noChangeArrowheads="1"/>
                    </p:cNvSpPr>
                    <p:nvPr/>
                  </p:nvSpPr>
                  <p:spPr bwMode="auto">
                    <a:xfrm rot="652053">
                      <a:off x="2315400" y="382613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306" name="Oval 1597"/>
                    <p:cNvSpPr>
                      <a:spLocks noChangeAspect="1" noChangeArrowheads="1"/>
                    </p:cNvSpPr>
                    <p:nvPr/>
                  </p:nvSpPr>
                  <p:spPr bwMode="auto">
                    <a:xfrm rot="652053">
                      <a:off x="2259824" y="3869148"/>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307" name="Oval 1598"/>
                    <p:cNvSpPr>
                      <a:spLocks noChangeAspect="1" noChangeArrowheads="1"/>
                    </p:cNvSpPr>
                    <p:nvPr/>
                  </p:nvSpPr>
                  <p:spPr bwMode="auto">
                    <a:xfrm rot="652053">
                      <a:off x="2307478" y="382757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308" name="Oval 1599"/>
                    <p:cNvSpPr>
                      <a:spLocks noChangeAspect="1" noChangeArrowheads="1"/>
                    </p:cNvSpPr>
                    <p:nvPr/>
                  </p:nvSpPr>
                  <p:spPr bwMode="auto">
                    <a:xfrm rot="652053">
                      <a:off x="2405888" y="377374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309" name="Oval 1600"/>
                    <p:cNvSpPr>
                      <a:spLocks noChangeAspect="1" noChangeArrowheads="1"/>
                    </p:cNvSpPr>
                    <p:nvPr/>
                  </p:nvSpPr>
                  <p:spPr bwMode="auto">
                    <a:xfrm rot="652053">
                      <a:off x="2259824" y="3869148"/>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310" name="Oval 1601"/>
                    <p:cNvSpPr>
                      <a:spLocks noChangeAspect="1" noChangeArrowheads="1"/>
                    </p:cNvSpPr>
                    <p:nvPr/>
                  </p:nvSpPr>
                  <p:spPr bwMode="auto">
                    <a:xfrm rot="652053">
                      <a:off x="2259824" y="3869148"/>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311" name="Oval 1602"/>
                    <p:cNvSpPr>
                      <a:spLocks noChangeAspect="1" noChangeArrowheads="1"/>
                    </p:cNvSpPr>
                    <p:nvPr/>
                  </p:nvSpPr>
                  <p:spPr bwMode="auto">
                    <a:xfrm rot="652053">
                      <a:off x="2398099" y="3794401"/>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312" name="Oval 1603"/>
                    <p:cNvSpPr>
                      <a:spLocks noChangeAspect="1" noChangeArrowheads="1"/>
                    </p:cNvSpPr>
                    <p:nvPr/>
                  </p:nvSpPr>
                  <p:spPr bwMode="auto">
                    <a:xfrm rot="652053">
                      <a:off x="2405888" y="377374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313" name="Oval 1604"/>
                    <p:cNvSpPr>
                      <a:spLocks noChangeAspect="1" noChangeArrowheads="1"/>
                    </p:cNvSpPr>
                    <p:nvPr/>
                  </p:nvSpPr>
                  <p:spPr bwMode="auto">
                    <a:xfrm rot="652053">
                      <a:off x="2350311" y="3837398"/>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314" name="Oval 1605"/>
                    <p:cNvSpPr>
                      <a:spLocks noChangeAspect="1" noChangeArrowheads="1"/>
                    </p:cNvSpPr>
                    <p:nvPr/>
                  </p:nvSpPr>
                  <p:spPr bwMode="auto">
                    <a:xfrm rot="652053">
                      <a:off x="2405888" y="377374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315" name="Oval 1606"/>
                    <p:cNvSpPr>
                      <a:spLocks noChangeAspect="1" noChangeArrowheads="1"/>
                    </p:cNvSpPr>
                    <p:nvPr/>
                  </p:nvSpPr>
                  <p:spPr bwMode="auto">
                    <a:xfrm rot="652053">
                      <a:off x="2356675" y="387852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316" name="Oval 1607"/>
                    <p:cNvSpPr>
                      <a:spLocks noChangeAspect="1" noChangeArrowheads="1"/>
                    </p:cNvSpPr>
                    <p:nvPr/>
                  </p:nvSpPr>
                  <p:spPr bwMode="auto">
                    <a:xfrm rot="652053">
                      <a:off x="2399553" y="378629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317" name="Oval 1608"/>
                    <p:cNvSpPr>
                      <a:spLocks noChangeAspect="1" noChangeArrowheads="1"/>
                    </p:cNvSpPr>
                    <p:nvPr/>
                  </p:nvSpPr>
                  <p:spPr bwMode="auto">
                    <a:xfrm rot="652053">
                      <a:off x="2353635" y="382153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318" name="Oval 1609"/>
                    <p:cNvSpPr>
                      <a:spLocks noChangeAspect="1" noChangeArrowheads="1"/>
                    </p:cNvSpPr>
                    <p:nvPr/>
                  </p:nvSpPr>
                  <p:spPr bwMode="auto">
                    <a:xfrm rot="652053">
                      <a:off x="2848786" y="3383373"/>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319" name="Oval 1610"/>
                    <p:cNvSpPr>
                      <a:spLocks noChangeAspect="1" noChangeArrowheads="1"/>
                    </p:cNvSpPr>
                    <p:nvPr/>
                  </p:nvSpPr>
                  <p:spPr bwMode="auto">
                    <a:xfrm rot="652053">
                      <a:off x="2929763" y="34038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320" name="Oval 1611"/>
                    <p:cNvSpPr>
                      <a:spLocks noChangeAspect="1" noChangeArrowheads="1"/>
                    </p:cNvSpPr>
                    <p:nvPr/>
                  </p:nvSpPr>
                  <p:spPr bwMode="auto">
                    <a:xfrm rot="652053">
                      <a:off x="2896425" y="33403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321" name="Oval 1612"/>
                    <p:cNvSpPr>
                      <a:spLocks noChangeAspect="1" noChangeArrowheads="1"/>
                    </p:cNvSpPr>
                    <p:nvPr/>
                  </p:nvSpPr>
                  <p:spPr bwMode="auto">
                    <a:xfrm rot="652053">
                      <a:off x="2880550" y="344513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322" name="Oval 1613"/>
                    <p:cNvSpPr>
                      <a:spLocks noChangeAspect="1" noChangeArrowheads="1"/>
                    </p:cNvSpPr>
                    <p:nvPr/>
                  </p:nvSpPr>
                  <p:spPr bwMode="auto">
                    <a:xfrm rot="652053">
                      <a:off x="2896425" y="33403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323" name="Oval 1614"/>
                    <p:cNvSpPr>
                      <a:spLocks noChangeAspect="1" noChangeArrowheads="1"/>
                    </p:cNvSpPr>
                    <p:nvPr/>
                  </p:nvSpPr>
                  <p:spPr bwMode="auto">
                    <a:xfrm rot="652053">
                      <a:off x="2937835" y="3350050"/>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324" name="Oval 1615"/>
                    <p:cNvSpPr>
                      <a:spLocks noChangeAspect="1" noChangeArrowheads="1"/>
                    </p:cNvSpPr>
                    <p:nvPr/>
                  </p:nvSpPr>
                  <p:spPr bwMode="auto">
                    <a:xfrm rot="652053">
                      <a:off x="2888637" y="3392763"/>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325" name="Oval 1616"/>
                    <p:cNvSpPr>
                      <a:spLocks noChangeAspect="1" noChangeArrowheads="1"/>
                    </p:cNvSpPr>
                    <p:nvPr/>
                  </p:nvSpPr>
                  <p:spPr bwMode="auto">
                    <a:xfrm rot="652053">
                      <a:off x="2856724" y="3330986"/>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326" name="Oval 1617"/>
                    <p:cNvSpPr>
                      <a:spLocks noChangeAspect="1" noChangeArrowheads="1"/>
                    </p:cNvSpPr>
                    <p:nvPr/>
                  </p:nvSpPr>
                  <p:spPr bwMode="auto">
                    <a:xfrm rot="652053">
                      <a:off x="2839439" y="3433888"/>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327" name="Oval 1618"/>
                    <p:cNvSpPr>
                      <a:spLocks noChangeAspect="1" noChangeArrowheads="1"/>
                    </p:cNvSpPr>
                    <p:nvPr/>
                  </p:nvSpPr>
                  <p:spPr bwMode="auto">
                    <a:xfrm rot="652053">
                      <a:off x="2856724" y="3330986"/>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328" name="Oval 1619"/>
                    <p:cNvSpPr>
                      <a:spLocks noChangeAspect="1" noChangeArrowheads="1"/>
                    </p:cNvSpPr>
                    <p:nvPr/>
                  </p:nvSpPr>
                  <p:spPr bwMode="auto">
                    <a:xfrm rot="652053">
                      <a:off x="2945638" y="329908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grpSp>
            </p:grpSp>
            <p:sp>
              <p:nvSpPr>
                <p:cNvPr id="3408" name="矩形 3407"/>
                <p:cNvSpPr/>
                <p:nvPr/>
              </p:nvSpPr>
              <p:spPr>
                <a:xfrm>
                  <a:off x="5643570" y="2681682"/>
                  <a:ext cx="1386918" cy="276999"/>
                </a:xfrm>
                <a:prstGeom prst="rect">
                  <a:avLst/>
                </a:prstGeom>
              </p:spPr>
              <p:txBody>
                <a:bodyPr wrap="none">
                  <a:spAutoFit/>
                </a:bodyPr>
                <a:lstStyle/>
                <a:p>
                  <a:r>
                    <a:rPr lang="en-US" altLang="zh-TW" sz="1200" b="1" dirty="0" smtClean="0">
                      <a:solidFill>
                        <a:srgbClr val="0070C0"/>
                      </a:solidFill>
                      <a:latin typeface="Arial Narrow" pitchFamily="34" charset="0"/>
                    </a:rPr>
                    <a:t>negative correlation</a:t>
                  </a:r>
                  <a:endParaRPr lang="zh-TW" altLang="en-US" sz="1200" b="1" dirty="0">
                    <a:solidFill>
                      <a:srgbClr val="0070C0"/>
                    </a:solidFill>
                    <a:latin typeface="Arial Narrow" pitchFamily="34" charset="0"/>
                  </a:endParaRPr>
                </a:p>
              </p:txBody>
            </p:sp>
          </p:grpSp>
          <p:grpSp>
            <p:nvGrpSpPr>
              <p:cNvPr id="24" name="群組 3413"/>
              <p:cNvGrpSpPr/>
              <p:nvPr/>
            </p:nvGrpSpPr>
            <p:grpSpPr>
              <a:xfrm>
                <a:off x="1335947" y="4572008"/>
                <a:ext cx="1620000" cy="1896127"/>
                <a:chOff x="1285852" y="4676145"/>
                <a:chExt cx="1620000" cy="1896127"/>
              </a:xfrm>
            </p:grpSpPr>
            <p:grpSp>
              <p:nvGrpSpPr>
                <p:cNvPr id="25" name="群組 3191"/>
                <p:cNvGrpSpPr>
                  <a:grpSpLocks noChangeAspect="1"/>
                </p:cNvGrpSpPr>
                <p:nvPr/>
              </p:nvGrpSpPr>
              <p:grpSpPr>
                <a:xfrm>
                  <a:off x="1285852" y="4952272"/>
                  <a:ext cx="1620000" cy="1620000"/>
                  <a:chOff x="1285852" y="2961105"/>
                  <a:chExt cx="1800000" cy="1800000"/>
                </a:xfrm>
              </p:grpSpPr>
              <p:sp>
                <p:nvSpPr>
                  <p:cNvPr id="3193" name="Rectangle 1408"/>
                  <p:cNvSpPr>
                    <a:spLocks noChangeArrowheads="1"/>
                  </p:cNvSpPr>
                  <p:nvPr/>
                </p:nvSpPr>
                <p:spPr bwMode="auto">
                  <a:xfrm>
                    <a:off x="1285852" y="2961105"/>
                    <a:ext cx="1800000" cy="1800000"/>
                  </a:xfrm>
                  <a:prstGeom prst="rect">
                    <a:avLst/>
                  </a:prstGeom>
                  <a:noFill/>
                  <a:ln w="12700">
                    <a:solidFill>
                      <a:schemeClr val="tx1"/>
                    </a:solidFill>
                    <a:miter lim="800000"/>
                    <a:headEnd/>
                    <a:tailEnd/>
                  </a:ln>
                  <a:effectLst/>
                </p:spPr>
                <p:txBody>
                  <a:bodyPr vert="horz" wrap="none" lIns="91440" tIns="45720" rIns="91440" bIns="45720" numCol="1" anchor="ctr" anchorCtr="0" compatLnSpc="1">
                    <a:prstTxWarp prst="textNoShape">
                      <a:avLst/>
                    </a:prstTxWarp>
                  </a:bodyPr>
                  <a:lstStyle/>
                  <a:p>
                    <a:endParaRPr lang="zh-TW" altLang="en-US"/>
                  </a:p>
                </p:txBody>
              </p:sp>
              <p:grpSp>
                <p:nvGrpSpPr>
                  <p:cNvPr id="26" name="群組 2112"/>
                  <p:cNvGrpSpPr/>
                  <p:nvPr/>
                </p:nvGrpSpPr>
                <p:grpSpPr>
                  <a:xfrm>
                    <a:off x="1505514" y="3114011"/>
                    <a:ext cx="1360676" cy="1494189"/>
                    <a:chOff x="1628162" y="3299087"/>
                    <a:chExt cx="1360676" cy="1494189"/>
                  </a:xfrm>
                  <a:solidFill>
                    <a:srgbClr val="FFC000"/>
                  </a:solidFill>
                </p:grpSpPr>
                <p:sp>
                  <p:nvSpPr>
                    <p:cNvPr id="3195" name="Oval 1409"/>
                    <p:cNvSpPr>
                      <a:spLocks noChangeAspect="1" noChangeArrowheads="1"/>
                    </p:cNvSpPr>
                    <p:nvPr/>
                  </p:nvSpPr>
                  <p:spPr bwMode="auto">
                    <a:xfrm rot="652053">
                      <a:off x="1802638" y="467703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96" name="Oval 1410"/>
                    <p:cNvSpPr>
                      <a:spLocks noChangeAspect="1" noChangeArrowheads="1"/>
                    </p:cNvSpPr>
                    <p:nvPr/>
                  </p:nvSpPr>
                  <p:spPr bwMode="auto">
                    <a:xfrm rot="652053">
                      <a:off x="1712299" y="4438926"/>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97" name="Oval 1411"/>
                    <p:cNvSpPr>
                      <a:spLocks noChangeAspect="1" noChangeArrowheads="1"/>
                    </p:cNvSpPr>
                    <p:nvPr/>
                  </p:nvSpPr>
                  <p:spPr bwMode="auto">
                    <a:xfrm rot="652053">
                      <a:off x="1769449" y="4613551"/>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98" name="Oval 1412"/>
                    <p:cNvSpPr>
                      <a:spLocks noChangeAspect="1" noChangeArrowheads="1"/>
                    </p:cNvSpPr>
                    <p:nvPr/>
                  </p:nvSpPr>
                  <p:spPr bwMode="auto">
                    <a:xfrm rot="652053">
                      <a:off x="1710563" y="453574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99" name="Oval 1413"/>
                    <p:cNvSpPr>
                      <a:spLocks noChangeAspect="1" noChangeArrowheads="1"/>
                    </p:cNvSpPr>
                    <p:nvPr/>
                  </p:nvSpPr>
                  <p:spPr bwMode="auto">
                    <a:xfrm rot="652053">
                      <a:off x="1669288" y="458813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00" name="Oval 1414"/>
                    <p:cNvSpPr>
                      <a:spLocks noChangeAspect="1" noChangeArrowheads="1"/>
                    </p:cNvSpPr>
                    <p:nvPr/>
                  </p:nvSpPr>
                  <p:spPr bwMode="auto">
                    <a:xfrm rot="652053">
                      <a:off x="1743915" y="45022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01" name="Oval 1415"/>
                    <p:cNvSpPr>
                      <a:spLocks noChangeAspect="1" noChangeArrowheads="1"/>
                    </p:cNvSpPr>
                    <p:nvPr/>
                  </p:nvSpPr>
                  <p:spPr bwMode="auto">
                    <a:xfrm rot="652053">
                      <a:off x="1713738" y="44198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02" name="Oval 1416"/>
                    <p:cNvSpPr>
                      <a:spLocks noChangeAspect="1" noChangeArrowheads="1"/>
                    </p:cNvSpPr>
                    <p:nvPr/>
                  </p:nvSpPr>
                  <p:spPr bwMode="auto">
                    <a:xfrm rot="652053">
                      <a:off x="1721661" y="4656548"/>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03" name="Oval 1417"/>
                    <p:cNvSpPr>
                      <a:spLocks noChangeAspect="1" noChangeArrowheads="1"/>
                    </p:cNvSpPr>
                    <p:nvPr/>
                  </p:nvSpPr>
                  <p:spPr bwMode="auto">
                    <a:xfrm rot="652053">
                      <a:off x="1664674" y="4750076"/>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04" name="Oval 1418"/>
                    <p:cNvSpPr>
                      <a:spLocks noChangeAspect="1" noChangeArrowheads="1"/>
                    </p:cNvSpPr>
                    <p:nvPr/>
                  </p:nvSpPr>
                  <p:spPr bwMode="auto">
                    <a:xfrm rot="652053">
                      <a:off x="1712165" y="470863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05" name="Oval 1419"/>
                    <p:cNvSpPr>
                      <a:spLocks noChangeAspect="1" noChangeArrowheads="1"/>
                    </p:cNvSpPr>
                    <p:nvPr/>
                  </p:nvSpPr>
                  <p:spPr bwMode="auto">
                    <a:xfrm rot="652053">
                      <a:off x="1777238" y="456273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06" name="Oval 1420"/>
                    <p:cNvSpPr>
                      <a:spLocks noChangeAspect="1" noChangeArrowheads="1"/>
                    </p:cNvSpPr>
                    <p:nvPr/>
                  </p:nvSpPr>
                  <p:spPr bwMode="auto">
                    <a:xfrm rot="652053">
                      <a:off x="1753425" y="471989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07" name="Oval 1421"/>
                    <p:cNvSpPr>
                      <a:spLocks noChangeAspect="1" noChangeArrowheads="1"/>
                    </p:cNvSpPr>
                    <p:nvPr/>
                  </p:nvSpPr>
                  <p:spPr bwMode="auto">
                    <a:xfrm rot="652053">
                      <a:off x="2070925" y="44198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08" name="Oval 1422"/>
                    <p:cNvSpPr>
                      <a:spLocks noChangeAspect="1" noChangeArrowheads="1"/>
                    </p:cNvSpPr>
                    <p:nvPr/>
                  </p:nvSpPr>
                  <p:spPr bwMode="auto">
                    <a:xfrm rot="652053">
                      <a:off x="1875812" y="4748488"/>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09" name="Oval 1423"/>
                    <p:cNvSpPr>
                      <a:spLocks noChangeAspect="1" noChangeArrowheads="1"/>
                    </p:cNvSpPr>
                    <p:nvPr/>
                  </p:nvSpPr>
                  <p:spPr bwMode="auto">
                    <a:xfrm rot="652053">
                      <a:off x="1875649" y="4478748"/>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10" name="Oval 1424"/>
                    <p:cNvSpPr>
                      <a:spLocks noChangeAspect="1" noChangeArrowheads="1"/>
                    </p:cNvSpPr>
                    <p:nvPr/>
                  </p:nvSpPr>
                  <p:spPr bwMode="auto">
                    <a:xfrm rot="652053">
                      <a:off x="1793113" y="445954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11" name="Oval 1425"/>
                    <p:cNvSpPr>
                      <a:spLocks noChangeAspect="1" noChangeArrowheads="1"/>
                    </p:cNvSpPr>
                    <p:nvPr/>
                  </p:nvSpPr>
                  <p:spPr bwMode="auto">
                    <a:xfrm rot="652053">
                      <a:off x="1858200" y="458337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12" name="Oval 1426"/>
                    <p:cNvSpPr>
                      <a:spLocks noChangeAspect="1" noChangeArrowheads="1"/>
                    </p:cNvSpPr>
                    <p:nvPr/>
                  </p:nvSpPr>
                  <p:spPr bwMode="auto">
                    <a:xfrm rot="652053">
                      <a:off x="1769449" y="4613551"/>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13" name="Oval 1427"/>
                    <p:cNvSpPr>
                      <a:spLocks noChangeAspect="1" noChangeArrowheads="1"/>
                    </p:cNvSpPr>
                    <p:nvPr/>
                  </p:nvSpPr>
                  <p:spPr bwMode="auto">
                    <a:xfrm rot="652053">
                      <a:off x="1818662" y="4572276"/>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14" name="Oval 1428"/>
                    <p:cNvSpPr>
                      <a:spLocks noChangeAspect="1" noChangeArrowheads="1"/>
                    </p:cNvSpPr>
                    <p:nvPr/>
                  </p:nvSpPr>
                  <p:spPr bwMode="auto">
                    <a:xfrm rot="652053">
                      <a:off x="2020125" y="449447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15" name="Oval 1429"/>
                    <p:cNvSpPr>
                      <a:spLocks noChangeAspect="1" noChangeArrowheads="1"/>
                    </p:cNvSpPr>
                    <p:nvPr/>
                  </p:nvSpPr>
                  <p:spPr bwMode="auto">
                    <a:xfrm rot="652053">
                      <a:off x="1904238" y="414363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16" name="Oval 1430"/>
                    <p:cNvSpPr>
                      <a:spLocks noChangeAspect="1" noChangeArrowheads="1"/>
                    </p:cNvSpPr>
                    <p:nvPr/>
                  </p:nvSpPr>
                  <p:spPr bwMode="auto">
                    <a:xfrm rot="652053">
                      <a:off x="1963124" y="4319863"/>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17" name="Oval 1431"/>
                    <p:cNvSpPr>
                      <a:spLocks noChangeAspect="1" noChangeArrowheads="1"/>
                    </p:cNvSpPr>
                    <p:nvPr/>
                  </p:nvSpPr>
                  <p:spPr bwMode="auto">
                    <a:xfrm rot="652053">
                      <a:off x="1889965" y="437684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18" name="Oval 1432"/>
                    <p:cNvSpPr>
                      <a:spLocks noChangeAspect="1" noChangeArrowheads="1"/>
                    </p:cNvSpPr>
                    <p:nvPr/>
                  </p:nvSpPr>
                  <p:spPr bwMode="auto">
                    <a:xfrm rot="652053">
                      <a:off x="1832815" y="446892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19" name="Oval 1433"/>
                    <p:cNvSpPr>
                      <a:spLocks noChangeAspect="1" noChangeArrowheads="1"/>
                    </p:cNvSpPr>
                    <p:nvPr/>
                  </p:nvSpPr>
                  <p:spPr bwMode="auto">
                    <a:xfrm rot="652053">
                      <a:off x="1937575" y="420713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20" name="Oval 1434"/>
                    <p:cNvSpPr>
                      <a:spLocks noChangeAspect="1" noChangeArrowheads="1"/>
                    </p:cNvSpPr>
                    <p:nvPr/>
                  </p:nvSpPr>
                  <p:spPr bwMode="auto">
                    <a:xfrm rot="652053">
                      <a:off x="1720074" y="4378736"/>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21" name="Oval 1435"/>
                    <p:cNvSpPr>
                      <a:spLocks noChangeAspect="1" noChangeArrowheads="1"/>
                    </p:cNvSpPr>
                    <p:nvPr/>
                  </p:nvSpPr>
                  <p:spPr bwMode="auto">
                    <a:xfrm rot="652053">
                      <a:off x="1913912" y="4361138"/>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22" name="Oval 1436"/>
                    <p:cNvSpPr>
                      <a:spLocks noChangeAspect="1" noChangeArrowheads="1"/>
                    </p:cNvSpPr>
                    <p:nvPr/>
                  </p:nvSpPr>
                  <p:spPr bwMode="auto">
                    <a:xfrm rot="652053">
                      <a:off x="1866287" y="4531001"/>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23" name="Oval 1437"/>
                    <p:cNvSpPr>
                      <a:spLocks noChangeAspect="1" noChangeArrowheads="1"/>
                    </p:cNvSpPr>
                    <p:nvPr/>
                  </p:nvSpPr>
                  <p:spPr bwMode="auto">
                    <a:xfrm rot="652053">
                      <a:off x="1915350" y="448971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24" name="Oval 1438"/>
                    <p:cNvSpPr>
                      <a:spLocks noChangeAspect="1" noChangeArrowheads="1"/>
                    </p:cNvSpPr>
                    <p:nvPr/>
                  </p:nvSpPr>
                  <p:spPr bwMode="auto">
                    <a:xfrm rot="652053">
                      <a:off x="1969340" y="426731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25" name="Oval 1439"/>
                    <p:cNvSpPr>
                      <a:spLocks noChangeAspect="1" noChangeArrowheads="1"/>
                    </p:cNvSpPr>
                    <p:nvPr/>
                  </p:nvSpPr>
                  <p:spPr bwMode="auto">
                    <a:xfrm rot="652053">
                      <a:off x="1950275" y="456432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26" name="Oval 1440"/>
                    <p:cNvSpPr>
                      <a:spLocks noChangeAspect="1" noChangeArrowheads="1"/>
                    </p:cNvSpPr>
                    <p:nvPr/>
                  </p:nvSpPr>
                  <p:spPr bwMode="auto">
                    <a:xfrm rot="652053">
                      <a:off x="2132838" y="430873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27" name="Oval 1441"/>
                    <p:cNvSpPr>
                      <a:spLocks noChangeAspect="1" noChangeArrowheads="1"/>
                    </p:cNvSpPr>
                    <p:nvPr/>
                  </p:nvSpPr>
                  <p:spPr bwMode="auto">
                    <a:xfrm rot="652053">
                      <a:off x="2158238" y="445954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28" name="Oval 1442"/>
                    <p:cNvSpPr>
                      <a:spLocks noChangeAspect="1" noChangeArrowheads="1"/>
                    </p:cNvSpPr>
                    <p:nvPr/>
                  </p:nvSpPr>
                  <p:spPr bwMode="auto">
                    <a:xfrm rot="652053">
                      <a:off x="2066178" y="41847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29" name="Oval 1443"/>
                    <p:cNvSpPr>
                      <a:spLocks noChangeAspect="1" noChangeArrowheads="1"/>
                    </p:cNvSpPr>
                    <p:nvPr/>
                  </p:nvSpPr>
                  <p:spPr bwMode="auto">
                    <a:xfrm rot="652053">
                      <a:off x="1985200" y="416427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30" name="Oval 1444"/>
                    <p:cNvSpPr>
                      <a:spLocks noChangeAspect="1" noChangeArrowheads="1"/>
                    </p:cNvSpPr>
                    <p:nvPr/>
                  </p:nvSpPr>
                  <p:spPr bwMode="auto">
                    <a:xfrm rot="652053">
                      <a:off x="2051875" y="428809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31" name="Oval 1445"/>
                    <p:cNvSpPr>
                      <a:spLocks noChangeAspect="1" noChangeArrowheads="1"/>
                    </p:cNvSpPr>
                    <p:nvPr/>
                  </p:nvSpPr>
                  <p:spPr bwMode="auto">
                    <a:xfrm rot="652053">
                      <a:off x="1963124" y="4319863"/>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32" name="Oval 1446"/>
                    <p:cNvSpPr>
                      <a:spLocks noChangeAspect="1" noChangeArrowheads="1"/>
                    </p:cNvSpPr>
                    <p:nvPr/>
                  </p:nvSpPr>
                  <p:spPr bwMode="auto">
                    <a:xfrm rot="652053">
                      <a:off x="2010600" y="427857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33" name="Oval 1447"/>
                    <p:cNvSpPr>
                      <a:spLocks noChangeAspect="1" noChangeArrowheads="1"/>
                    </p:cNvSpPr>
                    <p:nvPr/>
                  </p:nvSpPr>
                  <p:spPr bwMode="auto">
                    <a:xfrm rot="652053">
                      <a:off x="1899475" y="459289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34" name="Oval 1448"/>
                    <p:cNvSpPr>
                      <a:spLocks noChangeAspect="1" noChangeArrowheads="1"/>
                    </p:cNvSpPr>
                    <p:nvPr/>
                  </p:nvSpPr>
                  <p:spPr bwMode="auto">
                    <a:xfrm rot="652053">
                      <a:off x="1866287" y="4531001"/>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35" name="Oval 1449"/>
                    <p:cNvSpPr>
                      <a:spLocks noChangeAspect="1" noChangeArrowheads="1"/>
                    </p:cNvSpPr>
                    <p:nvPr/>
                  </p:nvSpPr>
                  <p:spPr bwMode="auto">
                    <a:xfrm rot="652053">
                      <a:off x="1850263" y="46357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36" name="Oval 1450"/>
                    <p:cNvSpPr>
                      <a:spLocks noChangeAspect="1" noChangeArrowheads="1"/>
                    </p:cNvSpPr>
                    <p:nvPr/>
                  </p:nvSpPr>
                  <p:spPr bwMode="auto">
                    <a:xfrm rot="652053">
                      <a:off x="1866287" y="4531001"/>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37" name="Oval 1451"/>
                    <p:cNvSpPr>
                      <a:spLocks noChangeAspect="1" noChangeArrowheads="1"/>
                    </p:cNvSpPr>
                    <p:nvPr/>
                  </p:nvSpPr>
                  <p:spPr bwMode="auto">
                    <a:xfrm rot="652053">
                      <a:off x="1994740" y="438161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38" name="Oval 1452"/>
                    <p:cNvSpPr>
                      <a:spLocks noChangeAspect="1" noChangeArrowheads="1"/>
                    </p:cNvSpPr>
                    <p:nvPr/>
                  </p:nvSpPr>
                  <p:spPr bwMode="auto">
                    <a:xfrm rot="652053">
                      <a:off x="1963124" y="4319863"/>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39" name="Oval 1453"/>
                    <p:cNvSpPr>
                      <a:spLocks noChangeAspect="1" noChangeArrowheads="1"/>
                    </p:cNvSpPr>
                    <p:nvPr/>
                  </p:nvSpPr>
                  <p:spPr bwMode="auto">
                    <a:xfrm rot="652053">
                      <a:off x="1947100" y="442303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40" name="Oval 1454"/>
                    <p:cNvSpPr>
                      <a:spLocks noChangeAspect="1" noChangeArrowheads="1"/>
                    </p:cNvSpPr>
                    <p:nvPr/>
                  </p:nvSpPr>
                  <p:spPr bwMode="auto">
                    <a:xfrm rot="652053">
                      <a:off x="1963124" y="4319863"/>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41" name="Oval 1455"/>
                    <p:cNvSpPr>
                      <a:spLocks noChangeAspect="1" noChangeArrowheads="1"/>
                    </p:cNvSpPr>
                    <p:nvPr/>
                  </p:nvSpPr>
                  <p:spPr bwMode="auto">
                    <a:xfrm rot="652053">
                      <a:off x="2148713" y="42039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42" name="Oval 1456"/>
                    <p:cNvSpPr>
                      <a:spLocks noChangeAspect="1" noChangeArrowheads="1"/>
                    </p:cNvSpPr>
                    <p:nvPr/>
                  </p:nvSpPr>
                  <p:spPr bwMode="auto">
                    <a:xfrm rot="652053">
                      <a:off x="2115390" y="414348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43" name="Oval 1457"/>
                    <p:cNvSpPr>
                      <a:spLocks noChangeAspect="1" noChangeArrowheads="1"/>
                    </p:cNvSpPr>
                    <p:nvPr/>
                  </p:nvSpPr>
                  <p:spPr bwMode="auto">
                    <a:xfrm rot="652053">
                      <a:off x="2099649" y="4245251"/>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44" name="Oval 1458"/>
                    <p:cNvSpPr>
                      <a:spLocks noChangeAspect="1" noChangeArrowheads="1"/>
                    </p:cNvSpPr>
                    <p:nvPr/>
                  </p:nvSpPr>
                  <p:spPr bwMode="auto">
                    <a:xfrm rot="652053">
                      <a:off x="2115390" y="414348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45" name="Oval 1459"/>
                    <p:cNvSpPr>
                      <a:spLocks noChangeAspect="1" noChangeArrowheads="1"/>
                    </p:cNvSpPr>
                    <p:nvPr/>
                  </p:nvSpPr>
                  <p:spPr bwMode="auto">
                    <a:xfrm rot="652053">
                      <a:off x="2204290" y="411014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46" name="Oval 1460"/>
                    <p:cNvSpPr>
                      <a:spLocks noChangeAspect="1" noChangeArrowheads="1"/>
                    </p:cNvSpPr>
                    <p:nvPr/>
                  </p:nvSpPr>
                  <p:spPr bwMode="auto">
                    <a:xfrm rot="652053">
                      <a:off x="2172674" y="4048401"/>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47" name="Oval 1461"/>
                    <p:cNvSpPr>
                      <a:spLocks noChangeAspect="1" noChangeArrowheads="1"/>
                    </p:cNvSpPr>
                    <p:nvPr/>
                  </p:nvSpPr>
                  <p:spPr bwMode="auto">
                    <a:xfrm rot="652053">
                      <a:off x="2156650" y="41531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48" name="Oval 1462"/>
                    <p:cNvSpPr>
                      <a:spLocks noChangeAspect="1" noChangeArrowheads="1"/>
                    </p:cNvSpPr>
                    <p:nvPr/>
                  </p:nvSpPr>
                  <p:spPr bwMode="auto">
                    <a:xfrm rot="652053">
                      <a:off x="2172674" y="4048401"/>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49" name="Oval 1463"/>
                    <p:cNvSpPr>
                      <a:spLocks noChangeAspect="1" noChangeArrowheads="1"/>
                    </p:cNvSpPr>
                    <p:nvPr/>
                  </p:nvSpPr>
                  <p:spPr bwMode="auto">
                    <a:xfrm rot="652053">
                      <a:off x="2107438" y="419443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50" name="Oval 1464"/>
                    <p:cNvSpPr>
                      <a:spLocks noChangeAspect="1" noChangeArrowheads="1"/>
                    </p:cNvSpPr>
                    <p:nvPr/>
                  </p:nvSpPr>
                  <p:spPr bwMode="auto">
                    <a:xfrm rot="652053">
                      <a:off x="2074249" y="4130951"/>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51" name="Oval 1465"/>
                    <p:cNvSpPr>
                      <a:spLocks noChangeAspect="1" noChangeArrowheads="1"/>
                    </p:cNvSpPr>
                    <p:nvPr/>
                  </p:nvSpPr>
                  <p:spPr bwMode="auto">
                    <a:xfrm rot="652053">
                      <a:off x="2058240" y="423714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52" name="Oval 1466"/>
                    <p:cNvSpPr>
                      <a:spLocks noChangeAspect="1" noChangeArrowheads="1"/>
                    </p:cNvSpPr>
                    <p:nvPr/>
                  </p:nvSpPr>
                  <p:spPr bwMode="auto">
                    <a:xfrm rot="652053">
                      <a:off x="2074249" y="4130951"/>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53" name="Oval 1467"/>
                    <p:cNvSpPr>
                      <a:spLocks noChangeAspect="1" noChangeArrowheads="1"/>
                    </p:cNvSpPr>
                    <p:nvPr/>
                  </p:nvSpPr>
                  <p:spPr bwMode="auto">
                    <a:xfrm rot="652053">
                      <a:off x="2212213" y="405791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54" name="Oval 1468"/>
                    <p:cNvSpPr>
                      <a:spLocks noChangeAspect="1" noChangeArrowheads="1"/>
                    </p:cNvSpPr>
                    <p:nvPr/>
                  </p:nvSpPr>
                  <p:spPr bwMode="auto">
                    <a:xfrm rot="652053">
                      <a:off x="2178890" y="399584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55" name="Oval 1469"/>
                    <p:cNvSpPr>
                      <a:spLocks noChangeAspect="1" noChangeArrowheads="1"/>
                    </p:cNvSpPr>
                    <p:nvPr/>
                  </p:nvSpPr>
                  <p:spPr bwMode="auto">
                    <a:xfrm rot="652053">
                      <a:off x="2164588" y="410077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56" name="Oval 1470"/>
                    <p:cNvSpPr>
                      <a:spLocks noChangeAspect="1" noChangeArrowheads="1"/>
                    </p:cNvSpPr>
                    <p:nvPr/>
                  </p:nvSpPr>
                  <p:spPr bwMode="auto">
                    <a:xfrm rot="652053">
                      <a:off x="2178890" y="399584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57" name="Oval 1471"/>
                    <p:cNvSpPr>
                      <a:spLocks noChangeAspect="1" noChangeArrowheads="1"/>
                    </p:cNvSpPr>
                    <p:nvPr/>
                  </p:nvSpPr>
                  <p:spPr bwMode="auto">
                    <a:xfrm rot="652053">
                      <a:off x="2028063" y="444367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58" name="Oval 1472"/>
                    <p:cNvSpPr>
                      <a:spLocks noChangeAspect="1" noChangeArrowheads="1"/>
                    </p:cNvSpPr>
                    <p:nvPr/>
                  </p:nvSpPr>
                  <p:spPr bwMode="auto">
                    <a:xfrm rot="652053">
                      <a:off x="2028063" y="444367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59" name="Oval 1473"/>
                    <p:cNvSpPr>
                      <a:spLocks noChangeAspect="1" noChangeArrowheads="1"/>
                    </p:cNvSpPr>
                    <p:nvPr/>
                  </p:nvSpPr>
                  <p:spPr bwMode="auto">
                    <a:xfrm rot="652053">
                      <a:off x="2245699" y="4119838"/>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60" name="Oval 1474"/>
                    <p:cNvSpPr>
                      <a:spLocks noChangeAspect="1" noChangeArrowheads="1"/>
                    </p:cNvSpPr>
                    <p:nvPr/>
                  </p:nvSpPr>
                  <p:spPr bwMode="auto">
                    <a:xfrm rot="652053">
                      <a:off x="2155063" y="388328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61" name="Oval 1475"/>
                    <p:cNvSpPr>
                      <a:spLocks noChangeAspect="1" noChangeArrowheads="1"/>
                    </p:cNvSpPr>
                    <p:nvPr/>
                  </p:nvSpPr>
                  <p:spPr bwMode="auto">
                    <a:xfrm rot="652053">
                      <a:off x="2212213" y="405791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62" name="Oval 1476"/>
                    <p:cNvSpPr>
                      <a:spLocks noChangeAspect="1" noChangeArrowheads="1"/>
                    </p:cNvSpPr>
                    <p:nvPr/>
                  </p:nvSpPr>
                  <p:spPr bwMode="auto">
                    <a:xfrm rot="652053">
                      <a:off x="2097928" y="397679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63" name="Oval 1477"/>
                    <p:cNvSpPr>
                      <a:spLocks noChangeAspect="1" noChangeArrowheads="1"/>
                    </p:cNvSpPr>
                    <p:nvPr/>
                  </p:nvSpPr>
                  <p:spPr bwMode="auto">
                    <a:xfrm rot="652053">
                      <a:off x="2074249" y="4130951"/>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64" name="Oval 1478"/>
                    <p:cNvSpPr>
                      <a:spLocks noChangeAspect="1" noChangeArrowheads="1"/>
                    </p:cNvSpPr>
                    <p:nvPr/>
                  </p:nvSpPr>
                  <p:spPr bwMode="auto">
                    <a:xfrm rot="652053">
                      <a:off x="2186828" y="394504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65" name="Oval 1479"/>
                    <p:cNvSpPr>
                      <a:spLocks noChangeAspect="1" noChangeArrowheads="1"/>
                    </p:cNvSpPr>
                    <p:nvPr/>
                  </p:nvSpPr>
                  <p:spPr bwMode="auto">
                    <a:xfrm rot="652053">
                      <a:off x="2048700" y="401981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66" name="Oval 1480"/>
                    <p:cNvSpPr>
                      <a:spLocks noChangeAspect="1" noChangeArrowheads="1"/>
                    </p:cNvSpPr>
                    <p:nvPr/>
                  </p:nvSpPr>
                  <p:spPr bwMode="auto">
                    <a:xfrm rot="652053">
                      <a:off x="2164588" y="410077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67" name="Oval 1481"/>
                    <p:cNvSpPr>
                      <a:spLocks noChangeAspect="1" noChangeArrowheads="1"/>
                    </p:cNvSpPr>
                    <p:nvPr/>
                  </p:nvSpPr>
                  <p:spPr bwMode="auto">
                    <a:xfrm rot="652053">
                      <a:off x="2156650" y="41531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68" name="Oval 1482"/>
                    <p:cNvSpPr>
                      <a:spLocks noChangeAspect="1" noChangeArrowheads="1"/>
                    </p:cNvSpPr>
                    <p:nvPr/>
                  </p:nvSpPr>
                  <p:spPr bwMode="auto">
                    <a:xfrm rot="652053">
                      <a:off x="2220150" y="400711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69" name="Oval 1483"/>
                    <p:cNvSpPr>
                      <a:spLocks noChangeAspect="1" noChangeArrowheads="1"/>
                    </p:cNvSpPr>
                    <p:nvPr/>
                  </p:nvSpPr>
                  <p:spPr bwMode="auto">
                    <a:xfrm rot="652053">
                      <a:off x="2196353" y="416253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70" name="Oval 1484"/>
                    <p:cNvSpPr>
                      <a:spLocks noChangeAspect="1" noChangeArrowheads="1"/>
                    </p:cNvSpPr>
                    <p:nvPr/>
                  </p:nvSpPr>
                  <p:spPr bwMode="auto">
                    <a:xfrm rot="652053">
                      <a:off x="2409063" y="416109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71" name="Oval 1485"/>
                    <p:cNvSpPr>
                      <a:spLocks noChangeAspect="1" noChangeArrowheads="1"/>
                    </p:cNvSpPr>
                    <p:nvPr/>
                  </p:nvSpPr>
                  <p:spPr bwMode="auto">
                    <a:xfrm rot="652053">
                      <a:off x="2318724" y="4191276"/>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72" name="Oval 1486"/>
                    <p:cNvSpPr>
                      <a:spLocks noChangeAspect="1" noChangeArrowheads="1"/>
                    </p:cNvSpPr>
                    <p:nvPr/>
                  </p:nvSpPr>
                  <p:spPr bwMode="auto">
                    <a:xfrm rot="652053">
                      <a:off x="2316988" y="392297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73" name="Oval 1487"/>
                    <p:cNvSpPr>
                      <a:spLocks noChangeAspect="1" noChangeArrowheads="1"/>
                    </p:cNvSpPr>
                    <p:nvPr/>
                  </p:nvSpPr>
                  <p:spPr bwMode="auto">
                    <a:xfrm rot="652053">
                      <a:off x="2158238" y="377374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74" name="Oval 1488"/>
                    <p:cNvSpPr>
                      <a:spLocks noChangeAspect="1" noChangeArrowheads="1"/>
                    </p:cNvSpPr>
                    <p:nvPr/>
                  </p:nvSpPr>
                  <p:spPr bwMode="auto">
                    <a:xfrm rot="652053">
                      <a:off x="2301113" y="40261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75" name="Oval 1489"/>
                    <p:cNvSpPr>
                      <a:spLocks noChangeAspect="1" noChangeArrowheads="1"/>
                    </p:cNvSpPr>
                    <p:nvPr/>
                  </p:nvSpPr>
                  <p:spPr bwMode="auto">
                    <a:xfrm rot="652053">
                      <a:off x="2212213" y="405791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76" name="Oval 1490"/>
                    <p:cNvSpPr>
                      <a:spLocks noChangeAspect="1" noChangeArrowheads="1"/>
                    </p:cNvSpPr>
                    <p:nvPr/>
                  </p:nvSpPr>
                  <p:spPr bwMode="auto">
                    <a:xfrm rot="652053">
                      <a:off x="2261425" y="401663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77" name="Oval 1491"/>
                    <p:cNvSpPr>
                      <a:spLocks noChangeAspect="1" noChangeArrowheads="1"/>
                    </p:cNvSpPr>
                    <p:nvPr/>
                  </p:nvSpPr>
                  <p:spPr bwMode="auto">
                    <a:xfrm rot="652053">
                      <a:off x="2572561" y="4010436"/>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78" name="Oval 1492"/>
                    <p:cNvSpPr>
                      <a:spLocks noChangeAspect="1" noChangeArrowheads="1"/>
                    </p:cNvSpPr>
                    <p:nvPr/>
                  </p:nvSpPr>
                  <p:spPr bwMode="auto">
                    <a:xfrm rot="652053">
                      <a:off x="2356675" y="366421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79" name="Oval 1493"/>
                    <p:cNvSpPr>
                      <a:spLocks noChangeAspect="1" noChangeArrowheads="1"/>
                    </p:cNvSpPr>
                    <p:nvPr/>
                  </p:nvSpPr>
                  <p:spPr bwMode="auto">
                    <a:xfrm rot="652053">
                      <a:off x="2456688" y="387852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80" name="Oval 1494"/>
                    <p:cNvSpPr>
                      <a:spLocks noChangeAspect="1" noChangeArrowheads="1"/>
                    </p:cNvSpPr>
                    <p:nvPr/>
                  </p:nvSpPr>
                  <p:spPr bwMode="auto">
                    <a:xfrm rot="652053">
                      <a:off x="2332863" y="381978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81" name="Oval 1495"/>
                    <p:cNvSpPr>
                      <a:spLocks noChangeAspect="1" noChangeArrowheads="1"/>
                    </p:cNvSpPr>
                    <p:nvPr/>
                  </p:nvSpPr>
                  <p:spPr bwMode="auto">
                    <a:xfrm rot="652053">
                      <a:off x="2239215" y="382598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82" name="Oval 1496"/>
                    <p:cNvSpPr>
                      <a:spLocks noChangeAspect="1" noChangeArrowheads="1"/>
                    </p:cNvSpPr>
                    <p:nvPr/>
                  </p:nvSpPr>
                  <p:spPr bwMode="auto">
                    <a:xfrm rot="652053">
                      <a:off x="2390013" y="372453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83" name="Oval 1497"/>
                    <p:cNvSpPr>
                      <a:spLocks noChangeAspect="1" noChangeArrowheads="1"/>
                    </p:cNvSpPr>
                    <p:nvPr/>
                  </p:nvSpPr>
                  <p:spPr bwMode="auto">
                    <a:xfrm rot="652053">
                      <a:off x="2239215" y="351007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84" name="Oval 1498"/>
                    <p:cNvSpPr>
                      <a:spLocks noChangeAspect="1" noChangeArrowheads="1"/>
                    </p:cNvSpPr>
                    <p:nvPr/>
                  </p:nvSpPr>
                  <p:spPr bwMode="auto">
                    <a:xfrm rot="652053">
                      <a:off x="2366186" y="3881848"/>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85" name="Oval 1499"/>
                    <p:cNvSpPr>
                      <a:spLocks noChangeAspect="1" noChangeArrowheads="1"/>
                    </p:cNvSpPr>
                    <p:nvPr/>
                  </p:nvSpPr>
                  <p:spPr bwMode="auto">
                    <a:xfrm rot="652053">
                      <a:off x="2309199" y="3973788"/>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86" name="Oval 1500"/>
                    <p:cNvSpPr>
                      <a:spLocks noChangeAspect="1" noChangeArrowheads="1"/>
                    </p:cNvSpPr>
                    <p:nvPr/>
                  </p:nvSpPr>
                  <p:spPr bwMode="auto">
                    <a:xfrm rot="652053">
                      <a:off x="2356690" y="393234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87" name="Oval 1501"/>
                    <p:cNvSpPr>
                      <a:spLocks noChangeAspect="1" noChangeArrowheads="1"/>
                    </p:cNvSpPr>
                    <p:nvPr/>
                  </p:nvSpPr>
                  <p:spPr bwMode="auto">
                    <a:xfrm rot="652053">
                      <a:off x="2463053" y="382757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88" name="Oval 1502"/>
                    <p:cNvSpPr>
                      <a:spLocks noChangeAspect="1" noChangeArrowheads="1"/>
                    </p:cNvSpPr>
                    <p:nvPr/>
                  </p:nvSpPr>
                  <p:spPr bwMode="auto">
                    <a:xfrm rot="652053">
                      <a:off x="2425087" y="4054751"/>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89" name="Oval 1503"/>
                    <p:cNvSpPr>
                      <a:spLocks noChangeAspect="1" noChangeArrowheads="1"/>
                    </p:cNvSpPr>
                    <p:nvPr/>
                  </p:nvSpPr>
                  <p:spPr bwMode="auto">
                    <a:xfrm rot="652053">
                      <a:off x="2626699" y="3865838"/>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90" name="Oval 1504"/>
                    <p:cNvSpPr>
                      <a:spLocks noChangeAspect="1" noChangeArrowheads="1"/>
                    </p:cNvSpPr>
                    <p:nvPr/>
                  </p:nvSpPr>
                  <p:spPr bwMode="auto">
                    <a:xfrm rot="652053">
                      <a:off x="2601165" y="399267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91" name="Oval 1505"/>
                    <p:cNvSpPr>
                      <a:spLocks noChangeAspect="1" noChangeArrowheads="1"/>
                    </p:cNvSpPr>
                    <p:nvPr/>
                  </p:nvSpPr>
                  <p:spPr bwMode="auto">
                    <a:xfrm rot="652053">
                      <a:off x="2559875" y="374358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92" name="Oval 1506"/>
                    <p:cNvSpPr>
                      <a:spLocks noChangeAspect="1" noChangeArrowheads="1"/>
                    </p:cNvSpPr>
                    <p:nvPr/>
                  </p:nvSpPr>
                  <p:spPr bwMode="auto">
                    <a:xfrm rot="652053">
                      <a:off x="2447312" y="3667401"/>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93" name="Oval 1507"/>
                    <p:cNvSpPr>
                      <a:spLocks noChangeAspect="1" noChangeArrowheads="1"/>
                    </p:cNvSpPr>
                    <p:nvPr/>
                  </p:nvSpPr>
                  <p:spPr bwMode="auto">
                    <a:xfrm rot="652053">
                      <a:off x="2545588" y="38483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94" name="Oval 1508"/>
                    <p:cNvSpPr>
                      <a:spLocks noChangeAspect="1" noChangeArrowheads="1"/>
                    </p:cNvSpPr>
                    <p:nvPr/>
                  </p:nvSpPr>
                  <p:spPr bwMode="auto">
                    <a:xfrm rot="652053">
                      <a:off x="2456688" y="387852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95" name="Oval 1509"/>
                    <p:cNvSpPr>
                      <a:spLocks noChangeAspect="1" noChangeArrowheads="1"/>
                    </p:cNvSpPr>
                    <p:nvPr/>
                  </p:nvSpPr>
                  <p:spPr bwMode="auto">
                    <a:xfrm rot="652053">
                      <a:off x="2504313" y="383724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96" name="Oval 1510"/>
                    <p:cNvSpPr>
                      <a:spLocks noChangeAspect="1" noChangeArrowheads="1"/>
                    </p:cNvSpPr>
                    <p:nvPr/>
                  </p:nvSpPr>
                  <p:spPr bwMode="auto">
                    <a:xfrm rot="652053">
                      <a:off x="2342388" y="403727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97" name="Oval 1511"/>
                    <p:cNvSpPr>
                      <a:spLocks noChangeAspect="1" noChangeArrowheads="1"/>
                    </p:cNvSpPr>
                    <p:nvPr/>
                  </p:nvSpPr>
                  <p:spPr bwMode="auto">
                    <a:xfrm rot="652053">
                      <a:off x="2309199" y="3973788"/>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98" name="Oval 1512"/>
                    <p:cNvSpPr>
                      <a:spLocks noChangeAspect="1" noChangeArrowheads="1"/>
                    </p:cNvSpPr>
                    <p:nvPr/>
                  </p:nvSpPr>
                  <p:spPr bwMode="auto">
                    <a:xfrm rot="652053">
                      <a:off x="2293190" y="407839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299" name="Oval 1513"/>
                    <p:cNvSpPr>
                      <a:spLocks noChangeAspect="1" noChangeArrowheads="1"/>
                    </p:cNvSpPr>
                    <p:nvPr/>
                  </p:nvSpPr>
                  <p:spPr bwMode="auto">
                    <a:xfrm rot="652053">
                      <a:off x="2309199" y="3973788"/>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00" name="Oval 1514"/>
                    <p:cNvSpPr>
                      <a:spLocks noChangeAspect="1" noChangeArrowheads="1"/>
                    </p:cNvSpPr>
                    <p:nvPr/>
                  </p:nvSpPr>
                  <p:spPr bwMode="auto">
                    <a:xfrm rot="652053">
                      <a:off x="2447312" y="3900763"/>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01" name="Oval 1515"/>
                    <p:cNvSpPr>
                      <a:spLocks noChangeAspect="1" noChangeArrowheads="1"/>
                    </p:cNvSpPr>
                    <p:nvPr/>
                  </p:nvSpPr>
                  <p:spPr bwMode="auto">
                    <a:xfrm rot="652053">
                      <a:off x="2456688" y="387852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02" name="Oval 1516"/>
                    <p:cNvSpPr>
                      <a:spLocks noChangeAspect="1" noChangeArrowheads="1"/>
                    </p:cNvSpPr>
                    <p:nvPr/>
                  </p:nvSpPr>
                  <p:spPr bwMode="auto">
                    <a:xfrm rot="652053">
                      <a:off x="2399687" y="3942038"/>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03" name="Oval 1517"/>
                    <p:cNvSpPr>
                      <a:spLocks noChangeAspect="1" noChangeArrowheads="1"/>
                    </p:cNvSpPr>
                    <p:nvPr/>
                  </p:nvSpPr>
                  <p:spPr bwMode="auto">
                    <a:xfrm rot="652053">
                      <a:off x="2456688" y="387852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04" name="Oval 1518"/>
                    <p:cNvSpPr>
                      <a:spLocks noChangeAspect="1" noChangeArrowheads="1"/>
                    </p:cNvSpPr>
                    <p:nvPr/>
                  </p:nvSpPr>
                  <p:spPr bwMode="auto">
                    <a:xfrm rot="652053">
                      <a:off x="2640853" y="376407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05" name="Oval 1519"/>
                    <p:cNvSpPr>
                      <a:spLocks noChangeAspect="1" noChangeArrowheads="1"/>
                    </p:cNvSpPr>
                    <p:nvPr/>
                  </p:nvSpPr>
                  <p:spPr bwMode="auto">
                    <a:xfrm rot="652053">
                      <a:off x="2609088" y="370072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06" name="Oval 1520"/>
                    <p:cNvSpPr>
                      <a:spLocks noChangeAspect="1" noChangeArrowheads="1"/>
                    </p:cNvSpPr>
                    <p:nvPr/>
                  </p:nvSpPr>
                  <p:spPr bwMode="auto">
                    <a:xfrm rot="652053">
                      <a:off x="2593213" y="380549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07" name="Oval 1521"/>
                    <p:cNvSpPr>
                      <a:spLocks noChangeAspect="1" noChangeArrowheads="1"/>
                    </p:cNvSpPr>
                    <p:nvPr/>
                  </p:nvSpPr>
                  <p:spPr bwMode="auto">
                    <a:xfrm rot="652053">
                      <a:off x="2609088" y="370072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08" name="Oval 1522"/>
                    <p:cNvSpPr>
                      <a:spLocks noChangeAspect="1" noChangeArrowheads="1"/>
                    </p:cNvSpPr>
                    <p:nvPr/>
                  </p:nvSpPr>
                  <p:spPr bwMode="auto">
                    <a:xfrm rot="652053">
                      <a:off x="2650349" y="3711986"/>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09" name="Oval 1523"/>
                    <p:cNvSpPr>
                      <a:spLocks noChangeAspect="1" noChangeArrowheads="1"/>
                    </p:cNvSpPr>
                    <p:nvPr/>
                  </p:nvSpPr>
                  <p:spPr bwMode="auto">
                    <a:xfrm rot="652053">
                      <a:off x="2601299" y="3753126"/>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10" name="Oval 1524"/>
                    <p:cNvSpPr>
                      <a:spLocks noChangeAspect="1" noChangeArrowheads="1"/>
                    </p:cNvSpPr>
                    <p:nvPr/>
                  </p:nvSpPr>
                  <p:spPr bwMode="auto">
                    <a:xfrm rot="652053">
                      <a:off x="2569386" y="3691348"/>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11" name="Oval 1525"/>
                    <p:cNvSpPr>
                      <a:spLocks noChangeAspect="1" noChangeArrowheads="1"/>
                    </p:cNvSpPr>
                    <p:nvPr/>
                  </p:nvSpPr>
                  <p:spPr bwMode="auto">
                    <a:xfrm rot="652053">
                      <a:off x="2552102" y="3794251"/>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12" name="Oval 1526"/>
                    <p:cNvSpPr>
                      <a:spLocks noChangeAspect="1" noChangeArrowheads="1"/>
                    </p:cNvSpPr>
                    <p:nvPr/>
                  </p:nvSpPr>
                  <p:spPr bwMode="auto">
                    <a:xfrm rot="652053">
                      <a:off x="2569386" y="3691348"/>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13" name="Oval 1527"/>
                    <p:cNvSpPr>
                      <a:spLocks noChangeAspect="1" noChangeArrowheads="1"/>
                    </p:cNvSpPr>
                    <p:nvPr/>
                  </p:nvSpPr>
                  <p:spPr bwMode="auto">
                    <a:xfrm rot="652053">
                      <a:off x="2658286" y="3659598"/>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14" name="Oval 1528"/>
                    <p:cNvSpPr>
                      <a:spLocks noChangeAspect="1" noChangeArrowheads="1"/>
                    </p:cNvSpPr>
                    <p:nvPr/>
                  </p:nvSpPr>
                  <p:spPr bwMode="auto">
                    <a:xfrm rot="652053">
                      <a:off x="2480500" y="39626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15" name="Oval 1529"/>
                    <p:cNvSpPr>
                      <a:spLocks noChangeAspect="1" noChangeArrowheads="1"/>
                    </p:cNvSpPr>
                    <p:nvPr/>
                  </p:nvSpPr>
                  <p:spPr bwMode="auto">
                    <a:xfrm rot="652053">
                      <a:off x="2488438" y="39118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16" name="Oval 1530"/>
                    <p:cNvSpPr>
                      <a:spLocks noChangeAspect="1" noChangeArrowheads="1"/>
                    </p:cNvSpPr>
                    <p:nvPr/>
                  </p:nvSpPr>
                  <p:spPr bwMode="auto">
                    <a:xfrm rot="652053">
                      <a:off x="2490025" y="418014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17" name="Oval 1531"/>
                    <p:cNvSpPr>
                      <a:spLocks noChangeAspect="1" noChangeArrowheads="1"/>
                    </p:cNvSpPr>
                    <p:nvPr/>
                  </p:nvSpPr>
                  <p:spPr bwMode="auto">
                    <a:xfrm rot="652053">
                      <a:off x="2221753" y="427524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18" name="Oval 1532"/>
                    <p:cNvSpPr>
                      <a:spLocks noChangeAspect="1" noChangeArrowheads="1"/>
                    </p:cNvSpPr>
                    <p:nvPr/>
                  </p:nvSpPr>
                  <p:spPr bwMode="auto">
                    <a:xfrm rot="652053">
                      <a:off x="2239200" y="419602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19" name="Oval 1533"/>
                    <p:cNvSpPr>
                      <a:spLocks noChangeAspect="1" noChangeArrowheads="1"/>
                    </p:cNvSpPr>
                    <p:nvPr/>
                  </p:nvSpPr>
                  <p:spPr bwMode="auto">
                    <a:xfrm rot="652053">
                      <a:off x="2074100" y="435477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20" name="Oval 1534"/>
                    <p:cNvSpPr>
                      <a:spLocks noChangeAspect="1" noChangeArrowheads="1"/>
                    </p:cNvSpPr>
                    <p:nvPr/>
                  </p:nvSpPr>
                  <p:spPr bwMode="auto">
                    <a:xfrm rot="652053">
                      <a:off x="2321914" y="4089526"/>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21" name="Oval 1535"/>
                    <p:cNvSpPr>
                      <a:spLocks noChangeAspect="1" noChangeArrowheads="1"/>
                    </p:cNvSpPr>
                    <p:nvPr/>
                  </p:nvSpPr>
                  <p:spPr bwMode="auto">
                    <a:xfrm rot="652053">
                      <a:off x="2406037" y="3983313"/>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22" name="Oval 1536"/>
                    <p:cNvSpPr>
                      <a:spLocks noChangeAspect="1" noChangeArrowheads="1"/>
                    </p:cNvSpPr>
                    <p:nvPr/>
                  </p:nvSpPr>
                  <p:spPr bwMode="auto">
                    <a:xfrm rot="652053">
                      <a:off x="2531449" y="3918226"/>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23" name="Oval 1537"/>
                    <p:cNvSpPr>
                      <a:spLocks noChangeAspect="1" noChangeArrowheads="1"/>
                    </p:cNvSpPr>
                    <p:nvPr/>
                  </p:nvSpPr>
                  <p:spPr bwMode="auto">
                    <a:xfrm rot="652053">
                      <a:off x="2531300" y="37594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24" name="Oval 1538"/>
                    <p:cNvSpPr>
                      <a:spLocks noChangeAspect="1" noChangeArrowheads="1"/>
                    </p:cNvSpPr>
                    <p:nvPr/>
                  </p:nvSpPr>
                  <p:spPr bwMode="auto">
                    <a:xfrm rot="652053">
                      <a:off x="1710563" y="458813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25" name="Oval 1539"/>
                    <p:cNvSpPr>
                      <a:spLocks noChangeAspect="1" noChangeArrowheads="1"/>
                    </p:cNvSpPr>
                    <p:nvPr/>
                  </p:nvSpPr>
                  <p:spPr bwMode="auto">
                    <a:xfrm rot="652053">
                      <a:off x="1856613" y="430873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26" name="Oval 1540"/>
                    <p:cNvSpPr>
                      <a:spLocks noChangeAspect="1" noChangeArrowheads="1"/>
                    </p:cNvSpPr>
                    <p:nvPr/>
                  </p:nvSpPr>
                  <p:spPr bwMode="auto">
                    <a:xfrm rot="652053">
                      <a:off x="2032974" y="4089676"/>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27" name="Oval 1541"/>
                    <p:cNvSpPr>
                      <a:spLocks noChangeAspect="1" noChangeArrowheads="1"/>
                    </p:cNvSpPr>
                    <p:nvPr/>
                  </p:nvSpPr>
                  <p:spPr bwMode="auto">
                    <a:xfrm rot="652053">
                      <a:off x="1628162" y="4692926"/>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28" name="Oval 1542"/>
                    <p:cNvSpPr>
                      <a:spLocks noChangeAspect="1" noChangeArrowheads="1"/>
                    </p:cNvSpPr>
                    <p:nvPr/>
                  </p:nvSpPr>
                  <p:spPr bwMode="auto">
                    <a:xfrm rot="652053">
                      <a:off x="1669437" y="4692926"/>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29" name="Oval 1543"/>
                    <p:cNvSpPr>
                      <a:spLocks noChangeAspect="1" noChangeArrowheads="1"/>
                    </p:cNvSpPr>
                    <p:nvPr/>
                  </p:nvSpPr>
                  <p:spPr bwMode="auto">
                    <a:xfrm rot="652053">
                      <a:off x="2450338" y="389281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30" name="Oval 1544"/>
                    <p:cNvSpPr>
                      <a:spLocks noChangeAspect="1" noChangeArrowheads="1"/>
                    </p:cNvSpPr>
                    <p:nvPr/>
                  </p:nvSpPr>
                  <p:spPr bwMode="auto">
                    <a:xfrm rot="652053">
                      <a:off x="2612278" y="39307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31" name="Oval 1545"/>
                    <p:cNvSpPr>
                      <a:spLocks noChangeAspect="1" noChangeArrowheads="1"/>
                    </p:cNvSpPr>
                    <p:nvPr/>
                  </p:nvSpPr>
                  <p:spPr bwMode="auto">
                    <a:xfrm rot="652053">
                      <a:off x="2482088" y="39245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32" name="Oval 1546"/>
                    <p:cNvSpPr>
                      <a:spLocks noChangeAspect="1" noChangeArrowheads="1"/>
                    </p:cNvSpPr>
                    <p:nvPr/>
                  </p:nvSpPr>
                  <p:spPr bwMode="auto">
                    <a:xfrm rot="652053">
                      <a:off x="2521775" y="369437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33" name="Oval 1547"/>
                    <p:cNvSpPr>
                      <a:spLocks noChangeAspect="1" noChangeArrowheads="1"/>
                    </p:cNvSpPr>
                    <p:nvPr/>
                  </p:nvSpPr>
                  <p:spPr bwMode="auto">
                    <a:xfrm rot="652053">
                      <a:off x="2445575" y="359753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34" name="Oval 1548"/>
                    <p:cNvSpPr>
                      <a:spLocks noChangeAspect="1" noChangeArrowheads="1"/>
                    </p:cNvSpPr>
                    <p:nvPr/>
                  </p:nvSpPr>
                  <p:spPr bwMode="auto">
                    <a:xfrm rot="652053">
                      <a:off x="2505915" y="379741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35" name="Oval 1549"/>
                    <p:cNvSpPr>
                      <a:spLocks noChangeAspect="1" noChangeArrowheads="1"/>
                    </p:cNvSpPr>
                    <p:nvPr/>
                  </p:nvSpPr>
                  <p:spPr bwMode="auto">
                    <a:xfrm rot="652053">
                      <a:off x="2466213" y="378803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36" name="Oval 1550"/>
                    <p:cNvSpPr>
                      <a:spLocks noChangeAspect="1" noChangeArrowheads="1"/>
                    </p:cNvSpPr>
                    <p:nvPr/>
                  </p:nvSpPr>
                  <p:spPr bwMode="auto">
                    <a:xfrm rot="652053">
                      <a:off x="2561612" y="3434038"/>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37" name="Oval 1551"/>
                    <p:cNvSpPr>
                      <a:spLocks noChangeAspect="1" noChangeArrowheads="1"/>
                    </p:cNvSpPr>
                    <p:nvPr/>
                  </p:nvSpPr>
                  <p:spPr bwMode="auto">
                    <a:xfrm rot="652053">
                      <a:off x="2620200" y="361182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38" name="Oval 1552"/>
                    <p:cNvSpPr>
                      <a:spLocks noChangeAspect="1" noChangeArrowheads="1"/>
                    </p:cNvSpPr>
                    <p:nvPr/>
                  </p:nvSpPr>
                  <p:spPr bwMode="auto">
                    <a:xfrm rot="652053">
                      <a:off x="2537650" y="359118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39" name="Oval 1553"/>
                    <p:cNvSpPr>
                      <a:spLocks noChangeAspect="1" noChangeArrowheads="1"/>
                    </p:cNvSpPr>
                    <p:nvPr/>
                  </p:nvSpPr>
                  <p:spPr bwMode="auto">
                    <a:xfrm rot="652053">
                      <a:off x="2480515" y="368469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40" name="Oval 1554"/>
                    <p:cNvSpPr>
                      <a:spLocks noChangeAspect="1" noChangeArrowheads="1"/>
                    </p:cNvSpPr>
                    <p:nvPr/>
                  </p:nvSpPr>
                  <p:spPr bwMode="auto">
                    <a:xfrm rot="652053">
                      <a:off x="2594800" y="349593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41" name="Oval 1555"/>
                    <p:cNvSpPr>
                      <a:spLocks noChangeAspect="1" noChangeArrowheads="1"/>
                    </p:cNvSpPr>
                    <p:nvPr/>
                  </p:nvSpPr>
                  <p:spPr bwMode="auto">
                    <a:xfrm rot="652053">
                      <a:off x="2470975" y="34673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42" name="Oval 1556"/>
                    <p:cNvSpPr>
                      <a:spLocks noChangeAspect="1" noChangeArrowheads="1"/>
                    </p:cNvSpPr>
                    <p:nvPr/>
                  </p:nvSpPr>
                  <p:spPr bwMode="auto">
                    <a:xfrm rot="652053">
                      <a:off x="2569415" y="365294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43" name="Oval 1557"/>
                    <p:cNvSpPr>
                      <a:spLocks noChangeAspect="1" noChangeArrowheads="1"/>
                    </p:cNvSpPr>
                    <p:nvPr/>
                  </p:nvSpPr>
                  <p:spPr bwMode="auto">
                    <a:xfrm rot="652053">
                      <a:off x="2513838" y="37467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44" name="Oval 1558"/>
                    <p:cNvSpPr>
                      <a:spLocks noChangeAspect="1" noChangeArrowheads="1"/>
                    </p:cNvSpPr>
                    <p:nvPr/>
                  </p:nvSpPr>
                  <p:spPr bwMode="auto">
                    <a:xfrm rot="652053">
                      <a:off x="2563199" y="3703913"/>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45" name="Oval 1559"/>
                    <p:cNvSpPr>
                      <a:spLocks noChangeAspect="1" noChangeArrowheads="1"/>
                    </p:cNvSpPr>
                    <p:nvPr/>
                  </p:nvSpPr>
                  <p:spPr bwMode="auto">
                    <a:xfrm rot="652053">
                      <a:off x="2626714" y="3557713"/>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46" name="Oval 1560"/>
                    <p:cNvSpPr>
                      <a:spLocks noChangeAspect="1" noChangeArrowheads="1"/>
                    </p:cNvSpPr>
                    <p:nvPr/>
                  </p:nvSpPr>
                  <p:spPr bwMode="auto">
                    <a:xfrm rot="652053">
                      <a:off x="2629711" y="3827873"/>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47" name="Oval 1561"/>
                    <p:cNvSpPr>
                      <a:spLocks noChangeAspect="1" noChangeArrowheads="1"/>
                    </p:cNvSpPr>
                    <p:nvPr/>
                  </p:nvSpPr>
                  <p:spPr bwMode="auto">
                    <a:xfrm rot="652053">
                      <a:off x="2790063" y="359912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48" name="Oval 1562"/>
                    <p:cNvSpPr>
                      <a:spLocks noChangeAspect="1" noChangeArrowheads="1"/>
                    </p:cNvSpPr>
                    <p:nvPr/>
                  </p:nvSpPr>
                  <p:spPr bwMode="auto">
                    <a:xfrm rot="652053">
                      <a:off x="2807525" y="376422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49" name="Oval 1563"/>
                    <p:cNvSpPr>
                      <a:spLocks noChangeAspect="1" noChangeArrowheads="1"/>
                    </p:cNvSpPr>
                    <p:nvPr/>
                  </p:nvSpPr>
                  <p:spPr bwMode="auto">
                    <a:xfrm rot="652053">
                      <a:off x="2723537" y="3475313"/>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50" name="Oval 1564"/>
                    <p:cNvSpPr>
                      <a:spLocks noChangeAspect="1" noChangeArrowheads="1"/>
                    </p:cNvSpPr>
                    <p:nvPr/>
                  </p:nvSpPr>
                  <p:spPr bwMode="auto">
                    <a:xfrm rot="652053">
                      <a:off x="2642425" y="34546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51" name="Oval 1565"/>
                    <p:cNvSpPr>
                      <a:spLocks noChangeAspect="1" noChangeArrowheads="1"/>
                    </p:cNvSpPr>
                    <p:nvPr/>
                  </p:nvSpPr>
                  <p:spPr bwMode="auto">
                    <a:xfrm rot="652053">
                      <a:off x="2707528" y="357833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52" name="Oval 1566"/>
                    <p:cNvSpPr>
                      <a:spLocks noChangeAspect="1" noChangeArrowheads="1"/>
                    </p:cNvSpPr>
                    <p:nvPr/>
                  </p:nvSpPr>
                  <p:spPr bwMode="auto">
                    <a:xfrm rot="652053">
                      <a:off x="2620200" y="361182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53" name="Oval 1567"/>
                    <p:cNvSpPr>
                      <a:spLocks noChangeAspect="1" noChangeArrowheads="1"/>
                    </p:cNvSpPr>
                    <p:nvPr/>
                  </p:nvSpPr>
                  <p:spPr bwMode="auto">
                    <a:xfrm rot="652053">
                      <a:off x="2667825" y="35689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54" name="Oval 1568"/>
                    <p:cNvSpPr>
                      <a:spLocks noChangeAspect="1" noChangeArrowheads="1"/>
                    </p:cNvSpPr>
                    <p:nvPr/>
                  </p:nvSpPr>
                  <p:spPr bwMode="auto">
                    <a:xfrm rot="652053">
                      <a:off x="2547175" y="380708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55" name="Oval 1569"/>
                    <p:cNvSpPr>
                      <a:spLocks noChangeAspect="1" noChangeArrowheads="1"/>
                    </p:cNvSpPr>
                    <p:nvPr/>
                  </p:nvSpPr>
                  <p:spPr bwMode="auto">
                    <a:xfrm rot="652053">
                      <a:off x="2513838" y="37467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56" name="Oval 1570"/>
                    <p:cNvSpPr>
                      <a:spLocks noChangeAspect="1" noChangeArrowheads="1"/>
                    </p:cNvSpPr>
                    <p:nvPr/>
                  </p:nvSpPr>
                  <p:spPr bwMode="auto">
                    <a:xfrm rot="652053">
                      <a:off x="2499699" y="3848376"/>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57" name="Oval 1571"/>
                    <p:cNvSpPr>
                      <a:spLocks noChangeAspect="1" noChangeArrowheads="1"/>
                    </p:cNvSpPr>
                    <p:nvPr/>
                  </p:nvSpPr>
                  <p:spPr bwMode="auto">
                    <a:xfrm rot="652053">
                      <a:off x="2513838" y="37467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58" name="Oval 1572"/>
                    <p:cNvSpPr>
                      <a:spLocks noChangeAspect="1" noChangeArrowheads="1"/>
                    </p:cNvSpPr>
                    <p:nvPr/>
                  </p:nvSpPr>
                  <p:spPr bwMode="auto">
                    <a:xfrm rot="652053">
                      <a:off x="2651965" y="367199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59" name="Oval 1573"/>
                    <p:cNvSpPr>
                      <a:spLocks noChangeAspect="1" noChangeArrowheads="1"/>
                    </p:cNvSpPr>
                    <p:nvPr/>
                  </p:nvSpPr>
                  <p:spPr bwMode="auto">
                    <a:xfrm rot="652053">
                      <a:off x="2620200" y="361182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60" name="Oval 1574"/>
                    <p:cNvSpPr>
                      <a:spLocks noChangeAspect="1" noChangeArrowheads="1"/>
                    </p:cNvSpPr>
                    <p:nvPr/>
                  </p:nvSpPr>
                  <p:spPr bwMode="auto">
                    <a:xfrm rot="652053">
                      <a:off x="2604325" y="371342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61" name="Oval 1575"/>
                    <p:cNvSpPr>
                      <a:spLocks noChangeAspect="1" noChangeArrowheads="1"/>
                    </p:cNvSpPr>
                    <p:nvPr/>
                  </p:nvSpPr>
                  <p:spPr bwMode="auto">
                    <a:xfrm rot="652053">
                      <a:off x="2620200" y="361182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62" name="Oval 1576"/>
                    <p:cNvSpPr>
                      <a:spLocks noChangeAspect="1" noChangeArrowheads="1"/>
                    </p:cNvSpPr>
                    <p:nvPr/>
                  </p:nvSpPr>
                  <p:spPr bwMode="auto">
                    <a:xfrm rot="652053">
                      <a:off x="2804514" y="3494213"/>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63" name="Oval 1577"/>
                    <p:cNvSpPr>
                      <a:spLocks noChangeAspect="1" noChangeArrowheads="1"/>
                    </p:cNvSpPr>
                    <p:nvPr/>
                  </p:nvSpPr>
                  <p:spPr bwMode="auto">
                    <a:xfrm rot="652053">
                      <a:off x="2772749" y="3432451"/>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64" name="Oval 1578"/>
                    <p:cNvSpPr>
                      <a:spLocks noChangeAspect="1" noChangeArrowheads="1"/>
                    </p:cNvSpPr>
                    <p:nvPr/>
                  </p:nvSpPr>
                  <p:spPr bwMode="auto">
                    <a:xfrm rot="652053">
                      <a:off x="2756725" y="353721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65" name="Oval 1579"/>
                    <p:cNvSpPr>
                      <a:spLocks noChangeAspect="1" noChangeArrowheads="1"/>
                    </p:cNvSpPr>
                    <p:nvPr/>
                  </p:nvSpPr>
                  <p:spPr bwMode="auto">
                    <a:xfrm rot="652053">
                      <a:off x="2772749" y="3432451"/>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66" name="Oval 1580"/>
                    <p:cNvSpPr>
                      <a:spLocks noChangeAspect="1" noChangeArrowheads="1"/>
                    </p:cNvSpPr>
                    <p:nvPr/>
                  </p:nvSpPr>
                  <p:spPr bwMode="auto">
                    <a:xfrm rot="652053">
                      <a:off x="2812288" y="34419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67" name="Oval 1581"/>
                    <p:cNvSpPr>
                      <a:spLocks noChangeAspect="1" noChangeArrowheads="1"/>
                    </p:cNvSpPr>
                    <p:nvPr/>
                  </p:nvSpPr>
                  <p:spPr bwMode="auto">
                    <a:xfrm rot="652053">
                      <a:off x="2764663" y="348641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68" name="Oval 1582"/>
                    <p:cNvSpPr>
                      <a:spLocks noChangeAspect="1" noChangeArrowheads="1"/>
                    </p:cNvSpPr>
                    <p:nvPr/>
                  </p:nvSpPr>
                  <p:spPr bwMode="auto">
                    <a:xfrm rot="652053">
                      <a:off x="2731325" y="342291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69" name="Oval 1583"/>
                    <p:cNvSpPr>
                      <a:spLocks noChangeAspect="1" noChangeArrowheads="1"/>
                    </p:cNvSpPr>
                    <p:nvPr/>
                  </p:nvSpPr>
                  <p:spPr bwMode="auto">
                    <a:xfrm rot="652053">
                      <a:off x="2715465" y="352753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70" name="Oval 1584"/>
                    <p:cNvSpPr>
                      <a:spLocks noChangeAspect="1" noChangeArrowheads="1"/>
                    </p:cNvSpPr>
                    <p:nvPr/>
                  </p:nvSpPr>
                  <p:spPr bwMode="auto">
                    <a:xfrm rot="652053">
                      <a:off x="2731325" y="342291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71" name="Oval 1585"/>
                    <p:cNvSpPr>
                      <a:spLocks noChangeAspect="1" noChangeArrowheads="1"/>
                    </p:cNvSpPr>
                    <p:nvPr/>
                  </p:nvSpPr>
                  <p:spPr bwMode="auto">
                    <a:xfrm rot="652053">
                      <a:off x="2820225" y="33911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72" name="Oval 1586"/>
                    <p:cNvSpPr>
                      <a:spLocks noChangeAspect="1" noChangeArrowheads="1"/>
                    </p:cNvSpPr>
                    <p:nvPr/>
                  </p:nvSpPr>
                  <p:spPr bwMode="auto">
                    <a:xfrm rot="652053">
                      <a:off x="2685288" y="37340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73" name="Oval 1587"/>
                    <p:cNvSpPr>
                      <a:spLocks noChangeAspect="1" noChangeArrowheads="1"/>
                    </p:cNvSpPr>
                    <p:nvPr/>
                  </p:nvSpPr>
                  <p:spPr bwMode="auto">
                    <a:xfrm rot="652053">
                      <a:off x="2693374" y="3681688"/>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74" name="Oval 1588"/>
                    <p:cNvSpPr>
                      <a:spLocks noChangeAspect="1" noChangeArrowheads="1"/>
                    </p:cNvSpPr>
                    <p:nvPr/>
                  </p:nvSpPr>
                  <p:spPr bwMode="auto">
                    <a:xfrm rot="652053">
                      <a:off x="2653687" y="3911876"/>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75" name="Oval 1589"/>
                    <p:cNvSpPr>
                      <a:spLocks noChangeAspect="1" noChangeArrowheads="1"/>
                    </p:cNvSpPr>
                    <p:nvPr/>
                  </p:nvSpPr>
                  <p:spPr bwMode="auto">
                    <a:xfrm rot="652053">
                      <a:off x="2402713" y="392773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76" name="Oval 1590"/>
                    <p:cNvSpPr>
                      <a:spLocks noChangeAspect="1" noChangeArrowheads="1"/>
                    </p:cNvSpPr>
                    <p:nvPr/>
                  </p:nvSpPr>
                  <p:spPr bwMode="auto">
                    <a:xfrm rot="652053">
                      <a:off x="2572561" y="3878673"/>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77" name="Oval 1591"/>
                    <p:cNvSpPr>
                      <a:spLocks noChangeAspect="1" noChangeArrowheads="1"/>
                    </p:cNvSpPr>
                    <p:nvPr/>
                  </p:nvSpPr>
                  <p:spPr bwMode="auto">
                    <a:xfrm rot="652053">
                      <a:off x="2610675" y="375628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78" name="Oval 1592"/>
                    <p:cNvSpPr>
                      <a:spLocks noChangeAspect="1" noChangeArrowheads="1"/>
                    </p:cNvSpPr>
                    <p:nvPr/>
                  </p:nvSpPr>
                  <p:spPr bwMode="auto">
                    <a:xfrm rot="652053">
                      <a:off x="2694799" y="3650073"/>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79" name="Oval 1593"/>
                    <p:cNvSpPr>
                      <a:spLocks noChangeAspect="1" noChangeArrowheads="1"/>
                    </p:cNvSpPr>
                    <p:nvPr/>
                  </p:nvSpPr>
                  <p:spPr bwMode="auto">
                    <a:xfrm rot="652053">
                      <a:off x="2694799" y="3492911"/>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80" name="Oval 1594"/>
                    <p:cNvSpPr>
                      <a:spLocks noChangeAspect="1" noChangeArrowheads="1"/>
                    </p:cNvSpPr>
                    <p:nvPr/>
                  </p:nvSpPr>
                  <p:spPr bwMode="auto">
                    <a:xfrm rot="652053">
                      <a:off x="2267775" y="387852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81" name="Oval 1595"/>
                    <p:cNvSpPr>
                      <a:spLocks noChangeAspect="1" noChangeArrowheads="1"/>
                    </p:cNvSpPr>
                    <p:nvPr/>
                  </p:nvSpPr>
                  <p:spPr bwMode="auto">
                    <a:xfrm rot="652053">
                      <a:off x="2405888" y="377374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82" name="Oval 1596"/>
                    <p:cNvSpPr>
                      <a:spLocks noChangeAspect="1" noChangeArrowheads="1"/>
                    </p:cNvSpPr>
                    <p:nvPr/>
                  </p:nvSpPr>
                  <p:spPr bwMode="auto">
                    <a:xfrm rot="652053">
                      <a:off x="2315400" y="382613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83" name="Oval 1597"/>
                    <p:cNvSpPr>
                      <a:spLocks noChangeAspect="1" noChangeArrowheads="1"/>
                    </p:cNvSpPr>
                    <p:nvPr/>
                  </p:nvSpPr>
                  <p:spPr bwMode="auto">
                    <a:xfrm rot="652053">
                      <a:off x="2259824" y="3869148"/>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84" name="Oval 1598"/>
                    <p:cNvSpPr>
                      <a:spLocks noChangeAspect="1" noChangeArrowheads="1"/>
                    </p:cNvSpPr>
                    <p:nvPr/>
                  </p:nvSpPr>
                  <p:spPr bwMode="auto">
                    <a:xfrm rot="652053">
                      <a:off x="2307478" y="382757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85" name="Oval 1599"/>
                    <p:cNvSpPr>
                      <a:spLocks noChangeAspect="1" noChangeArrowheads="1"/>
                    </p:cNvSpPr>
                    <p:nvPr/>
                  </p:nvSpPr>
                  <p:spPr bwMode="auto">
                    <a:xfrm rot="652053">
                      <a:off x="2405888" y="377374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86" name="Oval 1600"/>
                    <p:cNvSpPr>
                      <a:spLocks noChangeAspect="1" noChangeArrowheads="1"/>
                    </p:cNvSpPr>
                    <p:nvPr/>
                  </p:nvSpPr>
                  <p:spPr bwMode="auto">
                    <a:xfrm rot="652053">
                      <a:off x="2259824" y="3869148"/>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87" name="Oval 1601"/>
                    <p:cNvSpPr>
                      <a:spLocks noChangeAspect="1" noChangeArrowheads="1"/>
                    </p:cNvSpPr>
                    <p:nvPr/>
                  </p:nvSpPr>
                  <p:spPr bwMode="auto">
                    <a:xfrm rot="652053">
                      <a:off x="2259824" y="3869148"/>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88" name="Oval 1602"/>
                    <p:cNvSpPr>
                      <a:spLocks noChangeAspect="1" noChangeArrowheads="1"/>
                    </p:cNvSpPr>
                    <p:nvPr/>
                  </p:nvSpPr>
                  <p:spPr bwMode="auto">
                    <a:xfrm rot="652053">
                      <a:off x="2398099" y="3794401"/>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89" name="Oval 1603"/>
                    <p:cNvSpPr>
                      <a:spLocks noChangeAspect="1" noChangeArrowheads="1"/>
                    </p:cNvSpPr>
                    <p:nvPr/>
                  </p:nvSpPr>
                  <p:spPr bwMode="auto">
                    <a:xfrm rot="652053">
                      <a:off x="2405888" y="377374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90" name="Oval 1604"/>
                    <p:cNvSpPr>
                      <a:spLocks noChangeAspect="1" noChangeArrowheads="1"/>
                    </p:cNvSpPr>
                    <p:nvPr/>
                  </p:nvSpPr>
                  <p:spPr bwMode="auto">
                    <a:xfrm rot="652053">
                      <a:off x="2350311" y="3837398"/>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91" name="Oval 1605"/>
                    <p:cNvSpPr>
                      <a:spLocks noChangeAspect="1" noChangeArrowheads="1"/>
                    </p:cNvSpPr>
                    <p:nvPr/>
                  </p:nvSpPr>
                  <p:spPr bwMode="auto">
                    <a:xfrm rot="652053">
                      <a:off x="2405888" y="377374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92" name="Oval 1606"/>
                    <p:cNvSpPr>
                      <a:spLocks noChangeAspect="1" noChangeArrowheads="1"/>
                    </p:cNvSpPr>
                    <p:nvPr/>
                  </p:nvSpPr>
                  <p:spPr bwMode="auto">
                    <a:xfrm rot="652053">
                      <a:off x="2356675" y="3878524"/>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93" name="Oval 1607"/>
                    <p:cNvSpPr>
                      <a:spLocks noChangeAspect="1" noChangeArrowheads="1"/>
                    </p:cNvSpPr>
                    <p:nvPr/>
                  </p:nvSpPr>
                  <p:spPr bwMode="auto">
                    <a:xfrm rot="652053">
                      <a:off x="2399553" y="3786299"/>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94" name="Oval 1608"/>
                    <p:cNvSpPr>
                      <a:spLocks noChangeAspect="1" noChangeArrowheads="1"/>
                    </p:cNvSpPr>
                    <p:nvPr/>
                  </p:nvSpPr>
                  <p:spPr bwMode="auto">
                    <a:xfrm rot="652053">
                      <a:off x="2353635" y="382153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95" name="Oval 1609"/>
                    <p:cNvSpPr>
                      <a:spLocks noChangeAspect="1" noChangeArrowheads="1"/>
                    </p:cNvSpPr>
                    <p:nvPr/>
                  </p:nvSpPr>
                  <p:spPr bwMode="auto">
                    <a:xfrm rot="652053">
                      <a:off x="2848786" y="3383373"/>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96" name="Oval 1610"/>
                    <p:cNvSpPr>
                      <a:spLocks noChangeAspect="1" noChangeArrowheads="1"/>
                    </p:cNvSpPr>
                    <p:nvPr/>
                  </p:nvSpPr>
                  <p:spPr bwMode="auto">
                    <a:xfrm rot="652053">
                      <a:off x="2929763" y="34038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97" name="Oval 1611"/>
                    <p:cNvSpPr>
                      <a:spLocks noChangeAspect="1" noChangeArrowheads="1"/>
                    </p:cNvSpPr>
                    <p:nvPr/>
                  </p:nvSpPr>
                  <p:spPr bwMode="auto">
                    <a:xfrm rot="652053">
                      <a:off x="2896425" y="33403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98" name="Oval 1612"/>
                    <p:cNvSpPr>
                      <a:spLocks noChangeAspect="1" noChangeArrowheads="1"/>
                    </p:cNvSpPr>
                    <p:nvPr/>
                  </p:nvSpPr>
                  <p:spPr bwMode="auto">
                    <a:xfrm rot="652053">
                      <a:off x="2880550" y="344513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399" name="Oval 1613"/>
                    <p:cNvSpPr>
                      <a:spLocks noChangeAspect="1" noChangeArrowheads="1"/>
                    </p:cNvSpPr>
                    <p:nvPr/>
                  </p:nvSpPr>
                  <p:spPr bwMode="auto">
                    <a:xfrm rot="652053">
                      <a:off x="2896425" y="3340362"/>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400" name="Oval 1614"/>
                    <p:cNvSpPr>
                      <a:spLocks noChangeAspect="1" noChangeArrowheads="1"/>
                    </p:cNvSpPr>
                    <p:nvPr/>
                  </p:nvSpPr>
                  <p:spPr bwMode="auto">
                    <a:xfrm rot="652053">
                      <a:off x="2937835" y="3350050"/>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401" name="Oval 1615"/>
                    <p:cNvSpPr>
                      <a:spLocks noChangeAspect="1" noChangeArrowheads="1"/>
                    </p:cNvSpPr>
                    <p:nvPr/>
                  </p:nvSpPr>
                  <p:spPr bwMode="auto">
                    <a:xfrm rot="652053">
                      <a:off x="2888637" y="3392763"/>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402" name="Oval 1616"/>
                    <p:cNvSpPr>
                      <a:spLocks noChangeAspect="1" noChangeArrowheads="1"/>
                    </p:cNvSpPr>
                    <p:nvPr/>
                  </p:nvSpPr>
                  <p:spPr bwMode="auto">
                    <a:xfrm rot="652053">
                      <a:off x="2856724" y="3330986"/>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403" name="Oval 1617"/>
                    <p:cNvSpPr>
                      <a:spLocks noChangeAspect="1" noChangeArrowheads="1"/>
                    </p:cNvSpPr>
                    <p:nvPr/>
                  </p:nvSpPr>
                  <p:spPr bwMode="auto">
                    <a:xfrm rot="652053">
                      <a:off x="2839439" y="3433888"/>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404" name="Oval 1618"/>
                    <p:cNvSpPr>
                      <a:spLocks noChangeAspect="1" noChangeArrowheads="1"/>
                    </p:cNvSpPr>
                    <p:nvPr/>
                  </p:nvSpPr>
                  <p:spPr bwMode="auto">
                    <a:xfrm rot="652053">
                      <a:off x="2856724" y="3330986"/>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405" name="Oval 1619"/>
                    <p:cNvSpPr>
                      <a:spLocks noChangeAspect="1" noChangeArrowheads="1"/>
                    </p:cNvSpPr>
                    <p:nvPr/>
                  </p:nvSpPr>
                  <p:spPr bwMode="auto">
                    <a:xfrm rot="652053">
                      <a:off x="2945638" y="3299087"/>
                      <a:ext cx="43200" cy="43200"/>
                    </a:xfrm>
                    <a:prstGeom prst="ellipse">
                      <a:avLst/>
                    </a:prstGeom>
                    <a:grp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grpSp>
            </p:grpSp>
            <p:sp>
              <p:nvSpPr>
                <p:cNvPr id="3409" name="矩形 3408"/>
                <p:cNvSpPr/>
                <p:nvPr/>
              </p:nvSpPr>
              <p:spPr>
                <a:xfrm>
                  <a:off x="1285852" y="4676145"/>
                  <a:ext cx="1140056" cy="276999"/>
                </a:xfrm>
                <a:prstGeom prst="rect">
                  <a:avLst/>
                </a:prstGeom>
              </p:spPr>
              <p:txBody>
                <a:bodyPr wrap="none">
                  <a:spAutoFit/>
                </a:bodyPr>
                <a:lstStyle/>
                <a:p>
                  <a:r>
                    <a:rPr lang="en-US" altLang="zh-TW" sz="1200" b="1" dirty="0" smtClean="0">
                      <a:solidFill>
                        <a:srgbClr val="0070C0"/>
                      </a:solidFill>
                      <a:latin typeface="Arial Narrow" pitchFamily="34" charset="0"/>
                    </a:rPr>
                    <a:t>high correlation</a:t>
                  </a:r>
                  <a:endParaRPr lang="zh-TW" altLang="en-US" sz="1200" b="1" dirty="0">
                    <a:solidFill>
                      <a:srgbClr val="0070C0"/>
                    </a:solidFill>
                    <a:latin typeface="Arial Narrow" pitchFamily="34" charset="0"/>
                  </a:endParaRPr>
                </a:p>
              </p:txBody>
            </p:sp>
          </p:grpSp>
          <p:grpSp>
            <p:nvGrpSpPr>
              <p:cNvPr id="27" name="群組 3412"/>
              <p:cNvGrpSpPr/>
              <p:nvPr/>
            </p:nvGrpSpPr>
            <p:grpSpPr>
              <a:xfrm>
                <a:off x="3638432" y="4572008"/>
                <a:ext cx="1620000" cy="1896127"/>
                <a:chOff x="3500430" y="4676145"/>
                <a:chExt cx="1620000" cy="1896127"/>
              </a:xfrm>
            </p:grpSpPr>
            <p:grpSp>
              <p:nvGrpSpPr>
                <p:cNvPr id="28" name="群組 2760"/>
                <p:cNvGrpSpPr>
                  <a:grpSpLocks noChangeAspect="1"/>
                </p:cNvGrpSpPr>
                <p:nvPr/>
              </p:nvGrpSpPr>
              <p:grpSpPr>
                <a:xfrm>
                  <a:off x="3500430" y="4952272"/>
                  <a:ext cx="1620000" cy="1620000"/>
                  <a:chOff x="7143768" y="4786322"/>
                  <a:chExt cx="1800000" cy="1800000"/>
                </a:xfrm>
              </p:grpSpPr>
              <p:sp>
                <p:nvSpPr>
                  <p:cNvPr id="2547" name="Oval 1629"/>
                  <p:cNvSpPr>
                    <a:spLocks noChangeAspect="1" noChangeArrowheads="1"/>
                  </p:cNvSpPr>
                  <p:nvPr/>
                </p:nvSpPr>
                <p:spPr bwMode="auto">
                  <a:xfrm rot="2922272">
                    <a:off x="8022168" y="5664722"/>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grpSp>
                <p:nvGrpSpPr>
                  <p:cNvPr id="29" name="群組 2759"/>
                  <p:cNvGrpSpPr/>
                  <p:nvPr/>
                </p:nvGrpSpPr>
                <p:grpSpPr>
                  <a:xfrm>
                    <a:off x="7309164" y="4975031"/>
                    <a:ext cx="1469209" cy="1422583"/>
                    <a:chOff x="7259722" y="5002731"/>
                    <a:chExt cx="1469209" cy="1422583"/>
                  </a:xfrm>
                </p:grpSpPr>
                <p:sp>
                  <p:nvSpPr>
                    <p:cNvPr id="2550" name="Oval 1621"/>
                    <p:cNvSpPr>
                      <a:spLocks noChangeAspect="1" noChangeArrowheads="1"/>
                    </p:cNvSpPr>
                    <p:nvPr/>
                  </p:nvSpPr>
                  <p:spPr bwMode="auto">
                    <a:xfrm rot="737661">
                      <a:off x="7516977" y="6144182"/>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551" name="Oval 1622"/>
                    <p:cNvSpPr>
                      <a:spLocks noChangeAspect="1" noChangeArrowheads="1"/>
                    </p:cNvSpPr>
                    <p:nvPr/>
                  </p:nvSpPr>
                  <p:spPr bwMode="auto">
                    <a:xfrm rot="737661">
                      <a:off x="7446789" y="5931717"/>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552" name="Oval 1623"/>
                    <p:cNvSpPr>
                      <a:spLocks noChangeAspect="1" noChangeArrowheads="1"/>
                    </p:cNvSpPr>
                    <p:nvPr/>
                  </p:nvSpPr>
                  <p:spPr bwMode="auto">
                    <a:xfrm rot="737661">
                      <a:off x="7491457" y="6088416"/>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553" name="Oval 1624"/>
                    <p:cNvSpPr>
                      <a:spLocks noChangeAspect="1" noChangeArrowheads="1"/>
                    </p:cNvSpPr>
                    <p:nvPr/>
                  </p:nvSpPr>
                  <p:spPr bwMode="auto">
                    <a:xfrm rot="737661">
                      <a:off x="7442330" y="6017104"/>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554" name="Oval 1625"/>
                    <p:cNvSpPr>
                      <a:spLocks noChangeAspect="1" noChangeArrowheads="1"/>
                    </p:cNvSpPr>
                    <p:nvPr/>
                  </p:nvSpPr>
                  <p:spPr bwMode="auto">
                    <a:xfrm rot="737661">
                      <a:off x="7345151" y="5829966"/>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555" name="Oval 1626"/>
                    <p:cNvSpPr>
                      <a:spLocks noChangeAspect="1" noChangeArrowheads="1"/>
                    </p:cNvSpPr>
                    <p:nvPr/>
                  </p:nvSpPr>
                  <p:spPr bwMode="auto">
                    <a:xfrm rot="737661">
                      <a:off x="7472426" y="5989703"/>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556" name="Oval 1627"/>
                    <p:cNvSpPr>
                      <a:spLocks noChangeAspect="1" noChangeArrowheads="1"/>
                    </p:cNvSpPr>
                    <p:nvPr/>
                  </p:nvSpPr>
                  <p:spPr bwMode="auto">
                    <a:xfrm rot="737661">
                      <a:off x="7375861" y="5915217"/>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557" name="Oval 1628"/>
                    <p:cNvSpPr>
                      <a:spLocks noChangeAspect="1" noChangeArrowheads="1"/>
                    </p:cNvSpPr>
                    <p:nvPr/>
                  </p:nvSpPr>
                  <p:spPr bwMode="auto">
                    <a:xfrm rot="737661">
                      <a:off x="7449005" y="6124930"/>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558" name="Oval 1630"/>
                    <p:cNvSpPr>
                      <a:spLocks noChangeAspect="1" noChangeArrowheads="1"/>
                    </p:cNvSpPr>
                    <p:nvPr/>
                  </p:nvSpPr>
                  <p:spPr bwMode="auto">
                    <a:xfrm rot="737661">
                      <a:off x="7439708" y="6171899"/>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559" name="Oval 1631"/>
                    <p:cNvSpPr>
                      <a:spLocks noChangeAspect="1" noChangeArrowheads="1"/>
                    </p:cNvSpPr>
                    <p:nvPr/>
                  </p:nvSpPr>
                  <p:spPr bwMode="auto">
                    <a:xfrm rot="737661">
                      <a:off x="7481647" y="5781906"/>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560" name="Oval 1632"/>
                    <p:cNvSpPr>
                      <a:spLocks noChangeAspect="1" noChangeArrowheads="1"/>
                    </p:cNvSpPr>
                    <p:nvPr/>
                  </p:nvSpPr>
                  <p:spPr bwMode="auto">
                    <a:xfrm rot="737661">
                      <a:off x="7340373" y="5990176"/>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561" name="Oval 1633"/>
                    <p:cNvSpPr>
                      <a:spLocks noChangeAspect="1" noChangeArrowheads="1"/>
                    </p:cNvSpPr>
                    <p:nvPr/>
                  </p:nvSpPr>
                  <p:spPr bwMode="auto">
                    <a:xfrm rot="737661">
                      <a:off x="7638087" y="6082612"/>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562" name="Oval 1634"/>
                    <p:cNvSpPr>
                      <a:spLocks noChangeAspect="1" noChangeArrowheads="1"/>
                    </p:cNvSpPr>
                    <p:nvPr/>
                  </p:nvSpPr>
                  <p:spPr bwMode="auto">
                    <a:xfrm rot="737661">
                      <a:off x="7578875" y="6207237"/>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563" name="Oval 1635"/>
                    <p:cNvSpPr>
                      <a:spLocks noChangeAspect="1" noChangeArrowheads="1"/>
                    </p:cNvSpPr>
                    <p:nvPr/>
                  </p:nvSpPr>
                  <p:spPr bwMode="auto">
                    <a:xfrm rot="737661">
                      <a:off x="7584803" y="5972735"/>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564" name="Oval 1636"/>
                    <p:cNvSpPr>
                      <a:spLocks noChangeAspect="1" noChangeArrowheads="1"/>
                    </p:cNvSpPr>
                    <p:nvPr/>
                  </p:nvSpPr>
                  <p:spPr bwMode="auto">
                    <a:xfrm rot="737661">
                      <a:off x="7306644" y="5565793"/>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565" name="Oval 1637"/>
                    <p:cNvSpPr>
                      <a:spLocks noChangeAspect="1" noChangeArrowheads="1"/>
                    </p:cNvSpPr>
                    <p:nvPr/>
                  </p:nvSpPr>
                  <p:spPr bwMode="auto">
                    <a:xfrm rot="737661">
                      <a:off x="7832903" y="6160957"/>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566" name="Oval 1638"/>
                    <p:cNvSpPr>
                      <a:spLocks noChangeAspect="1" noChangeArrowheads="1"/>
                    </p:cNvSpPr>
                    <p:nvPr/>
                  </p:nvSpPr>
                  <p:spPr bwMode="auto">
                    <a:xfrm rot="737661">
                      <a:off x="7491457" y="6088416"/>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567" name="Oval 1639"/>
                    <p:cNvSpPr>
                      <a:spLocks noChangeAspect="1" noChangeArrowheads="1"/>
                    </p:cNvSpPr>
                    <p:nvPr/>
                  </p:nvSpPr>
                  <p:spPr bwMode="auto">
                    <a:xfrm rot="737661">
                      <a:off x="7784176" y="6318317"/>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568" name="Oval 1640"/>
                    <p:cNvSpPr>
                      <a:spLocks noChangeAspect="1" noChangeArrowheads="1"/>
                    </p:cNvSpPr>
                    <p:nvPr/>
                  </p:nvSpPr>
                  <p:spPr bwMode="auto">
                    <a:xfrm rot="737661">
                      <a:off x="7713136" y="6055015"/>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569" name="Oval 1641"/>
                    <p:cNvSpPr>
                      <a:spLocks noChangeAspect="1" noChangeArrowheads="1"/>
                    </p:cNvSpPr>
                    <p:nvPr/>
                  </p:nvSpPr>
                  <p:spPr bwMode="auto">
                    <a:xfrm rot="737661">
                      <a:off x="7623092" y="5691461"/>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570" name="Oval 1642"/>
                    <p:cNvSpPr>
                      <a:spLocks noChangeAspect="1" noChangeArrowheads="1"/>
                    </p:cNvSpPr>
                    <p:nvPr/>
                  </p:nvSpPr>
                  <p:spPr bwMode="auto">
                    <a:xfrm rot="16937661">
                      <a:off x="7667237" y="5847520"/>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571" name="Oval 1643"/>
                    <p:cNvSpPr>
                      <a:spLocks noChangeAspect="1" noChangeArrowheads="1"/>
                    </p:cNvSpPr>
                    <p:nvPr/>
                  </p:nvSpPr>
                  <p:spPr bwMode="auto">
                    <a:xfrm rot="737661">
                      <a:off x="7600499" y="5827812"/>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572" name="Oval 1644"/>
                    <p:cNvSpPr>
                      <a:spLocks noChangeAspect="1" noChangeArrowheads="1"/>
                    </p:cNvSpPr>
                    <p:nvPr/>
                  </p:nvSpPr>
                  <p:spPr bwMode="auto">
                    <a:xfrm rot="737661">
                      <a:off x="7548331" y="5961691"/>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573" name="Oval 1645"/>
                    <p:cNvSpPr>
                      <a:spLocks noChangeAspect="1" noChangeArrowheads="1"/>
                    </p:cNvSpPr>
                    <p:nvPr/>
                  </p:nvSpPr>
                  <p:spPr bwMode="auto">
                    <a:xfrm rot="16937661">
                      <a:off x="7648768" y="5746442"/>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574" name="Oval 1646"/>
                    <p:cNvSpPr>
                      <a:spLocks noChangeAspect="1" noChangeArrowheads="1"/>
                    </p:cNvSpPr>
                    <p:nvPr/>
                  </p:nvSpPr>
                  <p:spPr bwMode="auto">
                    <a:xfrm rot="737661">
                      <a:off x="7515784" y="5525596"/>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575" name="Oval 1647"/>
                    <p:cNvSpPr>
                      <a:spLocks noChangeAspect="1" noChangeArrowheads="1"/>
                    </p:cNvSpPr>
                    <p:nvPr/>
                  </p:nvSpPr>
                  <p:spPr bwMode="auto">
                    <a:xfrm rot="16937661">
                      <a:off x="7626175" y="5882793"/>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576" name="Oval 1648"/>
                    <p:cNvSpPr>
                      <a:spLocks noChangeAspect="1" noChangeArrowheads="1"/>
                    </p:cNvSpPr>
                    <p:nvPr/>
                  </p:nvSpPr>
                  <p:spPr bwMode="auto">
                    <a:xfrm rot="737661">
                      <a:off x="7575682" y="6015534"/>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577" name="Oval 1649"/>
                    <p:cNvSpPr>
                      <a:spLocks noChangeAspect="1" noChangeArrowheads="1"/>
                    </p:cNvSpPr>
                    <p:nvPr/>
                  </p:nvSpPr>
                  <p:spPr bwMode="auto">
                    <a:xfrm rot="16937661">
                      <a:off x="7615751" y="5981841"/>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578" name="Oval 1650"/>
                    <p:cNvSpPr>
                      <a:spLocks noChangeAspect="1" noChangeArrowheads="1"/>
                    </p:cNvSpPr>
                    <p:nvPr/>
                  </p:nvSpPr>
                  <p:spPr bwMode="auto">
                    <a:xfrm rot="16937661">
                      <a:off x="7790392" y="6051354"/>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579" name="Oval 1651"/>
                    <p:cNvSpPr>
                      <a:spLocks noChangeAspect="1" noChangeArrowheads="1"/>
                    </p:cNvSpPr>
                    <p:nvPr/>
                  </p:nvSpPr>
                  <p:spPr bwMode="auto">
                    <a:xfrm rot="737661">
                      <a:off x="7651794" y="6116084"/>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580" name="Oval 1652"/>
                    <p:cNvSpPr>
                      <a:spLocks noChangeAspect="1" noChangeArrowheads="1"/>
                    </p:cNvSpPr>
                    <p:nvPr/>
                  </p:nvSpPr>
                  <p:spPr bwMode="auto">
                    <a:xfrm rot="21347866">
                      <a:off x="7814061" y="5892391"/>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581" name="Oval 1653"/>
                    <p:cNvSpPr>
                      <a:spLocks noChangeAspect="1" noChangeArrowheads="1"/>
                    </p:cNvSpPr>
                    <p:nvPr/>
                  </p:nvSpPr>
                  <p:spPr bwMode="auto">
                    <a:xfrm rot="16937661">
                      <a:off x="7829952" y="6027380"/>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582" name="Oval 1654"/>
                    <p:cNvSpPr>
                      <a:spLocks noChangeAspect="1" noChangeArrowheads="1"/>
                    </p:cNvSpPr>
                    <p:nvPr/>
                  </p:nvSpPr>
                  <p:spPr bwMode="auto">
                    <a:xfrm rot="21347866">
                      <a:off x="7762053" y="5727802"/>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583" name="Oval 1655"/>
                    <p:cNvSpPr>
                      <a:spLocks noChangeAspect="1" noChangeArrowheads="1"/>
                    </p:cNvSpPr>
                    <p:nvPr/>
                  </p:nvSpPr>
                  <p:spPr bwMode="auto">
                    <a:xfrm rot="16937661">
                      <a:off x="7716617" y="536335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584" name="Oval 1656"/>
                    <p:cNvSpPr>
                      <a:spLocks noChangeAspect="1" noChangeArrowheads="1"/>
                    </p:cNvSpPr>
                    <p:nvPr/>
                  </p:nvSpPr>
                  <p:spPr bwMode="auto">
                    <a:xfrm rot="21347866">
                      <a:off x="7882152" y="5949255"/>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585" name="Oval 1657"/>
                    <p:cNvSpPr>
                      <a:spLocks noChangeAspect="1" noChangeArrowheads="1"/>
                    </p:cNvSpPr>
                    <p:nvPr/>
                  </p:nvSpPr>
                  <p:spPr bwMode="auto">
                    <a:xfrm rot="16937661">
                      <a:off x="7667237" y="5847520"/>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586" name="Oval 1658"/>
                    <p:cNvSpPr>
                      <a:spLocks noChangeAspect="1" noChangeArrowheads="1"/>
                    </p:cNvSpPr>
                    <p:nvPr/>
                  </p:nvSpPr>
                  <p:spPr bwMode="auto">
                    <a:xfrm rot="21347866">
                      <a:off x="7710731" y="5808556"/>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587" name="Oval 1659"/>
                    <p:cNvSpPr>
                      <a:spLocks noChangeAspect="1" noChangeArrowheads="1"/>
                    </p:cNvSpPr>
                    <p:nvPr/>
                  </p:nvSpPr>
                  <p:spPr bwMode="auto">
                    <a:xfrm rot="737661">
                      <a:off x="7603420" y="6071182"/>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588" name="Oval 1660"/>
                    <p:cNvSpPr>
                      <a:spLocks noChangeAspect="1" noChangeArrowheads="1"/>
                    </p:cNvSpPr>
                    <p:nvPr/>
                  </p:nvSpPr>
                  <p:spPr bwMode="auto">
                    <a:xfrm rot="737661">
                      <a:off x="7575682" y="6015534"/>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589" name="Oval 1661"/>
                    <p:cNvSpPr>
                      <a:spLocks noChangeAspect="1" noChangeArrowheads="1"/>
                    </p:cNvSpPr>
                    <p:nvPr/>
                  </p:nvSpPr>
                  <p:spPr bwMode="auto">
                    <a:xfrm rot="737661">
                      <a:off x="7560258" y="6108791"/>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590" name="Oval 1662"/>
                    <p:cNvSpPr>
                      <a:spLocks noChangeAspect="1" noChangeArrowheads="1"/>
                    </p:cNvSpPr>
                    <p:nvPr/>
                  </p:nvSpPr>
                  <p:spPr bwMode="auto">
                    <a:xfrm rot="737661">
                      <a:off x="7575682" y="6015534"/>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591" name="Oval 1663"/>
                    <p:cNvSpPr>
                      <a:spLocks noChangeAspect="1" noChangeArrowheads="1"/>
                    </p:cNvSpPr>
                    <p:nvPr/>
                  </p:nvSpPr>
                  <p:spPr bwMode="auto">
                    <a:xfrm rot="16937661">
                      <a:off x="7693993" y="5955930"/>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592" name="Oval 1664"/>
                    <p:cNvSpPr>
                      <a:spLocks noChangeAspect="1" noChangeArrowheads="1"/>
                    </p:cNvSpPr>
                    <p:nvPr/>
                  </p:nvSpPr>
                  <p:spPr bwMode="auto">
                    <a:xfrm rot="16937661">
                      <a:off x="7667237" y="5847520"/>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593" name="Oval 1665"/>
                    <p:cNvSpPr>
                      <a:spLocks noChangeAspect="1" noChangeArrowheads="1"/>
                    </p:cNvSpPr>
                    <p:nvPr/>
                  </p:nvSpPr>
                  <p:spPr bwMode="auto">
                    <a:xfrm rot="16937661">
                      <a:off x="7650299" y="5991053"/>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594" name="Oval 1666"/>
                    <p:cNvSpPr>
                      <a:spLocks noChangeAspect="1" noChangeArrowheads="1"/>
                    </p:cNvSpPr>
                    <p:nvPr/>
                  </p:nvSpPr>
                  <p:spPr bwMode="auto">
                    <a:xfrm rot="16937661">
                      <a:off x="7667237" y="5847520"/>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595" name="Oval 1667"/>
                    <p:cNvSpPr>
                      <a:spLocks noChangeAspect="1" noChangeArrowheads="1"/>
                    </p:cNvSpPr>
                    <p:nvPr/>
                  </p:nvSpPr>
                  <p:spPr bwMode="auto">
                    <a:xfrm rot="21347866">
                      <a:off x="7829872" y="5800939"/>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596" name="Oval 1668"/>
                    <p:cNvSpPr>
                      <a:spLocks noChangeAspect="1" noChangeArrowheads="1"/>
                    </p:cNvSpPr>
                    <p:nvPr/>
                  </p:nvSpPr>
                  <p:spPr bwMode="auto">
                    <a:xfrm rot="21347866">
                      <a:off x="7802934" y="5747953"/>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597" name="Oval 1669"/>
                    <p:cNvSpPr>
                      <a:spLocks noChangeAspect="1" noChangeArrowheads="1"/>
                    </p:cNvSpPr>
                    <p:nvPr/>
                  </p:nvSpPr>
                  <p:spPr bwMode="auto">
                    <a:xfrm rot="21375265">
                      <a:off x="7786972" y="5836229"/>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598" name="Oval 1670"/>
                    <p:cNvSpPr>
                      <a:spLocks noChangeAspect="1" noChangeArrowheads="1"/>
                    </p:cNvSpPr>
                    <p:nvPr/>
                  </p:nvSpPr>
                  <p:spPr bwMode="auto">
                    <a:xfrm rot="21347866">
                      <a:off x="7802934" y="5747953"/>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599" name="Oval 1671"/>
                    <p:cNvSpPr>
                      <a:spLocks noChangeAspect="1" noChangeArrowheads="1"/>
                    </p:cNvSpPr>
                    <p:nvPr/>
                  </p:nvSpPr>
                  <p:spPr bwMode="auto">
                    <a:xfrm rot="21347866">
                      <a:off x="7878972" y="5719164"/>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00" name="Oval 1672"/>
                    <p:cNvSpPr>
                      <a:spLocks noChangeAspect="1" noChangeArrowheads="1"/>
                    </p:cNvSpPr>
                    <p:nvPr/>
                  </p:nvSpPr>
                  <p:spPr bwMode="auto">
                    <a:xfrm rot="21375265">
                      <a:off x="7852846" y="566448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01" name="Oval 1673"/>
                    <p:cNvSpPr>
                      <a:spLocks noChangeAspect="1" noChangeArrowheads="1"/>
                    </p:cNvSpPr>
                    <p:nvPr/>
                  </p:nvSpPr>
                  <p:spPr bwMode="auto">
                    <a:xfrm rot="21347866">
                      <a:off x="7838606" y="5756336"/>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02" name="Oval 1674"/>
                    <p:cNvSpPr>
                      <a:spLocks noChangeAspect="1" noChangeArrowheads="1"/>
                    </p:cNvSpPr>
                    <p:nvPr/>
                  </p:nvSpPr>
                  <p:spPr bwMode="auto">
                    <a:xfrm rot="21375265">
                      <a:off x="7852846" y="566448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03" name="Oval 1675"/>
                    <p:cNvSpPr>
                      <a:spLocks noChangeAspect="1" noChangeArrowheads="1"/>
                    </p:cNvSpPr>
                    <p:nvPr/>
                  </p:nvSpPr>
                  <p:spPr bwMode="auto">
                    <a:xfrm rot="21347866">
                      <a:off x="7786615" y="6059613"/>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04" name="Oval 1676"/>
                    <p:cNvSpPr>
                      <a:spLocks noChangeAspect="1" noChangeArrowheads="1"/>
                    </p:cNvSpPr>
                    <p:nvPr/>
                  </p:nvSpPr>
                  <p:spPr bwMode="auto">
                    <a:xfrm rot="21347866">
                      <a:off x="7768700" y="5682540"/>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05" name="Oval 1677"/>
                    <p:cNvSpPr>
                      <a:spLocks noChangeAspect="1" noChangeArrowheads="1"/>
                    </p:cNvSpPr>
                    <p:nvPr/>
                  </p:nvSpPr>
                  <p:spPr bwMode="auto">
                    <a:xfrm rot="21347866">
                      <a:off x="7667387" y="5573396"/>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06" name="Oval 1678"/>
                    <p:cNvSpPr>
                      <a:spLocks noChangeAspect="1" noChangeArrowheads="1"/>
                    </p:cNvSpPr>
                    <p:nvPr/>
                  </p:nvSpPr>
                  <p:spPr bwMode="auto">
                    <a:xfrm rot="21347866">
                      <a:off x="7768700" y="5682540"/>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07" name="Oval 1679"/>
                    <p:cNvSpPr>
                      <a:spLocks noChangeAspect="1" noChangeArrowheads="1"/>
                    </p:cNvSpPr>
                    <p:nvPr/>
                  </p:nvSpPr>
                  <p:spPr bwMode="auto">
                    <a:xfrm rot="21347866">
                      <a:off x="7887012" y="5673801"/>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08" name="Oval 1680"/>
                    <p:cNvSpPr>
                      <a:spLocks noChangeAspect="1" noChangeArrowheads="1"/>
                    </p:cNvSpPr>
                    <p:nvPr/>
                  </p:nvSpPr>
                  <p:spPr bwMode="auto">
                    <a:xfrm rot="21347866">
                      <a:off x="7925000" y="6002649"/>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09" name="Oval 1681"/>
                    <p:cNvSpPr>
                      <a:spLocks noChangeAspect="1" noChangeArrowheads="1"/>
                    </p:cNvSpPr>
                    <p:nvPr/>
                  </p:nvSpPr>
                  <p:spPr bwMode="auto">
                    <a:xfrm rot="21347866">
                      <a:off x="7844424" y="5709952"/>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10" name="Oval 1682"/>
                    <p:cNvSpPr>
                      <a:spLocks noChangeAspect="1" noChangeArrowheads="1"/>
                    </p:cNvSpPr>
                    <p:nvPr/>
                  </p:nvSpPr>
                  <p:spPr bwMode="auto">
                    <a:xfrm rot="21347866">
                      <a:off x="7857313" y="579110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11" name="Oval 1683"/>
                    <p:cNvSpPr>
                      <a:spLocks noChangeAspect="1" noChangeArrowheads="1"/>
                    </p:cNvSpPr>
                    <p:nvPr/>
                  </p:nvSpPr>
                  <p:spPr bwMode="auto">
                    <a:xfrm rot="16937661">
                      <a:off x="7719807" y="6009745"/>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12" name="Oval 1684"/>
                    <p:cNvSpPr>
                      <a:spLocks noChangeAspect="1" noChangeArrowheads="1"/>
                    </p:cNvSpPr>
                    <p:nvPr/>
                  </p:nvSpPr>
                  <p:spPr bwMode="auto">
                    <a:xfrm rot="16937661">
                      <a:off x="7719807" y="6009745"/>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13" name="Oval 1685"/>
                    <p:cNvSpPr>
                      <a:spLocks noChangeAspect="1" noChangeArrowheads="1"/>
                    </p:cNvSpPr>
                    <p:nvPr/>
                  </p:nvSpPr>
                  <p:spPr bwMode="auto">
                    <a:xfrm rot="21375265">
                      <a:off x="7914864" y="5729761"/>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14" name="Oval 1686"/>
                    <p:cNvSpPr>
                      <a:spLocks noChangeAspect="1" noChangeArrowheads="1"/>
                    </p:cNvSpPr>
                    <p:nvPr/>
                  </p:nvSpPr>
                  <p:spPr bwMode="auto">
                    <a:xfrm rot="21347866">
                      <a:off x="7841566" y="5519654"/>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15" name="Oval 1687"/>
                    <p:cNvSpPr>
                      <a:spLocks noChangeAspect="1" noChangeArrowheads="1"/>
                    </p:cNvSpPr>
                    <p:nvPr/>
                  </p:nvSpPr>
                  <p:spPr bwMode="auto">
                    <a:xfrm rot="21347866">
                      <a:off x="7887012" y="5673801"/>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16" name="Oval 1688"/>
                    <p:cNvSpPr>
                      <a:spLocks noChangeAspect="1" noChangeArrowheads="1"/>
                    </p:cNvSpPr>
                    <p:nvPr/>
                  </p:nvSpPr>
                  <p:spPr bwMode="auto">
                    <a:xfrm rot="21347866">
                      <a:off x="7791140" y="5600076"/>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17" name="Oval 1689"/>
                    <p:cNvSpPr>
                      <a:spLocks noChangeAspect="1" noChangeArrowheads="1"/>
                    </p:cNvSpPr>
                    <p:nvPr/>
                  </p:nvSpPr>
                  <p:spPr bwMode="auto">
                    <a:xfrm rot="21347866">
                      <a:off x="7768700" y="5682540"/>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18" name="Oval 1690"/>
                    <p:cNvSpPr>
                      <a:spLocks noChangeAspect="1" noChangeArrowheads="1"/>
                    </p:cNvSpPr>
                    <p:nvPr/>
                  </p:nvSpPr>
                  <p:spPr bwMode="auto">
                    <a:xfrm rot="21347866">
                      <a:off x="7599109" y="5394282"/>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19" name="Oval 1691"/>
                    <p:cNvSpPr>
                      <a:spLocks noChangeAspect="1" noChangeArrowheads="1"/>
                    </p:cNvSpPr>
                    <p:nvPr/>
                  </p:nvSpPr>
                  <p:spPr bwMode="auto">
                    <a:xfrm rot="21347866">
                      <a:off x="7748821" y="5636954"/>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20" name="Oval 1692"/>
                    <p:cNvSpPr>
                      <a:spLocks noChangeAspect="1" noChangeArrowheads="1"/>
                    </p:cNvSpPr>
                    <p:nvPr/>
                  </p:nvSpPr>
                  <p:spPr bwMode="auto">
                    <a:xfrm rot="21347866">
                      <a:off x="7844424" y="5709952"/>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21" name="Oval 1693"/>
                    <p:cNvSpPr>
                      <a:spLocks noChangeAspect="1" noChangeArrowheads="1"/>
                    </p:cNvSpPr>
                    <p:nvPr/>
                  </p:nvSpPr>
                  <p:spPr bwMode="auto">
                    <a:xfrm rot="21347866">
                      <a:off x="7838606" y="5756336"/>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22" name="Oval 1694"/>
                    <p:cNvSpPr>
                      <a:spLocks noChangeAspect="1" noChangeArrowheads="1"/>
                    </p:cNvSpPr>
                    <p:nvPr/>
                  </p:nvSpPr>
                  <p:spPr bwMode="auto">
                    <a:xfrm rot="21347866">
                      <a:off x="7895745" y="56291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23" name="Oval 1695"/>
                    <p:cNvSpPr>
                      <a:spLocks noChangeAspect="1" noChangeArrowheads="1"/>
                    </p:cNvSpPr>
                    <p:nvPr/>
                  </p:nvSpPr>
                  <p:spPr bwMode="auto">
                    <a:xfrm rot="21347866">
                      <a:off x="7807673" y="5366316"/>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24" name="Oval 1696"/>
                    <p:cNvSpPr>
                      <a:spLocks noChangeAspect="1" noChangeArrowheads="1"/>
                    </p:cNvSpPr>
                    <p:nvPr/>
                  </p:nvSpPr>
                  <p:spPr bwMode="auto">
                    <a:xfrm rot="21347866">
                      <a:off x="8052244" y="57682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25" name="Oval 1697"/>
                    <p:cNvSpPr>
                      <a:spLocks noChangeAspect="1" noChangeArrowheads="1"/>
                    </p:cNvSpPr>
                    <p:nvPr/>
                  </p:nvSpPr>
                  <p:spPr bwMode="auto">
                    <a:xfrm rot="21375265">
                      <a:off x="7976054" y="5793911"/>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26" name="Oval 1698"/>
                    <p:cNvSpPr>
                      <a:spLocks noChangeAspect="1" noChangeArrowheads="1"/>
                    </p:cNvSpPr>
                    <p:nvPr/>
                  </p:nvSpPr>
                  <p:spPr bwMode="auto">
                    <a:xfrm rot="21347866">
                      <a:off x="7980357" y="5558121"/>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27" name="Oval 1699"/>
                    <p:cNvSpPr>
                      <a:spLocks noChangeAspect="1" noChangeArrowheads="1"/>
                    </p:cNvSpPr>
                    <p:nvPr/>
                  </p:nvSpPr>
                  <p:spPr bwMode="auto">
                    <a:xfrm rot="5147866">
                      <a:off x="7840966" y="5425715"/>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28" name="Oval 1700"/>
                    <p:cNvSpPr>
                      <a:spLocks noChangeAspect="1" noChangeArrowheads="1"/>
                    </p:cNvSpPr>
                    <p:nvPr/>
                  </p:nvSpPr>
                  <p:spPr bwMode="auto">
                    <a:xfrm rot="21347866">
                      <a:off x="7963583" y="564808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29" name="Oval 1701"/>
                    <p:cNvSpPr>
                      <a:spLocks noChangeAspect="1" noChangeArrowheads="1"/>
                    </p:cNvSpPr>
                    <p:nvPr/>
                  </p:nvSpPr>
                  <p:spPr bwMode="auto">
                    <a:xfrm rot="21347866">
                      <a:off x="7976176" y="5845811"/>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30" name="Oval 1702"/>
                    <p:cNvSpPr>
                      <a:spLocks noChangeAspect="1" noChangeArrowheads="1"/>
                    </p:cNvSpPr>
                    <p:nvPr/>
                  </p:nvSpPr>
                  <p:spPr bwMode="auto">
                    <a:xfrm rot="21347866">
                      <a:off x="8017681" y="5952100"/>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31" name="Oval 1703"/>
                    <p:cNvSpPr>
                      <a:spLocks noChangeAspect="1" noChangeArrowheads="1"/>
                    </p:cNvSpPr>
                    <p:nvPr/>
                  </p:nvSpPr>
                  <p:spPr bwMode="auto">
                    <a:xfrm rot="16937661">
                      <a:off x="8187178" y="5942576"/>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32" name="Oval 1704"/>
                    <p:cNvSpPr>
                      <a:spLocks noChangeAspect="1" noChangeArrowheads="1"/>
                    </p:cNvSpPr>
                    <p:nvPr/>
                  </p:nvSpPr>
                  <p:spPr bwMode="auto">
                    <a:xfrm rot="5126553">
                      <a:off x="8013347" y="533315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33" name="Oval 1705"/>
                    <p:cNvSpPr>
                      <a:spLocks noChangeAspect="1" noChangeArrowheads="1"/>
                    </p:cNvSpPr>
                    <p:nvPr/>
                  </p:nvSpPr>
                  <p:spPr bwMode="auto">
                    <a:xfrm rot="16937661">
                      <a:off x="8303576" y="5528890"/>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34" name="Oval 1706"/>
                    <p:cNvSpPr>
                      <a:spLocks noChangeAspect="1" noChangeArrowheads="1"/>
                    </p:cNvSpPr>
                    <p:nvPr/>
                  </p:nvSpPr>
                  <p:spPr bwMode="auto">
                    <a:xfrm rot="21326553">
                      <a:off x="7996158" y="5466642"/>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35" name="Oval 1707"/>
                    <p:cNvSpPr>
                      <a:spLocks noChangeAspect="1" noChangeArrowheads="1"/>
                    </p:cNvSpPr>
                    <p:nvPr/>
                  </p:nvSpPr>
                  <p:spPr bwMode="auto">
                    <a:xfrm rot="21347866">
                      <a:off x="7916555" y="5471614"/>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36" name="Oval 1708"/>
                    <p:cNvSpPr>
                      <a:spLocks noChangeAspect="1" noChangeArrowheads="1"/>
                    </p:cNvSpPr>
                    <p:nvPr/>
                  </p:nvSpPr>
                  <p:spPr bwMode="auto">
                    <a:xfrm rot="5126553">
                      <a:off x="7803270" y="5382285"/>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37" name="Oval 1709"/>
                    <p:cNvSpPr>
                      <a:spLocks noChangeAspect="1" noChangeArrowheads="1"/>
                    </p:cNvSpPr>
                    <p:nvPr/>
                  </p:nvSpPr>
                  <p:spPr bwMode="auto">
                    <a:xfrm rot="737661">
                      <a:off x="7923025" y="5194232"/>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38" name="Oval 1710"/>
                    <p:cNvSpPr>
                      <a:spLocks noChangeAspect="1" noChangeArrowheads="1"/>
                    </p:cNvSpPr>
                    <p:nvPr/>
                  </p:nvSpPr>
                  <p:spPr bwMode="auto">
                    <a:xfrm rot="21326553">
                      <a:off x="8022800" y="5521581"/>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39" name="Oval 1711"/>
                    <p:cNvSpPr>
                      <a:spLocks noChangeAspect="1" noChangeArrowheads="1"/>
                    </p:cNvSpPr>
                    <p:nvPr/>
                  </p:nvSpPr>
                  <p:spPr bwMode="auto">
                    <a:xfrm rot="21375265">
                      <a:off x="7972005" y="5602623"/>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40" name="Oval 1712"/>
                    <p:cNvSpPr>
                      <a:spLocks noChangeAspect="1" noChangeArrowheads="1"/>
                    </p:cNvSpPr>
                    <p:nvPr/>
                  </p:nvSpPr>
                  <p:spPr bwMode="auto">
                    <a:xfrm rot="21347866">
                      <a:off x="8074116" y="5478100"/>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41" name="Oval 1713"/>
                    <p:cNvSpPr>
                      <a:spLocks noChangeAspect="1" noChangeArrowheads="1"/>
                    </p:cNvSpPr>
                    <p:nvPr/>
                  </p:nvSpPr>
                  <p:spPr bwMode="auto">
                    <a:xfrm rot="16937661">
                      <a:off x="7944445" y="5261457"/>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42" name="Oval 1714"/>
                    <p:cNvSpPr>
                      <a:spLocks noChangeAspect="1" noChangeArrowheads="1"/>
                    </p:cNvSpPr>
                    <p:nvPr/>
                  </p:nvSpPr>
                  <p:spPr bwMode="auto">
                    <a:xfrm rot="16937661">
                      <a:off x="8066185" y="5678172"/>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43" name="Oval 1715"/>
                    <p:cNvSpPr>
                      <a:spLocks noChangeAspect="1" noChangeArrowheads="1"/>
                    </p:cNvSpPr>
                    <p:nvPr/>
                  </p:nvSpPr>
                  <p:spPr bwMode="auto">
                    <a:xfrm rot="16937661">
                      <a:off x="8393567" y="5519976"/>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44" name="Oval 1716"/>
                    <p:cNvSpPr>
                      <a:spLocks noChangeAspect="1" noChangeArrowheads="1"/>
                    </p:cNvSpPr>
                    <p:nvPr/>
                  </p:nvSpPr>
                  <p:spPr bwMode="auto">
                    <a:xfrm rot="16937661">
                      <a:off x="8219864" y="5627057"/>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45" name="Oval 1717"/>
                    <p:cNvSpPr>
                      <a:spLocks noChangeAspect="1" noChangeArrowheads="1"/>
                    </p:cNvSpPr>
                    <p:nvPr/>
                  </p:nvSpPr>
                  <p:spPr bwMode="auto">
                    <a:xfrm rot="737661">
                      <a:off x="8146648" y="5405710"/>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46" name="Oval 1718"/>
                    <p:cNvSpPr>
                      <a:spLocks noChangeAspect="1" noChangeArrowheads="1"/>
                    </p:cNvSpPr>
                    <p:nvPr/>
                  </p:nvSpPr>
                  <p:spPr bwMode="auto">
                    <a:xfrm rot="737661">
                      <a:off x="7914806" y="5331551"/>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47" name="Oval 1719"/>
                    <p:cNvSpPr>
                      <a:spLocks noChangeAspect="1" noChangeArrowheads="1"/>
                    </p:cNvSpPr>
                    <p:nvPr/>
                  </p:nvSpPr>
                  <p:spPr bwMode="auto">
                    <a:xfrm rot="16937661">
                      <a:off x="8290508" y="5800452"/>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48" name="Oval 1720"/>
                    <p:cNvSpPr>
                      <a:spLocks noChangeAspect="1" noChangeArrowheads="1"/>
                    </p:cNvSpPr>
                    <p:nvPr/>
                  </p:nvSpPr>
                  <p:spPr bwMode="auto">
                    <a:xfrm rot="16937661">
                      <a:off x="8303576" y="5528890"/>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49" name="Oval 1721"/>
                    <p:cNvSpPr>
                      <a:spLocks noChangeAspect="1" noChangeArrowheads="1"/>
                    </p:cNvSpPr>
                    <p:nvPr/>
                  </p:nvSpPr>
                  <p:spPr bwMode="auto">
                    <a:xfrm rot="16937661">
                      <a:off x="8290191" y="549192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50" name="Oval 1722"/>
                    <p:cNvSpPr>
                      <a:spLocks noChangeAspect="1" noChangeArrowheads="1"/>
                    </p:cNvSpPr>
                    <p:nvPr/>
                  </p:nvSpPr>
                  <p:spPr bwMode="auto">
                    <a:xfrm rot="21347866">
                      <a:off x="8275988" y="6382114"/>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51" name="Oval 1723"/>
                    <p:cNvSpPr>
                      <a:spLocks noChangeAspect="1" noChangeArrowheads="1"/>
                    </p:cNvSpPr>
                    <p:nvPr/>
                  </p:nvSpPr>
                  <p:spPr bwMode="auto">
                    <a:xfrm rot="21375265">
                      <a:off x="7972005" y="5602623"/>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52" name="Oval 1724"/>
                    <p:cNvSpPr>
                      <a:spLocks noChangeAspect="1" noChangeArrowheads="1"/>
                    </p:cNvSpPr>
                    <p:nvPr/>
                  </p:nvSpPr>
                  <p:spPr bwMode="auto">
                    <a:xfrm rot="21347866">
                      <a:off x="7956936" y="569334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53" name="Oval 1725"/>
                    <p:cNvSpPr>
                      <a:spLocks noChangeAspect="1" noChangeArrowheads="1"/>
                    </p:cNvSpPr>
                    <p:nvPr/>
                  </p:nvSpPr>
                  <p:spPr bwMode="auto">
                    <a:xfrm rot="21375265">
                      <a:off x="7972005" y="5602623"/>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54" name="Oval 1726"/>
                    <p:cNvSpPr>
                      <a:spLocks noChangeAspect="1" noChangeArrowheads="1"/>
                    </p:cNvSpPr>
                    <p:nvPr/>
                  </p:nvSpPr>
                  <p:spPr bwMode="auto">
                    <a:xfrm rot="16937661">
                      <a:off x="8089874" y="5542531"/>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55" name="Oval 1727"/>
                    <p:cNvSpPr>
                      <a:spLocks noChangeAspect="1" noChangeArrowheads="1"/>
                    </p:cNvSpPr>
                    <p:nvPr/>
                  </p:nvSpPr>
                  <p:spPr bwMode="auto">
                    <a:xfrm rot="16937661">
                      <a:off x="8303576" y="5528890"/>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56" name="Oval 1728"/>
                    <p:cNvSpPr>
                      <a:spLocks noChangeAspect="1" noChangeArrowheads="1"/>
                    </p:cNvSpPr>
                    <p:nvPr/>
                  </p:nvSpPr>
                  <p:spPr bwMode="auto">
                    <a:xfrm rot="21347866">
                      <a:off x="8392040" y="5819969"/>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57" name="Oval 1729"/>
                    <p:cNvSpPr>
                      <a:spLocks noChangeAspect="1" noChangeArrowheads="1"/>
                    </p:cNvSpPr>
                    <p:nvPr/>
                  </p:nvSpPr>
                  <p:spPr bwMode="auto">
                    <a:xfrm rot="16937661">
                      <a:off x="8303576" y="5528890"/>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58" name="Oval 1730"/>
                    <p:cNvSpPr>
                      <a:spLocks noChangeAspect="1" noChangeArrowheads="1"/>
                    </p:cNvSpPr>
                    <p:nvPr/>
                  </p:nvSpPr>
                  <p:spPr bwMode="auto">
                    <a:xfrm rot="737661">
                      <a:off x="8430616" y="5647267"/>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59" name="Oval 1731"/>
                    <p:cNvSpPr>
                      <a:spLocks noChangeAspect="1" noChangeArrowheads="1"/>
                    </p:cNvSpPr>
                    <p:nvPr/>
                  </p:nvSpPr>
                  <p:spPr bwMode="auto">
                    <a:xfrm rot="737661">
                      <a:off x="8289597" y="53713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60" name="Oval 1732"/>
                    <p:cNvSpPr>
                      <a:spLocks noChangeAspect="1" noChangeArrowheads="1"/>
                    </p:cNvSpPr>
                    <p:nvPr/>
                  </p:nvSpPr>
                  <p:spPr bwMode="auto">
                    <a:xfrm rot="16937661">
                      <a:off x="8171227" y="5459980"/>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61" name="Oval 1733"/>
                    <p:cNvSpPr>
                      <a:spLocks noChangeAspect="1" noChangeArrowheads="1"/>
                    </p:cNvSpPr>
                    <p:nvPr/>
                  </p:nvSpPr>
                  <p:spPr bwMode="auto">
                    <a:xfrm rot="737661">
                      <a:off x="8289597" y="53713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62" name="Oval 1734"/>
                    <p:cNvSpPr>
                      <a:spLocks noChangeAspect="1" noChangeArrowheads="1"/>
                    </p:cNvSpPr>
                    <p:nvPr/>
                  </p:nvSpPr>
                  <p:spPr bwMode="auto">
                    <a:xfrm rot="737661">
                      <a:off x="8474446" y="5647899"/>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63" name="Oval 1735"/>
                    <p:cNvSpPr>
                      <a:spLocks noChangeAspect="1" noChangeArrowheads="1"/>
                    </p:cNvSpPr>
                    <p:nvPr/>
                  </p:nvSpPr>
                  <p:spPr bwMode="auto">
                    <a:xfrm rot="737661">
                      <a:off x="8172861" y="5166082"/>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64" name="Oval 1736"/>
                    <p:cNvSpPr>
                      <a:spLocks noChangeAspect="1" noChangeArrowheads="1"/>
                    </p:cNvSpPr>
                    <p:nvPr/>
                  </p:nvSpPr>
                  <p:spPr bwMode="auto">
                    <a:xfrm rot="737661">
                      <a:off x="8017501" y="5355253"/>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65" name="Oval 1737"/>
                    <p:cNvSpPr>
                      <a:spLocks noChangeAspect="1" noChangeArrowheads="1"/>
                    </p:cNvSpPr>
                    <p:nvPr/>
                  </p:nvSpPr>
                  <p:spPr bwMode="auto">
                    <a:xfrm rot="16937661">
                      <a:off x="8136680" y="5450769"/>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66" name="Oval 1738"/>
                    <p:cNvSpPr>
                      <a:spLocks noChangeAspect="1" noChangeArrowheads="1"/>
                    </p:cNvSpPr>
                    <p:nvPr/>
                  </p:nvSpPr>
                  <p:spPr bwMode="auto">
                    <a:xfrm rot="737661">
                      <a:off x="8017501" y="5355253"/>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67" name="Oval 1739"/>
                    <p:cNvSpPr>
                      <a:spLocks noChangeAspect="1" noChangeArrowheads="1"/>
                    </p:cNvSpPr>
                    <p:nvPr/>
                  </p:nvSpPr>
                  <p:spPr bwMode="auto">
                    <a:xfrm rot="737661">
                      <a:off x="8481035" y="543604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68" name="Oval 1740"/>
                    <p:cNvSpPr>
                      <a:spLocks noChangeAspect="1" noChangeArrowheads="1"/>
                    </p:cNvSpPr>
                    <p:nvPr/>
                  </p:nvSpPr>
                  <p:spPr bwMode="auto">
                    <a:xfrm rot="16937661">
                      <a:off x="8116516" y="5597469"/>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69" name="Oval 1741"/>
                    <p:cNvSpPr>
                      <a:spLocks noChangeAspect="1" noChangeArrowheads="1"/>
                    </p:cNvSpPr>
                    <p:nvPr/>
                  </p:nvSpPr>
                  <p:spPr bwMode="auto">
                    <a:xfrm rot="16937661">
                      <a:off x="8124422" y="5551742"/>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70" name="Oval 1742"/>
                    <p:cNvSpPr>
                      <a:spLocks noChangeAspect="1" noChangeArrowheads="1"/>
                    </p:cNvSpPr>
                    <p:nvPr/>
                  </p:nvSpPr>
                  <p:spPr bwMode="auto">
                    <a:xfrm rot="16937661">
                      <a:off x="8120298" y="5789172"/>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71" name="Oval 1743"/>
                    <p:cNvSpPr>
                      <a:spLocks noChangeAspect="1" noChangeArrowheads="1"/>
                    </p:cNvSpPr>
                    <p:nvPr/>
                  </p:nvSpPr>
                  <p:spPr bwMode="auto">
                    <a:xfrm rot="21347866">
                      <a:off x="7891061" y="5865090"/>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72" name="Oval 1744"/>
                    <p:cNvSpPr>
                      <a:spLocks noChangeAspect="1" noChangeArrowheads="1"/>
                    </p:cNvSpPr>
                    <p:nvPr/>
                  </p:nvSpPr>
                  <p:spPr bwMode="auto">
                    <a:xfrm rot="21326553">
                      <a:off x="7907657" y="5796032"/>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73" name="Oval 1745"/>
                    <p:cNvSpPr>
                      <a:spLocks noChangeAspect="1" noChangeArrowheads="1"/>
                    </p:cNvSpPr>
                    <p:nvPr/>
                  </p:nvSpPr>
                  <p:spPr bwMode="auto">
                    <a:xfrm rot="21347866">
                      <a:off x="7763228" y="5877382"/>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74" name="Oval 1746"/>
                    <p:cNvSpPr>
                      <a:spLocks noChangeAspect="1" noChangeArrowheads="1"/>
                    </p:cNvSpPr>
                    <p:nvPr/>
                  </p:nvSpPr>
                  <p:spPr bwMode="auto">
                    <a:xfrm rot="21347866">
                      <a:off x="7980009" y="5705819"/>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75" name="Oval 1747"/>
                    <p:cNvSpPr>
                      <a:spLocks noChangeAspect="1" noChangeArrowheads="1"/>
                    </p:cNvSpPr>
                    <p:nvPr/>
                  </p:nvSpPr>
                  <p:spPr bwMode="auto">
                    <a:xfrm rot="21405266">
                      <a:off x="8105590" y="6007181"/>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76" name="Oval 1748"/>
                    <p:cNvSpPr>
                      <a:spLocks noChangeAspect="1" noChangeArrowheads="1"/>
                    </p:cNvSpPr>
                    <p:nvPr/>
                  </p:nvSpPr>
                  <p:spPr bwMode="auto">
                    <a:xfrm rot="16937661">
                      <a:off x="8160092" y="5560126"/>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77" name="Oval 1749"/>
                    <p:cNvSpPr>
                      <a:spLocks noChangeAspect="1" noChangeArrowheads="1"/>
                    </p:cNvSpPr>
                    <p:nvPr/>
                  </p:nvSpPr>
                  <p:spPr bwMode="auto">
                    <a:xfrm rot="737661">
                      <a:off x="8242720" y="595930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78" name="Oval 1750"/>
                    <p:cNvSpPr>
                      <a:spLocks noChangeAspect="1" noChangeArrowheads="1"/>
                    </p:cNvSpPr>
                    <p:nvPr/>
                  </p:nvSpPr>
                  <p:spPr bwMode="auto">
                    <a:xfrm rot="737661">
                      <a:off x="7441405" y="6062886"/>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79" name="Oval 1751"/>
                    <p:cNvSpPr>
                      <a:spLocks noChangeAspect="1" noChangeArrowheads="1"/>
                    </p:cNvSpPr>
                    <p:nvPr/>
                  </p:nvSpPr>
                  <p:spPr bwMode="auto">
                    <a:xfrm rot="16937661">
                      <a:off x="7488959" y="5515653"/>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80" name="Oval 1752"/>
                    <p:cNvSpPr>
                      <a:spLocks noChangeAspect="1" noChangeArrowheads="1"/>
                    </p:cNvSpPr>
                    <p:nvPr/>
                  </p:nvSpPr>
                  <p:spPr bwMode="auto">
                    <a:xfrm rot="21347866">
                      <a:off x="7733234" y="570048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81" name="Oval 1753"/>
                    <p:cNvSpPr>
                      <a:spLocks noChangeAspect="1" noChangeArrowheads="1"/>
                    </p:cNvSpPr>
                    <p:nvPr/>
                  </p:nvSpPr>
                  <p:spPr bwMode="auto">
                    <a:xfrm rot="737661">
                      <a:off x="7259722" y="5722766"/>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82" name="Oval 1754"/>
                    <p:cNvSpPr>
                      <a:spLocks noChangeAspect="1" noChangeArrowheads="1"/>
                    </p:cNvSpPr>
                    <p:nvPr/>
                  </p:nvSpPr>
                  <p:spPr bwMode="auto">
                    <a:xfrm rot="737661">
                      <a:off x="7403974" y="6154316"/>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83" name="Oval 1755"/>
                    <p:cNvSpPr>
                      <a:spLocks noChangeAspect="1" noChangeArrowheads="1"/>
                    </p:cNvSpPr>
                    <p:nvPr/>
                  </p:nvSpPr>
                  <p:spPr bwMode="auto">
                    <a:xfrm rot="16937661">
                      <a:off x="7938981" y="5473067"/>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84" name="Oval 1756"/>
                    <p:cNvSpPr>
                      <a:spLocks noChangeAspect="1" noChangeArrowheads="1"/>
                    </p:cNvSpPr>
                    <p:nvPr/>
                  </p:nvSpPr>
                  <p:spPr bwMode="auto">
                    <a:xfrm rot="16937661">
                      <a:off x="8232024" y="5572989"/>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85" name="Oval 1757"/>
                    <p:cNvSpPr>
                      <a:spLocks noChangeAspect="1" noChangeArrowheads="1"/>
                    </p:cNvSpPr>
                    <p:nvPr/>
                  </p:nvSpPr>
                  <p:spPr bwMode="auto">
                    <a:xfrm rot="16937661">
                      <a:off x="8102096" y="6281129"/>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86" name="Oval 1758"/>
                    <p:cNvSpPr>
                      <a:spLocks noChangeAspect="1" noChangeArrowheads="1"/>
                    </p:cNvSpPr>
                    <p:nvPr/>
                  </p:nvSpPr>
                  <p:spPr bwMode="auto">
                    <a:xfrm rot="737661">
                      <a:off x="7976599" y="5357311"/>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87" name="Oval 1759"/>
                    <p:cNvSpPr>
                      <a:spLocks noChangeAspect="1" noChangeArrowheads="1"/>
                    </p:cNvSpPr>
                    <p:nvPr/>
                  </p:nvSpPr>
                  <p:spPr bwMode="auto">
                    <a:xfrm rot="737661">
                      <a:off x="7858763" y="5269381"/>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88" name="Oval 1760"/>
                    <p:cNvSpPr>
                      <a:spLocks noChangeAspect="1" noChangeArrowheads="1"/>
                    </p:cNvSpPr>
                    <p:nvPr/>
                  </p:nvSpPr>
                  <p:spPr bwMode="auto">
                    <a:xfrm rot="16937661">
                      <a:off x="7959138" y="5448364"/>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89" name="Oval 1761"/>
                    <p:cNvSpPr>
                      <a:spLocks noChangeAspect="1" noChangeArrowheads="1"/>
                    </p:cNvSpPr>
                    <p:nvPr/>
                  </p:nvSpPr>
                  <p:spPr bwMode="auto">
                    <a:xfrm rot="16937661">
                      <a:off x="7857478" y="5154819"/>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90" name="Oval 1762"/>
                    <p:cNvSpPr>
                      <a:spLocks noChangeAspect="1" noChangeArrowheads="1"/>
                    </p:cNvSpPr>
                    <p:nvPr/>
                  </p:nvSpPr>
                  <p:spPr bwMode="auto">
                    <a:xfrm rot="737661">
                      <a:off x="8198960" y="5134335"/>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91" name="Oval 1763"/>
                    <p:cNvSpPr>
                      <a:spLocks noChangeAspect="1" noChangeArrowheads="1"/>
                    </p:cNvSpPr>
                    <p:nvPr/>
                  </p:nvSpPr>
                  <p:spPr bwMode="auto">
                    <a:xfrm rot="737661">
                      <a:off x="8005786" y="5286054"/>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92" name="Oval 1764"/>
                    <p:cNvSpPr>
                      <a:spLocks noChangeAspect="1" noChangeArrowheads="1"/>
                    </p:cNvSpPr>
                    <p:nvPr/>
                  </p:nvSpPr>
                  <p:spPr bwMode="auto">
                    <a:xfrm rot="737661">
                      <a:off x="8175925" y="527136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93" name="Oval 1765"/>
                    <p:cNvSpPr>
                      <a:spLocks noChangeAspect="1" noChangeArrowheads="1"/>
                    </p:cNvSpPr>
                    <p:nvPr/>
                  </p:nvSpPr>
                  <p:spPr bwMode="auto">
                    <a:xfrm rot="737661">
                      <a:off x="7941341" y="5349196"/>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94" name="Oval 1766"/>
                    <p:cNvSpPr>
                      <a:spLocks noChangeAspect="1" noChangeArrowheads="1"/>
                    </p:cNvSpPr>
                    <p:nvPr/>
                  </p:nvSpPr>
                  <p:spPr bwMode="auto">
                    <a:xfrm rot="737661">
                      <a:off x="8224893" y="5190369"/>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95" name="Oval 1767"/>
                    <p:cNvSpPr>
                      <a:spLocks noChangeAspect="1" noChangeArrowheads="1"/>
                    </p:cNvSpPr>
                    <p:nvPr/>
                  </p:nvSpPr>
                  <p:spPr bwMode="auto">
                    <a:xfrm rot="737661">
                      <a:off x="8121250" y="5162734"/>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96" name="Oval 1768"/>
                    <p:cNvSpPr>
                      <a:spLocks noChangeAspect="1" noChangeArrowheads="1"/>
                    </p:cNvSpPr>
                    <p:nvPr/>
                  </p:nvSpPr>
                  <p:spPr bwMode="auto">
                    <a:xfrm rot="737661">
                      <a:off x="8297922" y="5536627"/>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97" name="Oval 1769"/>
                    <p:cNvSpPr>
                      <a:spLocks noChangeAspect="1" noChangeArrowheads="1"/>
                    </p:cNvSpPr>
                    <p:nvPr/>
                  </p:nvSpPr>
                  <p:spPr bwMode="auto">
                    <a:xfrm rot="737661">
                      <a:off x="8430616" y="5647267"/>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98" name="Oval 1770"/>
                    <p:cNvSpPr>
                      <a:spLocks noChangeAspect="1" noChangeArrowheads="1"/>
                    </p:cNvSpPr>
                    <p:nvPr/>
                  </p:nvSpPr>
                  <p:spPr bwMode="auto">
                    <a:xfrm rot="737661">
                      <a:off x="8076983" y="5373473"/>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699" name="Oval 1771"/>
                    <p:cNvSpPr>
                      <a:spLocks noChangeAspect="1" noChangeArrowheads="1"/>
                    </p:cNvSpPr>
                    <p:nvPr/>
                  </p:nvSpPr>
                  <p:spPr bwMode="auto">
                    <a:xfrm rot="737661">
                      <a:off x="8252631" y="5246017"/>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700" name="Oval 1772"/>
                    <p:cNvSpPr>
                      <a:spLocks noChangeAspect="1" noChangeArrowheads="1"/>
                    </p:cNvSpPr>
                    <p:nvPr/>
                  </p:nvSpPr>
                  <p:spPr bwMode="auto">
                    <a:xfrm rot="16937661">
                      <a:off x="8301013" y="5483373"/>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701" name="Oval 1773"/>
                    <p:cNvSpPr>
                      <a:spLocks noChangeAspect="1" noChangeArrowheads="1"/>
                    </p:cNvSpPr>
                    <p:nvPr/>
                  </p:nvSpPr>
                  <p:spPr bwMode="auto">
                    <a:xfrm rot="737661">
                      <a:off x="8614972" y="5291221"/>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702" name="Oval 1774"/>
                    <p:cNvSpPr>
                      <a:spLocks noChangeAspect="1" noChangeArrowheads="1"/>
                    </p:cNvSpPr>
                    <p:nvPr/>
                  </p:nvSpPr>
                  <p:spPr bwMode="auto">
                    <a:xfrm rot="737661">
                      <a:off x="8402481" y="543037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703" name="Oval 1775"/>
                    <p:cNvSpPr>
                      <a:spLocks noChangeAspect="1" noChangeArrowheads="1"/>
                    </p:cNvSpPr>
                    <p:nvPr/>
                  </p:nvSpPr>
                  <p:spPr bwMode="auto">
                    <a:xfrm rot="737661">
                      <a:off x="8339075" y="5173015"/>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704" name="Oval 1776"/>
                    <p:cNvSpPr>
                      <a:spLocks noChangeAspect="1" noChangeArrowheads="1"/>
                    </p:cNvSpPr>
                    <p:nvPr/>
                  </p:nvSpPr>
                  <p:spPr bwMode="auto">
                    <a:xfrm rot="737661">
                      <a:off x="8268175" y="515497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705" name="Oval 1777"/>
                    <p:cNvSpPr>
                      <a:spLocks noChangeAspect="1" noChangeArrowheads="1"/>
                    </p:cNvSpPr>
                    <p:nvPr/>
                  </p:nvSpPr>
                  <p:spPr bwMode="auto">
                    <a:xfrm rot="737661">
                      <a:off x="8321458" y="5264854"/>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706" name="Oval 1778"/>
                    <p:cNvSpPr>
                      <a:spLocks noChangeAspect="1" noChangeArrowheads="1"/>
                    </p:cNvSpPr>
                    <p:nvPr/>
                  </p:nvSpPr>
                  <p:spPr bwMode="auto">
                    <a:xfrm rot="737661">
                      <a:off x="8005786" y="5286054"/>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707" name="Oval 1779"/>
                    <p:cNvSpPr>
                      <a:spLocks noChangeAspect="1" noChangeArrowheads="1"/>
                    </p:cNvSpPr>
                    <p:nvPr/>
                  </p:nvSpPr>
                  <p:spPr bwMode="auto">
                    <a:xfrm rot="737661">
                      <a:off x="8489665" y="5492919"/>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708" name="Oval 1780"/>
                    <p:cNvSpPr>
                      <a:spLocks noChangeAspect="1" noChangeArrowheads="1"/>
                    </p:cNvSpPr>
                    <p:nvPr/>
                  </p:nvSpPr>
                  <p:spPr bwMode="auto">
                    <a:xfrm rot="16937661">
                      <a:off x="8158342" y="5743551"/>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709" name="Oval 1781"/>
                    <p:cNvSpPr>
                      <a:spLocks noChangeAspect="1" noChangeArrowheads="1"/>
                    </p:cNvSpPr>
                    <p:nvPr/>
                  </p:nvSpPr>
                  <p:spPr bwMode="auto">
                    <a:xfrm rot="737661">
                      <a:off x="8219624" y="5114246"/>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710" name="Oval 1782"/>
                    <p:cNvSpPr>
                      <a:spLocks noChangeAspect="1" noChangeArrowheads="1"/>
                    </p:cNvSpPr>
                    <p:nvPr/>
                  </p:nvSpPr>
                  <p:spPr bwMode="auto">
                    <a:xfrm rot="16937661">
                      <a:off x="8253051" y="5703403"/>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711" name="Oval 1783"/>
                    <p:cNvSpPr>
                      <a:spLocks noChangeAspect="1" noChangeArrowheads="1"/>
                    </p:cNvSpPr>
                    <p:nvPr/>
                  </p:nvSpPr>
                  <p:spPr bwMode="auto">
                    <a:xfrm rot="737661">
                      <a:off x="8342581" y="5538381"/>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712" name="Oval 1784"/>
                    <p:cNvSpPr>
                      <a:spLocks noChangeAspect="1" noChangeArrowheads="1"/>
                    </p:cNvSpPr>
                    <p:nvPr/>
                  </p:nvSpPr>
                  <p:spPr bwMode="auto">
                    <a:xfrm rot="737661">
                      <a:off x="8033820" y="5339749"/>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713" name="Oval 1785"/>
                    <p:cNvSpPr>
                      <a:spLocks noChangeAspect="1" noChangeArrowheads="1"/>
                    </p:cNvSpPr>
                    <p:nvPr/>
                  </p:nvSpPr>
                  <p:spPr bwMode="auto">
                    <a:xfrm rot="737661">
                      <a:off x="8005786" y="5286054"/>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714" name="Oval 1786"/>
                    <p:cNvSpPr>
                      <a:spLocks noChangeAspect="1" noChangeArrowheads="1"/>
                    </p:cNvSpPr>
                    <p:nvPr/>
                  </p:nvSpPr>
                  <p:spPr bwMode="auto">
                    <a:xfrm rot="737661">
                      <a:off x="8284780" y="5382106"/>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715" name="Oval 1787"/>
                    <p:cNvSpPr>
                      <a:spLocks noChangeAspect="1" noChangeArrowheads="1"/>
                    </p:cNvSpPr>
                    <p:nvPr/>
                  </p:nvSpPr>
                  <p:spPr bwMode="auto">
                    <a:xfrm rot="737661">
                      <a:off x="8079360" y="5268217"/>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716" name="Oval 1788"/>
                    <p:cNvSpPr>
                      <a:spLocks noChangeAspect="1" noChangeArrowheads="1"/>
                    </p:cNvSpPr>
                    <p:nvPr/>
                  </p:nvSpPr>
                  <p:spPr bwMode="auto">
                    <a:xfrm rot="737661">
                      <a:off x="8630663" y="5197549"/>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717" name="Oval 1789"/>
                    <p:cNvSpPr>
                      <a:spLocks noChangeAspect="1" noChangeArrowheads="1"/>
                    </p:cNvSpPr>
                    <p:nvPr/>
                  </p:nvSpPr>
                  <p:spPr bwMode="auto">
                    <a:xfrm rot="737661">
                      <a:off x="8379309" y="5136619"/>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718" name="Oval 1790"/>
                    <p:cNvSpPr>
                      <a:spLocks noChangeAspect="1" noChangeArrowheads="1"/>
                    </p:cNvSpPr>
                    <p:nvPr/>
                  </p:nvSpPr>
                  <p:spPr bwMode="auto">
                    <a:xfrm rot="737661">
                      <a:off x="8450422" y="523196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719" name="Oval 1791"/>
                    <p:cNvSpPr>
                      <a:spLocks noChangeAspect="1" noChangeArrowheads="1"/>
                    </p:cNvSpPr>
                    <p:nvPr/>
                  </p:nvSpPr>
                  <p:spPr bwMode="auto">
                    <a:xfrm rot="737661">
                      <a:off x="8618240" y="5386893"/>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720" name="Oval 1792"/>
                    <p:cNvSpPr>
                      <a:spLocks noChangeAspect="1" noChangeArrowheads="1"/>
                    </p:cNvSpPr>
                    <p:nvPr/>
                  </p:nvSpPr>
                  <p:spPr bwMode="auto">
                    <a:xfrm rot="737661">
                      <a:off x="7996877" y="5002731"/>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721" name="Oval 1793"/>
                    <p:cNvSpPr>
                      <a:spLocks noChangeAspect="1" noChangeArrowheads="1"/>
                    </p:cNvSpPr>
                    <p:nvPr/>
                  </p:nvSpPr>
                  <p:spPr bwMode="auto">
                    <a:xfrm rot="737661">
                      <a:off x="8219624" y="5114246"/>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722" name="Oval 1794"/>
                    <p:cNvSpPr>
                      <a:spLocks noChangeAspect="1" noChangeArrowheads="1"/>
                    </p:cNvSpPr>
                    <p:nvPr/>
                  </p:nvSpPr>
                  <p:spPr bwMode="auto">
                    <a:xfrm rot="737661">
                      <a:off x="8344051" y="5128503"/>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723" name="Oval 1795"/>
                    <p:cNvSpPr>
                      <a:spLocks noChangeAspect="1" noChangeArrowheads="1"/>
                    </p:cNvSpPr>
                    <p:nvPr/>
                  </p:nvSpPr>
                  <p:spPr bwMode="auto">
                    <a:xfrm rot="737661">
                      <a:off x="8415874" y="5222757"/>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724" name="Oval 1796"/>
                    <p:cNvSpPr>
                      <a:spLocks noChangeAspect="1" noChangeArrowheads="1"/>
                    </p:cNvSpPr>
                    <p:nvPr/>
                  </p:nvSpPr>
                  <p:spPr bwMode="auto">
                    <a:xfrm rot="737661">
                      <a:off x="8637292" y="5467299"/>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725" name="Oval 1797"/>
                    <p:cNvSpPr>
                      <a:spLocks noChangeAspect="1" noChangeArrowheads="1"/>
                    </p:cNvSpPr>
                    <p:nvPr/>
                  </p:nvSpPr>
                  <p:spPr bwMode="auto">
                    <a:xfrm rot="737661">
                      <a:off x="8422148" y="5101911"/>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726" name="Oval 1798"/>
                    <p:cNvSpPr>
                      <a:spLocks noChangeAspect="1" noChangeArrowheads="1"/>
                    </p:cNvSpPr>
                    <p:nvPr/>
                  </p:nvSpPr>
                  <p:spPr bwMode="auto">
                    <a:xfrm rot="737661">
                      <a:off x="8210659" y="5431352"/>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727" name="Oval 1799"/>
                    <p:cNvSpPr>
                      <a:spLocks noChangeAspect="1" noChangeArrowheads="1"/>
                    </p:cNvSpPr>
                    <p:nvPr/>
                  </p:nvSpPr>
                  <p:spPr bwMode="auto">
                    <a:xfrm rot="737661">
                      <a:off x="8168106" y="5376006"/>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728" name="Oval 1800"/>
                    <p:cNvSpPr>
                      <a:spLocks noChangeAspect="1" noChangeArrowheads="1"/>
                    </p:cNvSpPr>
                    <p:nvPr/>
                  </p:nvSpPr>
                  <p:spPr bwMode="auto">
                    <a:xfrm rot="16937661">
                      <a:off x="8264992" y="5555256"/>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729" name="Oval 1801"/>
                    <p:cNvSpPr>
                      <a:spLocks noChangeAspect="1" noChangeArrowheads="1"/>
                    </p:cNvSpPr>
                    <p:nvPr/>
                  </p:nvSpPr>
                  <p:spPr bwMode="auto">
                    <a:xfrm rot="21347866">
                      <a:off x="8052345" y="5564003"/>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730" name="Oval 1802"/>
                    <p:cNvSpPr>
                      <a:spLocks noChangeAspect="1" noChangeArrowheads="1"/>
                    </p:cNvSpPr>
                    <p:nvPr/>
                  </p:nvSpPr>
                  <p:spPr bwMode="auto">
                    <a:xfrm rot="16937661">
                      <a:off x="8685731" y="576510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731" name="Oval 1803"/>
                    <p:cNvSpPr>
                      <a:spLocks noChangeAspect="1" noChangeArrowheads="1"/>
                    </p:cNvSpPr>
                    <p:nvPr/>
                  </p:nvSpPr>
                  <p:spPr bwMode="auto">
                    <a:xfrm rot="737661">
                      <a:off x="8288937" y="5420669"/>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732" name="Oval 1804"/>
                    <p:cNvSpPr>
                      <a:spLocks noChangeAspect="1" noChangeArrowheads="1"/>
                    </p:cNvSpPr>
                    <p:nvPr/>
                  </p:nvSpPr>
                  <p:spPr bwMode="auto">
                    <a:xfrm rot="737661">
                      <a:off x="8308360" y="5327855"/>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733" name="Oval 1805"/>
                    <p:cNvSpPr>
                      <a:spLocks noChangeAspect="1" noChangeArrowheads="1"/>
                    </p:cNvSpPr>
                    <p:nvPr/>
                  </p:nvSpPr>
                  <p:spPr bwMode="auto">
                    <a:xfrm rot="737661">
                      <a:off x="8312260" y="5189680"/>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734" name="Oval 1806"/>
                    <p:cNvSpPr>
                      <a:spLocks noChangeAspect="1" noChangeArrowheads="1"/>
                    </p:cNvSpPr>
                    <p:nvPr/>
                  </p:nvSpPr>
                  <p:spPr bwMode="auto">
                    <a:xfrm rot="21347866">
                      <a:off x="7937557" y="5516372"/>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735" name="Oval 1807"/>
                    <p:cNvSpPr>
                      <a:spLocks noChangeAspect="1" noChangeArrowheads="1"/>
                    </p:cNvSpPr>
                    <p:nvPr/>
                  </p:nvSpPr>
                  <p:spPr bwMode="auto">
                    <a:xfrm rot="5126553">
                      <a:off x="7815770" y="5425104"/>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736" name="Oval 1808"/>
                    <p:cNvSpPr>
                      <a:spLocks noChangeAspect="1" noChangeArrowheads="1"/>
                    </p:cNvSpPr>
                    <p:nvPr/>
                  </p:nvSpPr>
                  <p:spPr bwMode="auto">
                    <a:xfrm rot="21347866">
                      <a:off x="7980201" y="5473241"/>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737" name="Oval 1809"/>
                    <p:cNvSpPr>
                      <a:spLocks noChangeAspect="1" noChangeArrowheads="1"/>
                    </p:cNvSpPr>
                    <p:nvPr/>
                  </p:nvSpPr>
                  <p:spPr bwMode="auto">
                    <a:xfrm rot="21326553">
                      <a:off x="7931881" y="5508846"/>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738" name="Oval 1810"/>
                    <p:cNvSpPr>
                      <a:spLocks noChangeAspect="1" noChangeArrowheads="1"/>
                    </p:cNvSpPr>
                    <p:nvPr/>
                  </p:nvSpPr>
                  <p:spPr bwMode="auto">
                    <a:xfrm rot="21347866">
                      <a:off x="7973914" y="5473946"/>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739" name="Oval 1811"/>
                    <p:cNvSpPr>
                      <a:spLocks noChangeAspect="1" noChangeArrowheads="1"/>
                    </p:cNvSpPr>
                    <p:nvPr/>
                  </p:nvSpPr>
                  <p:spPr bwMode="auto">
                    <a:xfrm rot="5126553">
                      <a:off x="7815770" y="5425104"/>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740" name="Oval 1812"/>
                    <p:cNvSpPr>
                      <a:spLocks noChangeAspect="1" noChangeArrowheads="1"/>
                    </p:cNvSpPr>
                    <p:nvPr/>
                  </p:nvSpPr>
                  <p:spPr bwMode="auto">
                    <a:xfrm rot="21326553">
                      <a:off x="7931881" y="5508846"/>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741" name="Oval 1813"/>
                    <p:cNvSpPr>
                      <a:spLocks noChangeAspect="1" noChangeArrowheads="1"/>
                    </p:cNvSpPr>
                    <p:nvPr/>
                  </p:nvSpPr>
                  <p:spPr bwMode="auto">
                    <a:xfrm rot="21326553">
                      <a:off x="7931881" y="5508846"/>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742" name="Oval 1814"/>
                    <p:cNvSpPr>
                      <a:spLocks noChangeAspect="1" noChangeArrowheads="1"/>
                    </p:cNvSpPr>
                    <p:nvPr/>
                  </p:nvSpPr>
                  <p:spPr bwMode="auto">
                    <a:xfrm rot="21326553">
                      <a:off x="7813197" y="5442001"/>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743" name="Oval 1815"/>
                    <p:cNvSpPr>
                      <a:spLocks noChangeAspect="1" noChangeArrowheads="1"/>
                    </p:cNvSpPr>
                    <p:nvPr/>
                  </p:nvSpPr>
                  <p:spPr bwMode="auto">
                    <a:xfrm rot="5126553">
                      <a:off x="7815770" y="5425104"/>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744" name="Oval 1816"/>
                    <p:cNvSpPr>
                      <a:spLocks noChangeAspect="1" noChangeArrowheads="1"/>
                    </p:cNvSpPr>
                    <p:nvPr/>
                  </p:nvSpPr>
                  <p:spPr bwMode="auto">
                    <a:xfrm rot="21326553">
                      <a:off x="8117449" y="5531696"/>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745" name="Oval 1817"/>
                    <p:cNvSpPr>
                      <a:spLocks noChangeAspect="1" noChangeArrowheads="1"/>
                    </p:cNvSpPr>
                    <p:nvPr/>
                  </p:nvSpPr>
                  <p:spPr bwMode="auto">
                    <a:xfrm rot="5126553">
                      <a:off x="7815770" y="5425104"/>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746" name="Oval 1818"/>
                    <p:cNvSpPr>
                      <a:spLocks noChangeAspect="1" noChangeArrowheads="1"/>
                    </p:cNvSpPr>
                    <p:nvPr/>
                  </p:nvSpPr>
                  <p:spPr bwMode="auto">
                    <a:xfrm rot="21347866">
                      <a:off x="8111914" y="5743371"/>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747" name="Oval 1819"/>
                    <p:cNvSpPr>
                      <a:spLocks noChangeAspect="1" noChangeArrowheads="1"/>
                    </p:cNvSpPr>
                    <p:nvPr/>
                  </p:nvSpPr>
                  <p:spPr bwMode="auto">
                    <a:xfrm rot="21347866">
                      <a:off x="7815375" y="5433026"/>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748" name="Oval 1820"/>
                    <p:cNvSpPr>
                      <a:spLocks noChangeAspect="1" noChangeArrowheads="1"/>
                    </p:cNvSpPr>
                    <p:nvPr/>
                  </p:nvSpPr>
                  <p:spPr bwMode="auto">
                    <a:xfrm rot="21405266">
                      <a:off x="8200100" y="5850747"/>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749" name="Oval 1821"/>
                    <p:cNvSpPr>
                      <a:spLocks noChangeAspect="1" noChangeArrowheads="1"/>
                    </p:cNvSpPr>
                    <p:nvPr/>
                  </p:nvSpPr>
                  <p:spPr bwMode="auto">
                    <a:xfrm rot="737661">
                      <a:off x="8445096" y="5095394"/>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750" name="Oval 1822"/>
                    <p:cNvSpPr>
                      <a:spLocks noChangeAspect="1" noChangeArrowheads="1"/>
                    </p:cNvSpPr>
                    <p:nvPr/>
                  </p:nvSpPr>
                  <p:spPr bwMode="auto">
                    <a:xfrm rot="737661">
                      <a:off x="8515019" y="5114941"/>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751" name="Oval 1823"/>
                    <p:cNvSpPr>
                      <a:spLocks noChangeAspect="1" noChangeArrowheads="1"/>
                    </p:cNvSpPr>
                    <p:nvPr/>
                  </p:nvSpPr>
                  <p:spPr bwMode="auto">
                    <a:xfrm rot="737661">
                      <a:off x="8488377" y="5060003"/>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752" name="Oval 1824"/>
                    <p:cNvSpPr>
                      <a:spLocks noChangeAspect="1" noChangeArrowheads="1"/>
                    </p:cNvSpPr>
                    <p:nvPr/>
                  </p:nvSpPr>
                  <p:spPr bwMode="auto">
                    <a:xfrm rot="737661">
                      <a:off x="8472566" y="5151455"/>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753" name="Oval 1825"/>
                    <p:cNvSpPr>
                      <a:spLocks noChangeAspect="1" noChangeArrowheads="1"/>
                    </p:cNvSpPr>
                    <p:nvPr/>
                  </p:nvSpPr>
                  <p:spPr bwMode="auto">
                    <a:xfrm rot="737661">
                      <a:off x="8362319" y="5603046"/>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754" name="Oval 1826"/>
                    <p:cNvSpPr>
                      <a:spLocks noChangeAspect="1" noChangeArrowheads="1"/>
                    </p:cNvSpPr>
                    <p:nvPr/>
                  </p:nvSpPr>
                  <p:spPr bwMode="auto">
                    <a:xfrm rot="737661">
                      <a:off x="8523903" y="5067705"/>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755" name="Oval 1827"/>
                    <p:cNvSpPr>
                      <a:spLocks noChangeAspect="1" noChangeArrowheads="1"/>
                    </p:cNvSpPr>
                    <p:nvPr/>
                  </p:nvSpPr>
                  <p:spPr bwMode="auto">
                    <a:xfrm rot="737661">
                      <a:off x="8483412" y="5330792"/>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756" name="Oval 1828"/>
                    <p:cNvSpPr>
                      <a:spLocks noChangeAspect="1" noChangeArrowheads="1"/>
                    </p:cNvSpPr>
                    <p:nvPr/>
                  </p:nvSpPr>
                  <p:spPr bwMode="auto">
                    <a:xfrm rot="737661">
                      <a:off x="8453001" y="504966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757" name="Oval 1829"/>
                    <p:cNvSpPr>
                      <a:spLocks noChangeAspect="1" noChangeArrowheads="1"/>
                    </p:cNvSpPr>
                    <p:nvPr/>
                  </p:nvSpPr>
                  <p:spPr bwMode="auto">
                    <a:xfrm rot="737661">
                      <a:off x="8439023" y="5139196"/>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758" name="Oval 1830"/>
                    <p:cNvSpPr>
                      <a:spLocks noChangeAspect="1" noChangeArrowheads="1"/>
                    </p:cNvSpPr>
                    <p:nvPr/>
                  </p:nvSpPr>
                  <p:spPr bwMode="auto">
                    <a:xfrm rot="737661">
                      <a:off x="8453001" y="504966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759" name="Oval 1831"/>
                    <p:cNvSpPr>
                      <a:spLocks noChangeAspect="1" noChangeArrowheads="1"/>
                    </p:cNvSpPr>
                    <p:nvPr/>
                  </p:nvSpPr>
                  <p:spPr bwMode="auto">
                    <a:xfrm rot="737661">
                      <a:off x="8529440" y="5024730"/>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grpSp>
              <p:sp>
                <p:nvSpPr>
                  <p:cNvPr id="2549" name="Rectangle 1408"/>
                  <p:cNvSpPr>
                    <a:spLocks noChangeArrowheads="1"/>
                  </p:cNvSpPr>
                  <p:nvPr/>
                </p:nvSpPr>
                <p:spPr bwMode="auto">
                  <a:xfrm>
                    <a:off x="7143768" y="4786322"/>
                    <a:ext cx="1800000" cy="1800000"/>
                  </a:xfrm>
                  <a:prstGeom prst="rect">
                    <a:avLst/>
                  </a:prstGeom>
                  <a:noFill/>
                  <a:ln w="12700">
                    <a:solidFill>
                      <a:schemeClr val="tx1"/>
                    </a:solidFill>
                    <a:miter lim="800000"/>
                    <a:headEnd/>
                    <a:tailEnd/>
                  </a:ln>
                  <a:effectLst/>
                </p:spPr>
                <p:txBody>
                  <a:bodyPr vert="horz" wrap="none" lIns="91440" tIns="45720" rIns="91440" bIns="45720" numCol="1" anchor="ctr" anchorCtr="0" compatLnSpc="1">
                    <a:prstTxWarp prst="textNoShape">
                      <a:avLst/>
                    </a:prstTxWarp>
                  </a:bodyPr>
                  <a:lstStyle/>
                  <a:p>
                    <a:endParaRPr lang="zh-TW" altLang="en-US"/>
                  </a:p>
                </p:txBody>
              </p:sp>
            </p:grpSp>
            <p:sp>
              <p:nvSpPr>
                <p:cNvPr id="3410" name="矩形 3409"/>
                <p:cNvSpPr/>
                <p:nvPr/>
              </p:nvSpPr>
              <p:spPr>
                <a:xfrm>
                  <a:off x="3500430" y="4676145"/>
                  <a:ext cx="1083951" cy="276999"/>
                </a:xfrm>
                <a:prstGeom prst="rect">
                  <a:avLst/>
                </a:prstGeom>
              </p:spPr>
              <p:txBody>
                <a:bodyPr wrap="none">
                  <a:spAutoFit/>
                </a:bodyPr>
                <a:lstStyle/>
                <a:p>
                  <a:r>
                    <a:rPr lang="en-US" altLang="zh-TW" sz="1200" b="1" dirty="0" smtClean="0">
                      <a:solidFill>
                        <a:srgbClr val="0070C0"/>
                      </a:solidFill>
                      <a:latin typeface="Arial Narrow" pitchFamily="34" charset="0"/>
                    </a:rPr>
                    <a:t>low correlation</a:t>
                  </a:r>
                  <a:endParaRPr lang="zh-TW" altLang="en-US" sz="1200" b="1" dirty="0">
                    <a:solidFill>
                      <a:srgbClr val="0070C0"/>
                    </a:solidFill>
                    <a:latin typeface="Arial Narrow" pitchFamily="34" charset="0"/>
                  </a:endParaRPr>
                </a:p>
              </p:txBody>
            </p:sp>
          </p:grpSp>
          <p:grpSp>
            <p:nvGrpSpPr>
              <p:cNvPr id="30" name="群組 3411"/>
              <p:cNvGrpSpPr/>
              <p:nvPr/>
            </p:nvGrpSpPr>
            <p:grpSpPr>
              <a:xfrm>
                <a:off x="5931292" y="4572008"/>
                <a:ext cx="1620000" cy="1896127"/>
                <a:chOff x="5715008" y="4676145"/>
                <a:chExt cx="1620000" cy="1896127"/>
              </a:xfrm>
            </p:grpSpPr>
            <p:grpSp>
              <p:nvGrpSpPr>
                <p:cNvPr id="31" name="群組 3190"/>
                <p:cNvGrpSpPr>
                  <a:grpSpLocks noChangeAspect="1"/>
                </p:cNvGrpSpPr>
                <p:nvPr/>
              </p:nvGrpSpPr>
              <p:grpSpPr>
                <a:xfrm>
                  <a:off x="5715008" y="4952272"/>
                  <a:ext cx="1620000" cy="1620000"/>
                  <a:chOff x="2357422" y="4929198"/>
                  <a:chExt cx="1800000" cy="1800000"/>
                </a:xfrm>
              </p:grpSpPr>
              <p:grpSp>
                <p:nvGrpSpPr>
                  <p:cNvPr id="2760" name="群組 3189"/>
                  <p:cNvGrpSpPr/>
                  <p:nvPr/>
                </p:nvGrpSpPr>
                <p:grpSpPr>
                  <a:xfrm rot="19024428">
                    <a:off x="2447702" y="5807598"/>
                    <a:ext cx="1619441" cy="43200"/>
                    <a:chOff x="2447702" y="5807598"/>
                    <a:chExt cx="1619441" cy="43200"/>
                  </a:xfrm>
                </p:grpSpPr>
                <p:sp>
                  <p:nvSpPr>
                    <p:cNvPr id="2977" name="Oval 1629"/>
                    <p:cNvSpPr>
                      <a:spLocks noChangeAspect="1" noChangeArrowheads="1"/>
                    </p:cNvSpPr>
                    <p:nvPr/>
                  </p:nvSpPr>
                  <p:spPr bwMode="auto">
                    <a:xfrm rot="2922272">
                      <a:off x="3235822"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980" name="Oval 1621"/>
                    <p:cNvSpPr>
                      <a:spLocks noChangeAspect="1" noChangeArrowheads="1"/>
                    </p:cNvSpPr>
                    <p:nvPr/>
                  </p:nvSpPr>
                  <p:spPr bwMode="auto">
                    <a:xfrm rot="2922272">
                      <a:off x="2544661"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981" name="Oval 1622"/>
                    <p:cNvSpPr>
                      <a:spLocks noChangeAspect="1" noChangeArrowheads="1"/>
                    </p:cNvSpPr>
                    <p:nvPr/>
                  </p:nvSpPr>
                  <p:spPr bwMode="auto">
                    <a:xfrm rot="2922272">
                      <a:off x="2614286"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982" name="Oval 1623"/>
                    <p:cNvSpPr>
                      <a:spLocks noChangeAspect="1" noChangeArrowheads="1"/>
                    </p:cNvSpPr>
                    <p:nvPr/>
                  </p:nvSpPr>
                  <p:spPr bwMode="auto">
                    <a:xfrm rot="2922272">
                      <a:off x="2557223"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983" name="Oval 1624"/>
                    <p:cNvSpPr>
                      <a:spLocks noChangeAspect="1" noChangeArrowheads="1"/>
                    </p:cNvSpPr>
                    <p:nvPr/>
                  </p:nvSpPr>
                  <p:spPr bwMode="auto">
                    <a:xfrm rot="2922272">
                      <a:off x="2560015"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984" name="Oval 1625"/>
                    <p:cNvSpPr>
                      <a:spLocks noChangeAspect="1" noChangeArrowheads="1"/>
                    </p:cNvSpPr>
                    <p:nvPr/>
                  </p:nvSpPr>
                  <p:spPr bwMode="auto">
                    <a:xfrm rot="2922272">
                      <a:off x="2592884"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985" name="Oval 1626"/>
                    <p:cNvSpPr>
                      <a:spLocks noChangeAspect="1" noChangeArrowheads="1"/>
                    </p:cNvSpPr>
                    <p:nvPr/>
                  </p:nvSpPr>
                  <p:spPr bwMode="auto">
                    <a:xfrm rot="2922272">
                      <a:off x="2600500"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986" name="Oval 1627"/>
                    <p:cNvSpPr>
                      <a:spLocks noChangeAspect="1" noChangeArrowheads="1"/>
                    </p:cNvSpPr>
                    <p:nvPr/>
                  </p:nvSpPr>
                  <p:spPr bwMode="auto">
                    <a:xfrm rot="2922272">
                      <a:off x="2566997"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987" name="Oval 1628"/>
                    <p:cNvSpPr>
                      <a:spLocks noChangeAspect="1" noChangeArrowheads="1"/>
                    </p:cNvSpPr>
                    <p:nvPr/>
                  </p:nvSpPr>
                  <p:spPr bwMode="auto">
                    <a:xfrm rot="2922272">
                      <a:off x="2501385"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988" name="Oval 1630"/>
                    <p:cNvSpPr>
                      <a:spLocks noChangeAspect="1" noChangeArrowheads="1"/>
                    </p:cNvSpPr>
                    <p:nvPr/>
                  </p:nvSpPr>
                  <p:spPr bwMode="auto">
                    <a:xfrm rot="2922272">
                      <a:off x="2466024"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989" name="Oval 1631"/>
                    <p:cNvSpPr>
                      <a:spLocks noChangeAspect="1" noChangeArrowheads="1"/>
                    </p:cNvSpPr>
                    <p:nvPr/>
                  </p:nvSpPr>
                  <p:spPr bwMode="auto">
                    <a:xfrm rot="2922272">
                      <a:off x="2731261"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990" name="Oval 1632"/>
                    <p:cNvSpPr>
                      <a:spLocks noChangeAspect="1" noChangeArrowheads="1"/>
                    </p:cNvSpPr>
                    <p:nvPr/>
                  </p:nvSpPr>
                  <p:spPr bwMode="auto">
                    <a:xfrm rot="2922272">
                      <a:off x="2493944"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991" name="Oval 1633"/>
                    <p:cNvSpPr>
                      <a:spLocks noChangeAspect="1" noChangeArrowheads="1"/>
                    </p:cNvSpPr>
                    <p:nvPr/>
                  </p:nvSpPr>
                  <p:spPr bwMode="auto">
                    <a:xfrm rot="2922272">
                      <a:off x="2678675"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992" name="Oval 1634"/>
                    <p:cNvSpPr>
                      <a:spLocks noChangeAspect="1" noChangeArrowheads="1"/>
                    </p:cNvSpPr>
                    <p:nvPr/>
                  </p:nvSpPr>
                  <p:spPr bwMode="auto">
                    <a:xfrm rot="2922272">
                      <a:off x="2557049"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993" name="Oval 1635"/>
                    <p:cNvSpPr>
                      <a:spLocks noChangeAspect="1" noChangeArrowheads="1"/>
                    </p:cNvSpPr>
                    <p:nvPr/>
                  </p:nvSpPr>
                  <p:spPr bwMode="auto">
                    <a:xfrm rot="2922272">
                      <a:off x="2701011"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994" name="Oval 1636"/>
                    <p:cNvSpPr>
                      <a:spLocks noChangeAspect="1" noChangeArrowheads="1"/>
                    </p:cNvSpPr>
                    <p:nvPr/>
                  </p:nvSpPr>
                  <p:spPr bwMode="auto">
                    <a:xfrm rot="2922272">
                      <a:off x="2718697"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995" name="Oval 1637"/>
                    <p:cNvSpPr>
                      <a:spLocks noChangeAspect="1" noChangeArrowheads="1"/>
                    </p:cNvSpPr>
                    <p:nvPr/>
                  </p:nvSpPr>
                  <p:spPr bwMode="auto">
                    <a:xfrm rot="2922272">
                      <a:off x="2788958"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996" name="Oval 1638"/>
                    <p:cNvSpPr>
                      <a:spLocks noChangeAspect="1" noChangeArrowheads="1"/>
                    </p:cNvSpPr>
                    <p:nvPr/>
                  </p:nvSpPr>
                  <p:spPr bwMode="auto">
                    <a:xfrm rot="2922272">
                      <a:off x="2557223"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997" name="Oval 1639"/>
                    <p:cNvSpPr>
                      <a:spLocks noChangeAspect="1" noChangeArrowheads="1"/>
                    </p:cNvSpPr>
                    <p:nvPr/>
                  </p:nvSpPr>
                  <p:spPr bwMode="auto">
                    <a:xfrm rot="2922272">
                      <a:off x="2656340"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998" name="Oval 1640"/>
                    <p:cNvSpPr>
                      <a:spLocks noChangeAspect="1" noChangeArrowheads="1"/>
                    </p:cNvSpPr>
                    <p:nvPr/>
                  </p:nvSpPr>
                  <p:spPr bwMode="auto">
                    <a:xfrm rot="2922272">
                      <a:off x="2755454"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999" name="Oval 1641"/>
                    <p:cNvSpPr>
                      <a:spLocks noChangeAspect="1" noChangeArrowheads="1"/>
                    </p:cNvSpPr>
                    <p:nvPr/>
                  </p:nvSpPr>
                  <p:spPr bwMode="auto">
                    <a:xfrm rot="2922272">
                      <a:off x="2898779"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00" name="Oval 1642"/>
                    <p:cNvSpPr>
                      <a:spLocks noChangeAspect="1" noChangeArrowheads="1"/>
                    </p:cNvSpPr>
                    <p:nvPr/>
                  </p:nvSpPr>
                  <p:spPr bwMode="auto">
                    <a:xfrm rot="19122272">
                      <a:off x="2841676"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01" name="Oval 1643"/>
                    <p:cNvSpPr>
                      <a:spLocks noChangeAspect="1" noChangeArrowheads="1"/>
                    </p:cNvSpPr>
                    <p:nvPr/>
                  </p:nvSpPr>
                  <p:spPr bwMode="auto">
                    <a:xfrm rot="2922272">
                      <a:off x="2799664"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02" name="Oval 1644"/>
                    <p:cNvSpPr>
                      <a:spLocks noChangeAspect="1" noChangeArrowheads="1"/>
                    </p:cNvSpPr>
                    <p:nvPr/>
                  </p:nvSpPr>
                  <p:spPr bwMode="auto">
                    <a:xfrm rot="2922272">
                      <a:off x="2678214"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03" name="Oval 1645"/>
                    <p:cNvSpPr>
                      <a:spLocks noChangeAspect="1" noChangeArrowheads="1"/>
                    </p:cNvSpPr>
                    <p:nvPr/>
                  </p:nvSpPr>
                  <p:spPr bwMode="auto">
                    <a:xfrm rot="19122272">
                      <a:off x="2886808"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04" name="Oval 1646"/>
                    <p:cNvSpPr>
                      <a:spLocks noChangeAspect="1" noChangeArrowheads="1"/>
                    </p:cNvSpPr>
                    <p:nvPr/>
                  </p:nvSpPr>
                  <p:spPr bwMode="auto">
                    <a:xfrm rot="2922272">
                      <a:off x="2910870"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05" name="Oval 1647"/>
                    <p:cNvSpPr>
                      <a:spLocks noChangeAspect="1" noChangeArrowheads="1"/>
                    </p:cNvSpPr>
                    <p:nvPr/>
                  </p:nvSpPr>
                  <p:spPr bwMode="auto">
                    <a:xfrm rot="19122272">
                      <a:off x="2787693"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06" name="Oval 1648"/>
                    <p:cNvSpPr>
                      <a:spLocks noChangeAspect="1" noChangeArrowheads="1"/>
                    </p:cNvSpPr>
                    <p:nvPr/>
                  </p:nvSpPr>
                  <p:spPr bwMode="auto">
                    <a:xfrm rot="2922272">
                      <a:off x="2668267"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07" name="Oval 1649"/>
                    <p:cNvSpPr>
                      <a:spLocks noChangeAspect="1" noChangeArrowheads="1"/>
                    </p:cNvSpPr>
                    <p:nvPr/>
                  </p:nvSpPr>
                  <p:spPr bwMode="auto">
                    <a:xfrm rot="19122272">
                      <a:off x="2720513"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08" name="Oval 1650"/>
                    <p:cNvSpPr>
                      <a:spLocks noChangeAspect="1" noChangeArrowheads="1"/>
                    </p:cNvSpPr>
                    <p:nvPr/>
                  </p:nvSpPr>
                  <p:spPr bwMode="auto">
                    <a:xfrm rot="19122272">
                      <a:off x="2819801"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09" name="Oval 1651"/>
                    <p:cNvSpPr>
                      <a:spLocks noChangeAspect="1" noChangeArrowheads="1"/>
                    </p:cNvSpPr>
                    <p:nvPr/>
                  </p:nvSpPr>
                  <p:spPr bwMode="auto">
                    <a:xfrm rot="2922272">
                      <a:off x="2669838"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10" name="Oval 1652"/>
                    <p:cNvSpPr>
                      <a:spLocks noChangeAspect="1" noChangeArrowheads="1"/>
                    </p:cNvSpPr>
                    <p:nvPr/>
                  </p:nvSpPr>
                  <p:spPr bwMode="auto">
                    <a:xfrm rot="1932477">
                      <a:off x="2933204"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11" name="Oval 1653"/>
                    <p:cNvSpPr>
                      <a:spLocks noChangeAspect="1" noChangeArrowheads="1"/>
                    </p:cNvSpPr>
                    <p:nvPr/>
                  </p:nvSpPr>
                  <p:spPr bwMode="auto">
                    <a:xfrm rot="19122272">
                      <a:off x="2865869"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12" name="Oval 1654"/>
                    <p:cNvSpPr>
                      <a:spLocks noChangeAspect="1" noChangeArrowheads="1"/>
                    </p:cNvSpPr>
                    <p:nvPr/>
                  </p:nvSpPr>
                  <p:spPr bwMode="auto">
                    <a:xfrm rot="1932477">
                      <a:off x="2989043"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13" name="Oval 1655"/>
                    <p:cNvSpPr>
                      <a:spLocks noChangeAspect="1" noChangeArrowheads="1"/>
                    </p:cNvSpPr>
                    <p:nvPr/>
                  </p:nvSpPr>
                  <p:spPr bwMode="auto">
                    <a:xfrm rot="19122272">
                      <a:off x="3168797"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14" name="Oval 1656"/>
                    <p:cNvSpPr>
                      <a:spLocks noChangeAspect="1" noChangeArrowheads="1"/>
                    </p:cNvSpPr>
                    <p:nvPr/>
                  </p:nvSpPr>
                  <p:spPr bwMode="auto">
                    <a:xfrm rot="1932477">
                      <a:off x="2954251"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15" name="Oval 1657"/>
                    <p:cNvSpPr>
                      <a:spLocks noChangeAspect="1" noChangeArrowheads="1"/>
                    </p:cNvSpPr>
                    <p:nvPr/>
                  </p:nvSpPr>
                  <p:spPr bwMode="auto">
                    <a:xfrm rot="19122272">
                      <a:off x="2841676"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16" name="Oval 1658"/>
                    <p:cNvSpPr>
                      <a:spLocks noChangeAspect="1" noChangeArrowheads="1"/>
                    </p:cNvSpPr>
                    <p:nvPr/>
                  </p:nvSpPr>
                  <p:spPr bwMode="auto">
                    <a:xfrm rot="1932477">
                      <a:off x="2899807"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17" name="Oval 1659"/>
                    <p:cNvSpPr>
                      <a:spLocks noChangeAspect="1" noChangeArrowheads="1"/>
                    </p:cNvSpPr>
                    <p:nvPr/>
                  </p:nvSpPr>
                  <p:spPr bwMode="auto">
                    <a:xfrm rot="2922272">
                      <a:off x="2657560"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18" name="Oval 1660"/>
                    <p:cNvSpPr>
                      <a:spLocks noChangeAspect="1" noChangeArrowheads="1"/>
                    </p:cNvSpPr>
                    <p:nvPr/>
                  </p:nvSpPr>
                  <p:spPr bwMode="auto">
                    <a:xfrm rot="2922272">
                      <a:off x="2668267"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19" name="Oval 1661"/>
                    <p:cNvSpPr>
                      <a:spLocks noChangeAspect="1" noChangeArrowheads="1"/>
                    </p:cNvSpPr>
                    <p:nvPr/>
                  </p:nvSpPr>
                  <p:spPr bwMode="auto">
                    <a:xfrm rot="2922272">
                      <a:off x="2600500"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20" name="Oval 1662"/>
                    <p:cNvSpPr>
                      <a:spLocks noChangeAspect="1" noChangeArrowheads="1"/>
                    </p:cNvSpPr>
                    <p:nvPr/>
                  </p:nvSpPr>
                  <p:spPr bwMode="auto">
                    <a:xfrm rot="2922272">
                      <a:off x="2668267"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21" name="Oval 1663"/>
                    <p:cNvSpPr>
                      <a:spLocks noChangeAspect="1" noChangeArrowheads="1"/>
                    </p:cNvSpPr>
                    <p:nvPr/>
                  </p:nvSpPr>
                  <p:spPr bwMode="auto">
                    <a:xfrm rot="19122272">
                      <a:off x="2798861"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22" name="Oval 1664"/>
                    <p:cNvSpPr>
                      <a:spLocks noChangeAspect="1" noChangeArrowheads="1"/>
                    </p:cNvSpPr>
                    <p:nvPr/>
                  </p:nvSpPr>
                  <p:spPr bwMode="auto">
                    <a:xfrm rot="19122272">
                      <a:off x="2841676"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23" name="Oval 1665"/>
                    <p:cNvSpPr>
                      <a:spLocks noChangeAspect="1" noChangeArrowheads="1"/>
                    </p:cNvSpPr>
                    <p:nvPr/>
                  </p:nvSpPr>
                  <p:spPr bwMode="auto">
                    <a:xfrm rot="19122272">
                      <a:off x="2742849"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24" name="Oval 1666"/>
                    <p:cNvSpPr>
                      <a:spLocks noChangeAspect="1" noChangeArrowheads="1"/>
                    </p:cNvSpPr>
                    <p:nvPr/>
                  </p:nvSpPr>
                  <p:spPr bwMode="auto">
                    <a:xfrm rot="19122272">
                      <a:off x="2841676"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25" name="Oval 1667"/>
                    <p:cNvSpPr>
                      <a:spLocks noChangeAspect="1" noChangeArrowheads="1"/>
                    </p:cNvSpPr>
                    <p:nvPr/>
                  </p:nvSpPr>
                  <p:spPr bwMode="auto">
                    <a:xfrm rot="1932477">
                      <a:off x="3000211"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26" name="Oval 1668"/>
                    <p:cNvSpPr>
                      <a:spLocks noChangeAspect="1" noChangeArrowheads="1"/>
                    </p:cNvSpPr>
                    <p:nvPr/>
                  </p:nvSpPr>
                  <p:spPr bwMode="auto">
                    <a:xfrm rot="1932477">
                      <a:off x="3009983"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27" name="Oval 1669"/>
                    <p:cNvSpPr>
                      <a:spLocks noChangeAspect="1" noChangeArrowheads="1"/>
                    </p:cNvSpPr>
                    <p:nvPr/>
                  </p:nvSpPr>
                  <p:spPr bwMode="auto">
                    <a:xfrm rot="1959876">
                      <a:off x="2944739"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28" name="Oval 1670"/>
                    <p:cNvSpPr>
                      <a:spLocks noChangeAspect="1" noChangeArrowheads="1"/>
                    </p:cNvSpPr>
                    <p:nvPr/>
                  </p:nvSpPr>
                  <p:spPr bwMode="auto">
                    <a:xfrm rot="1932477">
                      <a:off x="3009983"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29" name="Oval 1671"/>
                    <p:cNvSpPr>
                      <a:spLocks noChangeAspect="1" noChangeArrowheads="1"/>
                    </p:cNvSpPr>
                    <p:nvPr/>
                  </p:nvSpPr>
                  <p:spPr bwMode="auto">
                    <a:xfrm rot="1932477">
                      <a:off x="3088265"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30" name="Oval 1672"/>
                    <p:cNvSpPr>
                      <a:spLocks noChangeAspect="1" noChangeArrowheads="1"/>
                    </p:cNvSpPr>
                    <p:nvPr/>
                  </p:nvSpPr>
                  <p:spPr bwMode="auto">
                    <a:xfrm rot="1959876">
                      <a:off x="3099693"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31" name="Oval 1673"/>
                    <p:cNvSpPr>
                      <a:spLocks noChangeAspect="1" noChangeArrowheads="1"/>
                    </p:cNvSpPr>
                    <p:nvPr/>
                  </p:nvSpPr>
                  <p:spPr bwMode="auto">
                    <a:xfrm rot="1932477">
                      <a:off x="3033715"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32" name="Oval 1674"/>
                    <p:cNvSpPr>
                      <a:spLocks noChangeAspect="1" noChangeArrowheads="1"/>
                    </p:cNvSpPr>
                    <p:nvPr/>
                  </p:nvSpPr>
                  <p:spPr bwMode="auto">
                    <a:xfrm rot="1959876">
                      <a:off x="3099693"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33" name="Oval 1675"/>
                    <p:cNvSpPr>
                      <a:spLocks noChangeAspect="1" noChangeArrowheads="1"/>
                    </p:cNvSpPr>
                    <p:nvPr/>
                  </p:nvSpPr>
                  <p:spPr bwMode="auto">
                    <a:xfrm rot="1932477">
                      <a:off x="2811859"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34" name="Oval 1676"/>
                    <p:cNvSpPr>
                      <a:spLocks noChangeAspect="1" noChangeArrowheads="1"/>
                    </p:cNvSpPr>
                    <p:nvPr/>
                  </p:nvSpPr>
                  <p:spPr bwMode="auto">
                    <a:xfrm rot="1932477">
                      <a:off x="3021258"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35" name="Oval 1677"/>
                    <p:cNvSpPr>
                      <a:spLocks noChangeAspect="1" noChangeArrowheads="1"/>
                    </p:cNvSpPr>
                    <p:nvPr/>
                  </p:nvSpPr>
                  <p:spPr bwMode="auto">
                    <a:xfrm rot="1932477">
                      <a:off x="3004506"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36" name="Oval 1678"/>
                    <p:cNvSpPr>
                      <a:spLocks noChangeAspect="1" noChangeArrowheads="1"/>
                    </p:cNvSpPr>
                    <p:nvPr/>
                  </p:nvSpPr>
                  <p:spPr bwMode="auto">
                    <a:xfrm rot="1932477">
                      <a:off x="3021258"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37" name="Oval 1679"/>
                    <p:cNvSpPr>
                      <a:spLocks noChangeAspect="1" noChangeArrowheads="1"/>
                    </p:cNvSpPr>
                    <p:nvPr/>
                  </p:nvSpPr>
                  <p:spPr bwMode="auto">
                    <a:xfrm rot="1932477">
                      <a:off x="3121661"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38" name="Oval 1680"/>
                    <p:cNvSpPr>
                      <a:spLocks noChangeAspect="1" noChangeArrowheads="1"/>
                    </p:cNvSpPr>
                    <p:nvPr/>
                  </p:nvSpPr>
                  <p:spPr bwMode="auto">
                    <a:xfrm rot="1932477">
                      <a:off x="2957042"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39" name="Oval 1681"/>
                    <p:cNvSpPr>
                      <a:spLocks noChangeAspect="1" noChangeArrowheads="1"/>
                    </p:cNvSpPr>
                    <p:nvPr/>
                  </p:nvSpPr>
                  <p:spPr bwMode="auto">
                    <a:xfrm rot="1932477">
                      <a:off x="3065929"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40" name="Oval 1682"/>
                    <p:cNvSpPr>
                      <a:spLocks noChangeAspect="1" noChangeArrowheads="1"/>
                    </p:cNvSpPr>
                    <p:nvPr/>
                  </p:nvSpPr>
                  <p:spPr bwMode="auto">
                    <a:xfrm rot="1932477">
                      <a:off x="3028131"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41" name="Oval 1683"/>
                    <p:cNvSpPr>
                      <a:spLocks noChangeAspect="1" noChangeArrowheads="1"/>
                    </p:cNvSpPr>
                    <p:nvPr/>
                  </p:nvSpPr>
                  <p:spPr bwMode="auto">
                    <a:xfrm rot="19122272">
                      <a:off x="2787693"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42" name="Oval 1684"/>
                    <p:cNvSpPr>
                      <a:spLocks noChangeAspect="1" noChangeArrowheads="1"/>
                    </p:cNvSpPr>
                    <p:nvPr/>
                  </p:nvSpPr>
                  <p:spPr bwMode="auto">
                    <a:xfrm rot="19122272">
                      <a:off x="2787693"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43" name="Oval 1685"/>
                    <p:cNvSpPr>
                      <a:spLocks noChangeAspect="1" noChangeArrowheads="1"/>
                    </p:cNvSpPr>
                    <p:nvPr/>
                  </p:nvSpPr>
                  <p:spPr bwMode="auto">
                    <a:xfrm rot="1959876">
                      <a:off x="3110860"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44" name="Oval 1686"/>
                    <p:cNvSpPr>
                      <a:spLocks noChangeAspect="1" noChangeArrowheads="1"/>
                    </p:cNvSpPr>
                    <p:nvPr/>
                  </p:nvSpPr>
                  <p:spPr bwMode="auto">
                    <a:xfrm rot="1932477">
                      <a:off x="3176583"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45" name="Oval 1687"/>
                    <p:cNvSpPr>
                      <a:spLocks noChangeAspect="1" noChangeArrowheads="1"/>
                    </p:cNvSpPr>
                    <p:nvPr/>
                  </p:nvSpPr>
                  <p:spPr bwMode="auto">
                    <a:xfrm rot="1932477">
                      <a:off x="3121661"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46" name="Oval 1688"/>
                    <p:cNvSpPr>
                      <a:spLocks noChangeAspect="1" noChangeArrowheads="1"/>
                    </p:cNvSpPr>
                    <p:nvPr/>
                  </p:nvSpPr>
                  <p:spPr bwMode="auto">
                    <a:xfrm rot="1932477">
                      <a:off x="3088265"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47" name="Oval 1689"/>
                    <p:cNvSpPr>
                      <a:spLocks noChangeAspect="1" noChangeArrowheads="1"/>
                    </p:cNvSpPr>
                    <p:nvPr/>
                  </p:nvSpPr>
                  <p:spPr bwMode="auto">
                    <a:xfrm rot="1932477">
                      <a:off x="3021258"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48" name="Oval 1690"/>
                    <p:cNvSpPr>
                      <a:spLocks noChangeAspect="1" noChangeArrowheads="1"/>
                    </p:cNvSpPr>
                    <p:nvPr/>
                  </p:nvSpPr>
                  <p:spPr bwMode="auto">
                    <a:xfrm rot="1932477">
                      <a:off x="2704369"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49" name="Oval 1691"/>
                    <p:cNvSpPr>
                      <a:spLocks noChangeAspect="1" noChangeArrowheads="1"/>
                    </p:cNvSpPr>
                    <p:nvPr/>
                  </p:nvSpPr>
                  <p:spPr bwMode="auto">
                    <a:xfrm rot="1932477">
                      <a:off x="3032318"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50" name="Oval 1692"/>
                    <p:cNvSpPr>
                      <a:spLocks noChangeAspect="1" noChangeArrowheads="1"/>
                    </p:cNvSpPr>
                    <p:nvPr/>
                  </p:nvSpPr>
                  <p:spPr bwMode="auto">
                    <a:xfrm rot="1932477">
                      <a:off x="3065929"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51" name="Oval 1693"/>
                    <p:cNvSpPr>
                      <a:spLocks noChangeAspect="1" noChangeArrowheads="1"/>
                    </p:cNvSpPr>
                    <p:nvPr/>
                  </p:nvSpPr>
                  <p:spPr bwMode="auto">
                    <a:xfrm rot="1932477">
                      <a:off x="3033715"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52" name="Oval 1694"/>
                    <p:cNvSpPr>
                      <a:spLocks noChangeAspect="1" noChangeArrowheads="1"/>
                    </p:cNvSpPr>
                    <p:nvPr/>
                  </p:nvSpPr>
                  <p:spPr bwMode="auto">
                    <a:xfrm rot="1932477">
                      <a:off x="3155164"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53" name="Oval 1695"/>
                    <p:cNvSpPr>
                      <a:spLocks noChangeAspect="1" noChangeArrowheads="1"/>
                    </p:cNvSpPr>
                    <p:nvPr/>
                  </p:nvSpPr>
                  <p:spPr bwMode="auto">
                    <a:xfrm rot="1932477">
                      <a:off x="3240321"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54" name="Oval 1696"/>
                    <p:cNvSpPr>
                      <a:spLocks noChangeAspect="1" noChangeArrowheads="1"/>
                    </p:cNvSpPr>
                    <p:nvPr/>
                  </p:nvSpPr>
                  <p:spPr bwMode="auto">
                    <a:xfrm rot="1932477">
                      <a:off x="3198548"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55" name="Oval 1697"/>
                    <p:cNvSpPr>
                      <a:spLocks noChangeAspect="1" noChangeArrowheads="1"/>
                    </p:cNvSpPr>
                    <p:nvPr/>
                  </p:nvSpPr>
                  <p:spPr bwMode="auto">
                    <a:xfrm rot="1959876">
                      <a:off x="3122028"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56" name="Oval 1698"/>
                    <p:cNvSpPr>
                      <a:spLocks noChangeAspect="1" noChangeArrowheads="1"/>
                    </p:cNvSpPr>
                    <p:nvPr/>
                  </p:nvSpPr>
                  <p:spPr bwMode="auto">
                    <a:xfrm rot="1932477">
                      <a:off x="3265448"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57" name="Oval 1699"/>
                    <p:cNvSpPr>
                      <a:spLocks noChangeAspect="1" noChangeArrowheads="1"/>
                    </p:cNvSpPr>
                    <p:nvPr/>
                  </p:nvSpPr>
                  <p:spPr bwMode="auto">
                    <a:xfrm rot="7332477">
                      <a:off x="3231858"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58" name="Oval 1700"/>
                    <p:cNvSpPr>
                      <a:spLocks noChangeAspect="1" noChangeArrowheads="1"/>
                    </p:cNvSpPr>
                    <p:nvPr/>
                  </p:nvSpPr>
                  <p:spPr bwMode="auto">
                    <a:xfrm rot="1932477">
                      <a:off x="3198547"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59" name="Oval 1701"/>
                    <p:cNvSpPr>
                      <a:spLocks noChangeAspect="1" noChangeArrowheads="1"/>
                    </p:cNvSpPr>
                    <p:nvPr/>
                  </p:nvSpPr>
                  <p:spPr bwMode="auto">
                    <a:xfrm rot="1932477">
                      <a:off x="3091321"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60" name="Oval 1702"/>
                    <p:cNvSpPr>
                      <a:spLocks noChangeAspect="1" noChangeArrowheads="1"/>
                    </p:cNvSpPr>
                    <p:nvPr/>
                  </p:nvSpPr>
                  <p:spPr bwMode="auto">
                    <a:xfrm rot="1932477">
                      <a:off x="3061634"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61" name="Oval 1703"/>
                    <p:cNvSpPr>
                      <a:spLocks noChangeAspect="1" noChangeArrowheads="1"/>
                    </p:cNvSpPr>
                    <p:nvPr/>
                  </p:nvSpPr>
                  <p:spPr bwMode="auto">
                    <a:xfrm rot="19122272">
                      <a:off x="3203697"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62" name="Oval 1704"/>
                    <p:cNvSpPr>
                      <a:spLocks noChangeAspect="1" noChangeArrowheads="1"/>
                    </p:cNvSpPr>
                    <p:nvPr/>
                  </p:nvSpPr>
                  <p:spPr bwMode="auto">
                    <a:xfrm rot="7311164">
                      <a:off x="3425527"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63" name="Oval 1705"/>
                    <p:cNvSpPr>
                      <a:spLocks noChangeAspect="1" noChangeArrowheads="1"/>
                    </p:cNvSpPr>
                    <p:nvPr/>
                  </p:nvSpPr>
                  <p:spPr bwMode="auto">
                    <a:xfrm rot="19122272">
                      <a:off x="3542921"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64" name="Oval 1706"/>
                    <p:cNvSpPr>
                      <a:spLocks noChangeAspect="1" noChangeArrowheads="1"/>
                    </p:cNvSpPr>
                    <p:nvPr/>
                  </p:nvSpPr>
                  <p:spPr bwMode="auto">
                    <a:xfrm rot="1911164">
                      <a:off x="3332462"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65" name="Oval 1707"/>
                    <p:cNvSpPr>
                      <a:spLocks noChangeAspect="1" noChangeArrowheads="1"/>
                    </p:cNvSpPr>
                    <p:nvPr/>
                  </p:nvSpPr>
                  <p:spPr bwMode="auto">
                    <a:xfrm rot="1932477">
                      <a:off x="3265448"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66" name="Oval 1708"/>
                    <p:cNvSpPr>
                      <a:spLocks noChangeAspect="1" noChangeArrowheads="1"/>
                    </p:cNvSpPr>
                    <p:nvPr/>
                  </p:nvSpPr>
                  <p:spPr bwMode="auto">
                    <a:xfrm rot="7311164">
                      <a:off x="3227299"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67" name="Oval 1709"/>
                    <p:cNvSpPr>
                      <a:spLocks noChangeAspect="1" noChangeArrowheads="1"/>
                    </p:cNvSpPr>
                    <p:nvPr/>
                  </p:nvSpPr>
                  <p:spPr bwMode="auto">
                    <a:xfrm rot="2922272">
                      <a:off x="3435298"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68" name="Oval 1710"/>
                    <p:cNvSpPr>
                      <a:spLocks noChangeAspect="1" noChangeArrowheads="1"/>
                    </p:cNvSpPr>
                    <p:nvPr/>
                  </p:nvSpPr>
                  <p:spPr bwMode="auto">
                    <a:xfrm rot="1911164">
                      <a:off x="3321294"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69" name="Oval 1711"/>
                    <p:cNvSpPr>
                      <a:spLocks noChangeAspect="1" noChangeArrowheads="1"/>
                    </p:cNvSpPr>
                    <p:nvPr/>
                  </p:nvSpPr>
                  <p:spPr bwMode="auto">
                    <a:xfrm rot="1959876">
                      <a:off x="3232311"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70" name="Oval 1712"/>
                    <p:cNvSpPr>
                      <a:spLocks noChangeAspect="1" noChangeArrowheads="1"/>
                    </p:cNvSpPr>
                    <p:nvPr/>
                  </p:nvSpPr>
                  <p:spPr bwMode="auto">
                    <a:xfrm rot="1932477">
                      <a:off x="3388401"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71" name="Oval 1713"/>
                    <p:cNvSpPr>
                      <a:spLocks noChangeAspect="1" noChangeArrowheads="1"/>
                    </p:cNvSpPr>
                    <p:nvPr/>
                  </p:nvSpPr>
                  <p:spPr bwMode="auto">
                    <a:xfrm rot="19122272">
                      <a:off x="3412634"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72" name="Oval 1714"/>
                    <p:cNvSpPr>
                      <a:spLocks noChangeAspect="1" noChangeArrowheads="1"/>
                    </p:cNvSpPr>
                    <p:nvPr/>
                  </p:nvSpPr>
                  <p:spPr bwMode="auto">
                    <a:xfrm rot="19122272">
                      <a:off x="3263263"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73" name="Oval 1715"/>
                    <p:cNvSpPr>
                      <a:spLocks noChangeAspect="1" noChangeArrowheads="1"/>
                    </p:cNvSpPr>
                    <p:nvPr/>
                  </p:nvSpPr>
                  <p:spPr bwMode="auto">
                    <a:xfrm rot="19122272">
                      <a:off x="3620635"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74" name="Oval 1716"/>
                    <p:cNvSpPr>
                      <a:spLocks noChangeAspect="1" noChangeArrowheads="1"/>
                    </p:cNvSpPr>
                    <p:nvPr/>
                  </p:nvSpPr>
                  <p:spPr bwMode="auto">
                    <a:xfrm rot="19122272">
                      <a:off x="3417282"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75" name="Oval 1717"/>
                    <p:cNvSpPr>
                      <a:spLocks noChangeAspect="1" noChangeArrowheads="1"/>
                    </p:cNvSpPr>
                    <p:nvPr/>
                  </p:nvSpPr>
                  <p:spPr bwMode="auto">
                    <a:xfrm rot="2922272">
                      <a:off x="3489742"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76" name="Oval 1718"/>
                    <p:cNvSpPr>
                      <a:spLocks noChangeAspect="1" noChangeArrowheads="1"/>
                    </p:cNvSpPr>
                    <p:nvPr/>
                  </p:nvSpPr>
                  <p:spPr bwMode="auto">
                    <a:xfrm rot="2922272">
                      <a:off x="3347176"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77" name="Oval 1719"/>
                    <p:cNvSpPr>
                      <a:spLocks noChangeAspect="1" noChangeArrowheads="1"/>
                    </p:cNvSpPr>
                    <p:nvPr/>
                  </p:nvSpPr>
                  <p:spPr bwMode="auto">
                    <a:xfrm rot="19122272">
                      <a:off x="3371215"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78" name="Oval 1720"/>
                    <p:cNvSpPr>
                      <a:spLocks noChangeAspect="1" noChangeArrowheads="1"/>
                    </p:cNvSpPr>
                    <p:nvPr/>
                  </p:nvSpPr>
                  <p:spPr bwMode="auto">
                    <a:xfrm rot="19122272">
                      <a:off x="3542921"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79" name="Oval 1721"/>
                    <p:cNvSpPr>
                      <a:spLocks noChangeAspect="1" noChangeArrowheads="1"/>
                    </p:cNvSpPr>
                    <p:nvPr/>
                  </p:nvSpPr>
                  <p:spPr bwMode="auto">
                    <a:xfrm rot="19122272">
                      <a:off x="3554088"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80" name="Oval 1722"/>
                    <p:cNvSpPr>
                      <a:spLocks noChangeAspect="1" noChangeArrowheads="1"/>
                    </p:cNvSpPr>
                    <p:nvPr/>
                  </p:nvSpPr>
                  <p:spPr bwMode="auto">
                    <a:xfrm rot="1932477">
                      <a:off x="3014277"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81" name="Oval 1723"/>
                    <p:cNvSpPr>
                      <a:spLocks noChangeAspect="1" noChangeArrowheads="1"/>
                    </p:cNvSpPr>
                    <p:nvPr/>
                  </p:nvSpPr>
                  <p:spPr bwMode="auto">
                    <a:xfrm rot="1959876">
                      <a:off x="3232311"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82" name="Oval 1724"/>
                    <p:cNvSpPr>
                      <a:spLocks noChangeAspect="1" noChangeArrowheads="1"/>
                    </p:cNvSpPr>
                    <p:nvPr/>
                  </p:nvSpPr>
                  <p:spPr bwMode="auto">
                    <a:xfrm rot="1932477">
                      <a:off x="3166333"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83" name="Oval 1725"/>
                    <p:cNvSpPr>
                      <a:spLocks noChangeAspect="1" noChangeArrowheads="1"/>
                    </p:cNvSpPr>
                    <p:nvPr/>
                  </p:nvSpPr>
                  <p:spPr bwMode="auto">
                    <a:xfrm rot="1959876">
                      <a:off x="3232311"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84" name="Oval 1726"/>
                    <p:cNvSpPr>
                      <a:spLocks noChangeAspect="1" noChangeArrowheads="1"/>
                    </p:cNvSpPr>
                    <p:nvPr/>
                  </p:nvSpPr>
                  <p:spPr bwMode="auto">
                    <a:xfrm rot="19122272">
                      <a:off x="3362839"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85" name="Oval 1727"/>
                    <p:cNvSpPr>
                      <a:spLocks noChangeAspect="1" noChangeArrowheads="1"/>
                    </p:cNvSpPr>
                    <p:nvPr/>
                  </p:nvSpPr>
                  <p:spPr bwMode="auto">
                    <a:xfrm rot="19122272">
                      <a:off x="3542921"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86" name="Oval 1728"/>
                    <p:cNvSpPr>
                      <a:spLocks noChangeAspect="1" noChangeArrowheads="1"/>
                    </p:cNvSpPr>
                    <p:nvPr/>
                  </p:nvSpPr>
                  <p:spPr bwMode="auto">
                    <a:xfrm rot="1932477">
                      <a:off x="3441342"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87" name="Oval 1729"/>
                    <p:cNvSpPr>
                      <a:spLocks noChangeAspect="1" noChangeArrowheads="1"/>
                    </p:cNvSpPr>
                    <p:nvPr/>
                  </p:nvSpPr>
                  <p:spPr bwMode="auto">
                    <a:xfrm rot="19122272">
                      <a:off x="3542921"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88" name="Oval 1730"/>
                    <p:cNvSpPr>
                      <a:spLocks noChangeAspect="1" noChangeArrowheads="1"/>
                    </p:cNvSpPr>
                    <p:nvPr/>
                  </p:nvSpPr>
                  <p:spPr bwMode="auto">
                    <a:xfrm rot="2922272">
                      <a:off x="3574897"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89" name="Oval 1731"/>
                    <p:cNvSpPr>
                      <a:spLocks noChangeAspect="1" noChangeArrowheads="1"/>
                    </p:cNvSpPr>
                    <p:nvPr/>
                  </p:nvSpPr>
                  <p:spPr bwMode="auto">
                    <a:xfrm rot="2922272">
                      <a:off x="3625152"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90" name="Oval 1732"/>
                    <p:cNvSpPr>
                      <a:spLocks noChangeAspect="1" noChangeArrowheads="1"/>
                    </p:cNvSpPr>
                    <p:nvPr/>
                  </p:nvSpPr>
                  <p:spPr bwMode="auto">
                    <a:xfrm rot="19122272">
                      <a:off x="3477310"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91" name="Oval 1733"/>
                    <p:cNvSpPr>
                      <a:spLocks noChangeAspect="1" noChangeArrowheads="1"/>
                    </p:cNvSpPr>
                    <p:nvPr/>
                  </p:nvSpPr>
                  <p:spPr bwMode="auto">
                    <a:xfrm rot="2922272">
                      <a:off x="3625152"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92" name="Oval 1734"/>
                    <p:cNvSpPr>
                      <a:spLocks noChangeAspect="1" noChangeArrowheads="1"/>
                    </p:cNvSpPr>
                    <p:nvPr/>
                  </p:nvSpPr>
                  <p:spPr bwMode="auto">
                    <a:xfrm rot="2922272">
                      <a:off x="3609796"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93" name="Oval 1735"/>
                    <p:cNvSpPr>
                      <a:spLocks noChangeAspect="1" noChangeArrowheads="1"/>
                    </p:cNvSpPr>
                    <p:nvPr/>
                  </p:nvSpPr>
                  <p:spPr bwMode="auto">
                    <a:xfrm rot="2922272">
                      <a:off x="3653072"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94" name="Oval 1736"/>
                    <p:cNvSpPr>
                      <a:spLocks noChangeAspect="1" noChangeArrowheads="1"/>
                    </p:cNvSpPr>
                    <p:nvPr/>
                  </p:nvSpPr>
                  <p:spPr bwMode="auto">
                    <a:xfrm rot="2922272">
                      <a:off x="3415755"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95" name="Oval 1737"/>
                    <p:cNvSpPr>
                      <a:spLocks noChangeAspect="1" noChangeArrowheads="1"/>
                    </p:cNvSpPr>
                    <p:nvPr/>
                  </p:nvSpPr>
                  <p:spPr bwMode="auto">
                    <a:xfrm rot="19122272">
                      <a:off x="3454974"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96" name="Oval 1738"/>
                    <p:cNvSpPr>
                      <a:spLocks noChangeAspect="1" noChangeArrowheads="1"/>
                    </p:cNvSpPr>
                    <p:nvPr/>
                  </p:nvSpPr>
                  <p:spPr bwMode="auto">
                    <a:xfrm rot="2922272">
                      <a:off x="3415755"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97" name="Oval 1739"/>
                    <p:cNvSpPr>
                      <a:spLocks noChangeAspect="1" noChangeArrowheads="1"/>
                    </p:cNvSpPr>
                    <p:nvPr/>
                  </p:nvSpPr>
                  <p:spPr bwMode="auto">
                    <a:xfrm rot="2922272">
                      <a:off x="3740845"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98" name="Oval 1740"/>
                    <p:cNvSpPr>
                      <a:spLocks noChangeAspect="1" noChangeArrowheads="1"/>
                    </p:cNvSpPr>
                    <p:nvPr/>
                  </p:nvSpPr>
                  <p:spPr bwMode="auto">
                    <a:xfrm rot="19122272">
                      <a:off x="3351671"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099" name="Oval 1741"/>
                    <p:cNvSpPr>
                      <a:spLocks noChangeAspect="1" noChangeArrowheads="1"/>
                    </p:cNvSpPr>
                    <p:nvPr/>
                  </p:nvSpPr>
                  <p:spPr bwMode="auto">
                    <a:xfrm rot="19122272">
                      <a:off x="3385175"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00" name="Oval 1742"/>
                    <p:cNvSpPr>
                      <a:spLocks noChangeAspect="1" noChangeArrowheads="1"/>
                    </p:cNvSpPr>
                    <p:nvPr/>
                  </p:nvSpPr>
                  <p:spPr bwMode="auto">
                    <a:xfrm rot="19122272">
                      <a:off x="3240927"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01" name="Oval 1743"/>
                    <p:cNvSpPr>
                      <a:spLocks noChangeAspect="1" noChangeArrowheads="1"/>
                    </p:cNvSpPr>
                    <p:nvPr/>
                  </p:nvSpPr>
                  <p:spPr bwMode="auto">
                    <a:xfrm rot="1932477">
                      <a:off x="3011378"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02" name="Oval 1744"/>
                    <p:cNvSpPr>
                      <a:spLocks noChangeAspect="1" noChangeArrowheads="1"/>
                    </p:cNvSpPr>
                    <p:nvPr/>
                  </p:nvSpPr>
                  <p:spPr bwMode="auto">
                    <a:xfrm rot="1911164">
                      <a:off x="3065724"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03" name="Oval 1745"/>
                    <p:cNvSpPr>
                      <a:spLocks noChangeAspect="1" noChangeArrowheads="1"/>
                    </p:cNvSpPr>
                    <p:nvPr/>
                  </p:nvSpPr>
                  <p:spPr bwMode="auto">
                    <a:xfrm rot="1932477">
                      <a:off x="2901203"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04" name="Oval 1746"/>
                    <p:cNvSpPr>
                      <a:spLocks noChangeAspect="1" noChangeArrowheads="1"/>
                    </p:cNvSpPr>
                    <p:nvPr/>
                  </p:nvSpPr>
                  <p:spPr bwMode="auto">
                    <a:xfrm rot="1932477">
                      <a:off x="3177500"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05" name="Oval 1747"/>
                    <p:cNvSpPr>
                      <a:spLocks noChangeAspect="1" noChangeArrowheads="1"/>
                    </p:cNvSpPr>
                    <p:nvPr/>
                  </p:nvSpPr>
                  <p:spPr bwMode="auto">
                    <a:xfrm rot="1989877">
                      <a:off x="3099689"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06" name="Oval 1748"/>
                    <p:cNvSpPr>
                      <a:spLocks noChangeAspect="1" noChangeArrowheads="1"/>
                    </p:cNvSpPr>
                    <p:nvPr/>
                  </p:nvSpPr>
                  <p:spPr bwMode="auto">
                    <a:xfrm rot="19122272">
                      <a:off x="3408906"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07" name="Oval 1749"/>
                    <p:cNvSpPr>
                      <a:spLocks noChangeAspect="1" noChangeArrowheads="1"/>
                    </p:cNvSpPr>
                    <p:nvPr/>
                  </p:nvSpPr>
                  <p:spPr bwMode="auto">
                    <a:xfrm rot="2922272">
                      <a:off x="3238465"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08" name="Oval 1750"/>
                    <p:cNvSpPr>
                      <a:spLocks noChangeAspect="1" noChangeArrowheads="1"/>
                    </p:cNvSpPr>
                    <p:nvPr/>
                  </p:nvSpPr>
                  <p:spPr bwMode="auto">
                    <a:xfrm rot="2922272">
                      <a:off x="2532096"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09" name="Oval 1751"/>
                    <p:cNvSpPr>
                      <a:spLocks noChangeAspect="1" noChangeArrowheads="1"/>
                    </p:cNvSpPr>
                    <p:nvPr/>
                  </p:nvSpPr>
                  <p:spPr bwMode="auto">
                    <a:xfrm rot="19122272">
                      <a:off x="2895184"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10" name="Oval 1752"/>
                    <p:cNvSpPr>
                      <a:spLocks noChangeAspect="1" noChangeArrowheads="1"/>
                    </p:cNvSpPr>
                    <p:nvPr/>
                  </p:nvSpPr>
                  <p:spPr bwMode="auto">
                    <a:xfrm rot="1932477">
                      <a:off x="2982062"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11" name="Oval 1753"/>
                    <p:cNvSpPr>
                      <a:spLocks noChangeAspect="1" noChangeArrowheads="1"/>
                    </p:cNvSpPr>
                    <p:nvPr/>
                  </p:nvSpPr>
                  <p:spPr bwMode="auto">
                    <a:xfrm rot="2922272">
                      <a:off x="2587762"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12" name="Oval 1754"/>
                    <p:cNvSpPr>
                      <a:spLocks noChangeAspect="1" noChangeArrowheads="1"/>
                    </p:cNvSpPr>
                    <p:nvPr/>
                  </p:nvSpPr>
                  <p:spPr bwMode="auto">
                    <a:xfrm rot="2922272">
                      <a:off x="2447702"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13" name="Oval 1755"/>
                    <p:cNvSpPr>
                      <a:spLocks noChangeAspect="1" noChangeArrowheads="1"/>
                    </p:cNvSpPr>
                    <p:nvPr/>
                  </p:nvSpPr>
                  <p:spPr bwMode="auto">
                    <a:xfrm rot="19122272">
                      <a:off x="3282633"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14" name="Oval 1756"/>
                    <p:cNvSpPr>
                      <a:spLocks noChangeAspect="1" noChangeArrowheads="1"/>
                    </p:cNvSpPr>
                    <p:nvPr/>
                  </p:nvSpPr>
                  <p:spPr bwMode="auto">
                    <a:xfrm rot="19122272">
                      <a:off x="3459161"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15" name="Oval 1757"/>
                    <p:cNvSpPr>
                      <a:spLocks noChangeAspect="1" noChangeArrowheads="1"/>
                    </p:cNvSpPr>
                    <p:nvPr/>
                  </p:nvSpPr>
                  <p:spPr bwMode="auto">
                    <a:xfrm rot="19122272">
                      <a:off x="2934271"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16" name="Oval 1758"/>
                    <p:cNvSpPr>
                      <a:spLocks noChangeAspect="1" noChangeArrowheads="1"/>
                    </p:cNvSpPr>
                    <p:nvPr/>
                  </p:nvSpPr>
                  <p:spPr bwMode="auto">
                    <a:xfrm rot="2922272">
                      <a:off x="3381616"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17" name="Oval 1759"/>
                    <p:cNvSpPr>
                      <a:spLocks noChangeAspect="1" noChangeArrowheads="1"/>
                    </p:cNvSpPr>
                    <p:nvPr/>
                  </p:nvSpPr>
                  <p:spPr bwMode="auto">
                    <a:xfrm rot="2922272">
                      <a:off x="3338975"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18" name="Oval 1760"/>
                    <p:cNvSpPr>
                      <a:spLocks noChangeAspect="1" noChangeArrowheads="1"/>
                    </p:cNvSpPr>
                    <p:nvPr/>
                  </p:nvSpPr>
                  <p:spPr bwMode="auto">
                    <a:xfrm rot="19122272">
                      <a:off x="3313518"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19" name="Oval 1761"/>
                    <p:cNvSpPr>
                      <a:spLocks noChangeAspect="1" noChangeArrowheads="1"/>
                    </p:cNvSpPr>
                    <p:nvPr/>
                  </p:nvSpPr>
                  <p:spPr bwMode="auto">
                    <a:xfrm rot="19122272">
                      <a:off x="3405941"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20" name="Oval 1762"/>
                    <p:cNvSpPr>
                      <a:spLocks noChangeAspect="1" noChangeArrowheads="1"/>
                    </p:cNvSpPr>
                    <p:nvPr/>
                  </p:nvSpPr>
                  <p:spPr bwMode="auto">
                    <a:xfrm rot="2922272">
                      <a:off x="3692920"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21" name="Oval 1763"/>
                    <p:cNvSpPr>
                      <a:spLocks noChangeAspect="1" noChangeArrowheads="1"/>
                    </p:cNvSpPr>
                    <p:nvPr/>
                  </p:nvSpPr>
                  <p:spPr bwMode="auto">
                    <a:xfrm rot="2922272">
                      <a:off x="3447401"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22" name="Oval 1764"/>
                    <p:cNvSpPr>
                      <a:spLocks noChangeAspect="1" noChangeArrowheads="1"/>
                    </p:cNvSpPr>
                    <p:nvPr/>
                  </p:nvSpPr>
                  <p:spPr bwMode="auto">
                    <a:xfrm rot="2922272">
                      <a:off x="3593044"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23" name="Oval 1765"/>
                    <p:cNvSpPr>
                      <a:spLocks noChangeAspect="1" noChangeArrowheads="1"/>
                    </p:cNvSpPr>
                    <p:nvPr/>
                  </p:nvSpPr>
                  <p:spPr bwMode="auto">
                    <a:xfrm rot="2922272">
                      <a:off x="3358058"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24" name="Oval 1766"/>
                    <p:cNvSpPr>
                      <a:spLocks noChangeAspect="1" noChangeArrowheads="1"/>
                    </p:cNvSpPr>
                    <p:nvPr/>
                  </p:nvSpPr>
                  <p:spPr bwMode="auto">
                    <a:xfrm rot="2922272">
                      <a:off x="3680531"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25" name="Oval 1767"/>
                    <p:cNvSpPr>
                      <a:spLocks noChangeAspect="1" noChangeArrowheads="1"/>
                    </p:cNvSpPr>
                    <p:nvPr/>
                  </p:nvSpPr>
                  <p:spPr bwMode="auto">
                    <a:xfrm rot="2922272">
                      <a:off x="3613523"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26" name="Oval 1768"/>
                    <p:cNvSpPr>
                      <a:spLocks noChangeAspect="1" noChangeArrowheads="1"/>
                    </p:cNvSpPr>
                    <p:nvPr/>
                  </p:nvSpPr>
                  <p:spPr bwMode="auto">
                    <a:xfrm rot="2922272">
                      <a:off x="3533778"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27" name="Oval 1769"/>
                    <p:cNvSpPr>
                      <a:spLocks noChangeAspect="1" noChangeArrowheads="1"/>
                    </p:cNvSpPr>
                    <p:nvPr/>
                  </p:nvSpPr>
                  <p:spPr bwMode="auto">
                    <a:xfrm rot="2922272">
                      <a:off x="3574897"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28" name="Oval 1770"/>
                    <p:cNvSpPr>
                      <a:spLocks noChangeAspect="1" noChangeArrowheads="1"/>
                    </p:cNvSpPr>
                    <p:nvPr/>
                  </p:nvSpPr>
                  <p:spPr bwMode="auto">
                    <a:xfrm rot="2922272">
                      <a:off x="3452811"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29" name="Oval 1771"/>
                    <p:cNvSpPr>
                      <a:spLocks noChangeAspect="1" noChangeArrowheads="1"/>
                    </p:cNvSpPr>
                    <p:nvPr/>
                  </p:nvSpPr>
                  <p:spPr bwMode="auto">
                    <a:xfrm rot="2922272">
                      <a:off x="3669823"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30" name="Oval 1772"/>
                    <p:cNvSpPr>
                      <a:spLocks noChangeAspect="1" noChangeArrowheads="1"/>
                    </p:cNvSpPr>
                    <p:nvPr/>
                  </p:nvSpPr>
                  <p:spPr bwMode="auto">
                    <a:xfrm rot="19122272">
                      <a:off x="3567875"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31" name="Oval 1773"/>
                    <p:cNvSpPr>
                      <a:spLocks noChangeAspect="1" noChangeArrowheads="1"/>
                    </p:cNvSpPr>
                    <p:nvPr/>
                  </p:nvSpPr>
                  <p:spPr bwMode="auto">
                    <a:xfrm rot="2922272">
                      <a:off x="3934600"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32" name="Oval 1774"/>
                    <p:cNvSpPr>
                      <a:spLocks noChangeAspect="1" noChangeArrowheads="1"/>
                    </p:cNvSpPr>
                    <p:nvPr/>
                  </p:nvSpPr>
                  <p:spPr bwMode="auto">
                    <a:xfrm rot="2922272">
                      <a:off x="3680991"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33" name="Oval 1775"/>
                    <p:cNvSpPr>
                      <a:spLocks noChangeAspect="1" noChangeArrowheads="1"/>
                    </p:cNvSpPr>
                    <p:nvPr/>
                  </p:nvSpPr>
                  <p:spPr bwMode="auto">
                    <a:xfrm rot="2922272">
                      <a:off x="3782724"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34" name="Oval 1776"/>
                    <p:cNvSpPr>
                      <a:spLocks noChangeAspect="1" noChangeArrowheads="1"/>
                    </p:cNvSpPr>
                    <p:nvPr/>
                  </p:nvSpPr>
                  <p:spPr bwMode="auto">
                    <a:xfrm rot="2922272">
                      <a:off x="3736370"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35" name="Oval 1777"/>
                    <p:cNvSpPr>
                      <a:spLocks noChangeAspect="1" noChangeArrowheads="1"/>
                    </p:cNvSpPr>
                    <p:nvPr/>
                  </p:nvSpPr>
                  <p:spPr bwMode="auto">
                    <a:xfrm rot="2922272">
                      <a:off x="3714034"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36" name="Oval 1778"/>
                    <p:cNvSpPr>
                      <a:spLocks noChangeAspect="1" noChangeArrowheads="1"/>
                    </p:cNvSpPr>
                    <p:nvPr/>
                  </p:nvSpPr>
                  <p:spPr bwMode="auto">
                    <a:xfrm rot="2922272">
                      <a:off x="3447401"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37" name="Oval 1779"/>
                    <p:cNvSpPr>
                      <a:spLocks noChangeAspect="1" noChangeArrowheads="1"/>
                    </p:cNvSpPr>
                    <p:nvPr/>
                  </p:nvSpPr>
                  <p:spPr bwMode="auto">
                    <a:xfrm rot="2922272">
                      <a:off x="3714034"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38" name="Oval 1780"/>
                    <p:cNvSpPr>
                      <a:spLocks noChangeAspect="1" noChangeArrowheads="1"/>
                    </p:cNvSpPr>
                    <p:nvPr/>
                  </p:nvSpPr>
                  <p:spPr bwMode="auto">
                    <a:xfrm rot="19122272">
                      <a:off x="3298624"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39" name="Oval 1781"/>
                    <p:cNvSpPr>
                      <a:spLocks noChangeAspect="1" noChangeArrowheads="1"/>
                    </p:cNvSpPr>
                    <p:nvPr/>
                  </p:nvSpPr>
                  <p:spPr bwMode="auto">
                    <a:xfrm rot="2922272">
                      <a:off x="3721474"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40" name="Oval 1782"/>
                    <p:cNvSpPr>
                      <a:spLocks noChangeAspect="1" noChangeArrowheads="1"/>
                    </p:cNvSpPr>
                    <p:nvPr/>
                  </p:nvSpPr>
                  <p:spPr bwMode="auto">
                    <a:xfrm rot="19122272">
                      <a:off x="3398674"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41" name="Oval 1783"/>
                    <p:cNvSpPr>
                      <a:spLocks noChangeAspect="1" noChangeArrowheads="1"/>
                    </p:cNvSpPr>
                    <p:nvPr/>
                  </p:nvSpPr>
                  <p:spPr bwMode="auto">
                    <a:xfrm rot="2922272">
                      <a:off x="3568678"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42" name="Oval 1784"/>
                    <p:cNvSpPr>
                      <a:spLocks noChangeAspect="1" noChangeArrowheads="1"/>
                    </p:cNvSpPr>
                    <p:nvPr/>
                  </p:nvSpPr>
                  <p:spPr bwMode="auto">
                    <a:xfrm rot="2922272">
                      <a:off x="3438091"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43" name="Oval 1785"/>
                    <p:cNvSpPr>
                      <a:spLocks noChangeAspect="1" noChangeArrowheads="1"/>
                    </p:cNvSpPr>
                    <p:nvPr/>
                  </p:nvSpPr>
                  <p:spPr bwMode="auto">
                    <a:xfrm rot="2922272">
                      <a:off x="3447401"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44" name="Oval 1786"/>
                    <p:cNvSpPr>
                      <a:spLocks noChangeAspect="1" noChangeArrowheads="1"/>
                    </p:cNvSpPr>
                    <p:nvPr/>
                  </p:nvSpPr>
                  <p:spPr bwMode="auto">
                    <a:xfrm rot="2922272">
                      <a:off x="3614919"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45" name="Oval 1787"/>
                    <p:cNvSpPr>
                      <a:spLocks noChangeAspect="1" noChangeArrowheads="1"/>
                    </p:cNvSpPr>
                    <p:nvPr/>
                  </p:nvSpPr>
                  <p:spPr bwMode="auto">
                    <a:xfrm rot="2922272">
                      <a:off x="3517200"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46" name="Oval 1788"/>
                    <p:cNvSpPr>
                      <a:spLocks noChangeAspect="1" noChangeArrowheads="1"/>
                    </p:cNvSpPr>
                    <p:nvPr/>
                  </p:nvSpPr>
                  <p:spPr bwMode="auto">
                    <a:xfrm rot="2922272">
                      <a:off x="4002828"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47" name="Oval 1789"/>
                    <p:cNvSpPr>
                      <a:spLocks noChangeAspect="1" noChangeArrowheads="1"/>
                    </p:cNvSpPr>
                    <p:nvPr/>
                  </p:nvSpPr>
                  <p:spPr bwMode="auto">
                    <a:xfrm rot="2922272">
                      <a:off x="3836707"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48" name="Oval 1790"/>
                    <p:cNvSpPr>
                      <a:spLocks noChangeAspect="1" noChangeArrowheads="1"/>
                    </p:cNvSpPr>
                    <p:nvPr/>
                  </p:nvSpPr>
                  <p:spPr bwMode="auto">
                    <a:xfrm rot="2922272">
                      <a:off x="3837342"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49" name="Oval 1791"/>
                    <p:cNvSpPr>
                      <a:spLocks noChangeAspect="1" noChangeArrowheads="1"/>
                    </p:cNvSpPr>
                    <p:nvPr/>
                  </p:nvSpPr>
                  <p:spPr bwMode="auto">
                    <a:xfrm rot="2922272">
                      <a:off x="3880443"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50" name="Oval 1792"/>
                    <p:cNvSpPr>
                      <a:spLocks noChangeAspect="1" noChangeArrowheads="1"/>
                    </p:cNvSpPr>
                    <p:nvPr/>
                  </p:nvSpPr>
                  <p:spPr bwMode="auto">
                    <a:xfrm rot="2922272">
                      <a:off x="3608401"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51" name="Oval 1793"/>
                    <p:cNvSpPr>
                      <a:spLocks noChangeAspect="1" noChangeArrowheads="1"/>
                    </p:cNvSpPr>
                    <p:nvPr/>
                  </p:nvSpPr>
                  <p:spPr bwMode="auto">
                    <a:xfrm rot="2922272">
                      <a:off x="3721474"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52" name="Oval 1794"/>
                    <p:cNvSpPr>
                      <a:spLocks noChangeAspect="1" noChangeArrowheads="1"/>
                    </p:cNvSpPr>
                    <p:nvPr/>
                  </p:nvSpPr>
                  <p:spPr bwMode="auto">
                    <a:xfrm rot="2922272">
                      <a:off x="3813149"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53" name="Oval 1795"/>
                    <p:cNvSpPr>
                      <a:spLocks noChangeAspect="1" noChangeArrowheads="1"/>
                    </p:cNvSpPr>
                    <p:nvPr/>
                  </p:nvSpPr>
                  <p:spPr bwMode="auto">
                    <a:xfrm rot="2922272">
                      <a:off x="3815006"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54" name="Oval 1796"/>
                    <p:cNvSpPr>
                      <a:spLocks noChangeAspect="1" noChangeArrowheads="1"/>
                    </p:cNvSpPr>
                    <p:nvPr/>
                  </p:nvSpPr>
                  <p:spPr bwMode="auto">
                    <a:xfrm rot="2922272">
                      <a:off x="3848049"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55" name="Oval 1797"/>
                    <p:cNvSpPr>
                      <a:spLocks noChangeAspect="1" noChangeArrowheads="1"/>
                    </p:cNvSpPr>
                    <p:nvPr/>
                  </p:nvSpPr>
                  <p:spPr bwMode="auto">
                    <a:xfrm rot="2922272">
                      <a:off x="3891785"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56" name="Oval 1798"/>
                    <p:cNvSpPr>
                      <a:spLocks noChangeAspect="1" noChangeArrowheads="1"/>
                    </p:cNvSpPr>
                    <p:nvPr/>
                  </p:nvSpPr>
                  <p:spPr bwMode="auto">
                    <a:xfrm rot="2922272">
                      <a:off x="3526037"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57" name="Oval 1799"/>
                    <p:cNvSpPr>
                      <a:spLocks noChangeAspect="1" noChangeArrowheads="1"/>
                    </p:cNvSpPr>
                    <p:nvPr/>
                  </p:nvSpPr>
                  <p:spPr bwMode="auto">
                    <a:xfrm rot="2922272">
                      <a:off x="3524642"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58" name="Oval 1800"/>
                    <p:cNvSpPr>
                      <a:spLocks noChangeAspect="1" noChangeArrowheads="1"/>
                    </p:cNvSpPr>
                    <p:nvPr/>
                  </p:nvSpPr>
                  <p:spPr bwMode="auto">
                    <a:xfrm rot="19122272">
                      <a:off x="3496219"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59" name="Oval 1801"/>
                    <p:cNvSpPr>
                      <a:spLocks noChangeAspect="1" noChangeArrowheads="1"/>
                    </p:cNvSpPr>
                    <p:nvPr/>
                  </p:nvSpPr>
                  <p:spPr bwMode="auto">
                    <a:xfrm rot="1932477">
                      <a:off x="3319891"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60" name="Oval 1802"/>
                    <p:cNvSpPr>
                      <a:spLocks noChangeAspect="1" noChangeArrowheads="1"/>
                    </p:cNvSpPr>
                    <p:nvPr/>
                  </p:nvSpPr>
                  <p:spPr bwMode="auto">
                    <a:xfrm rot="19122272">
                      <a:off x="3710265"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61" name="Oval 1803"/>
                    <p:cNvSpPr>
                      <a:spLocks noChangeAspect="1" noChangeArrowheads="1"/>
                    </p:cNvSpPr>
                    <p:nvPr/>
                  </p:nvSpPr>
                  <p:spPr bwMode="auto">
                    <a:xfrm rot="2922272">
                      <a:off x="3595375"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62" name="Oval 1804"/>
                    <p:cNvSpPr>
                      <a:spLocks noChangeAspect="1" noChangeArrowheads="1"/>
                    </p:cNvSpPr>
                    <p:nvPr/>
                  </p:nvSpPr>
                  <p:spPr bwMode="auto">
                    <a:xfrm rot="2922272">
                      <a:off x="3666097"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63" name="Oval 1805"/>
                    <p:cNvSpPr>
                      <a:spLocks noChangeAspect="1" noChangeArrowheads="1"/>
                    </p:cNvSpPr>
                    <p:nvPr/>
                  </p:nvSpPr>
                  <p:spPr bwMode="auto">
                    <a:xfrm rot="2922272">
                      <a:off x="3751252"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64" name="Oval 1806"/>
                    <p:cNvSpPr>
                      <a:spLocks noChangeAspect="1" noChangeArrowheads="1"/>
                    </p:cNvSpPr>
                    <p:nvPr/>
                  </p:nvSpPr>
                  <p:spPr bwMode="auto">
                    <a:xfrm rot="1932477">
                      <a:off x="3255783"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65" name="Oval 1807"/>
                    <p:cNvSpPr>
                      <a:spLocks noChangeAspect="1" noChangeArrowheads="1"/>
                    </p:cNvSpPr>
                    <p:nvPr/>
                  </p:nvSpPr>
                  <p:spPr bwMode="auto">
                    <a:xfrm rot="7311164">
                      <a:off x="3211943"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66" name="Oval 1808"/>
                    <p:cNvSpPr>
                      <a:spLocks noChangeAspect="1" noChangeArrowheads="1"/>
                    </p:cNvSpPr>
                    <p:nvPr/>
                  </p:nvSpPr>
                  <p:spPr bwMode="auto">
                    <a:xfrm rot="1932477">
                      <a:off x="3315703"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67" name="Oval 1809"/>
                    <p:cNvSpPr>
                      <a:spLocks noChangeAspect="1" noChangeArrowheads="1"/>
                    </p:cNvSpPr>
                    <p:nvPr/>
                  </p:nvSpPr>
                  <p:spPr bwMode="auto">
                    <a:xfrm rot="1911164">
                      <a:off x="3255682"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68" name="Oval 1810"/>
                    <p:cNvSpPr>
                      <a:spLocks noChangeAspect="1" noChangeArrowheads="1"/>
                    </p:cNvSpPr>
                    <p:nvPr/>
                  </p:nvSpPr>
                  <p:spPr bwMode="auto">
                    <a:xfrm rot="1932477">
                      <a:off x="3310225"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69" name="Oval 1811"/>
                    <p:cNvSpPr>
                      <a:spLocks noChangeAspect="1" noChangeArrowheads="1"/>
                    </p:cNvSpPr>
                    <p:nvPr/>
                  </p:nvSpPr>
                  <p:spPr bwMode="auto">
                    <a:xfrm rot="7311164">
                      <a:off x="3211943"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70" name="Oval 1812"/>
                    <p:cNvSpPr>
                      <a:spLocks noChangeAspect="1" noChangeArrowheads="1"/>
                    </p:cNvSpPr>
                    <p:nvPr/>
                  </p:nvSpPr>
                  <p:spPr bwMode="auto">
                    <a:xfrm rot="1911164">
                      <a:off x="3255682"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71" name="Oval 1813"/>
                    <p:cNvSpPr>
                      <a:spLocks noChangeAspect="1" noChangeArrowheads="1"/>
                    </p:cNvSpPr>
                    <p:nvPr/>
                  </p:nvSpPr>
                  <p:spPr bwMode="auto">
                    <a:xfrm rot="1911164">
                      <a:off x="3255682"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72" name="Oval 1814"/>
                    <p:cNvSpPr>
                      <a:spLocks noChangeAspect="1" noChangeArrowheads="1"/>
                    </p:cNvSpPr>
                    <p:nvPr/>
                  </p:nvSpPr>
                  <p:spPr bwMode="auto">
                    <a:xfrm rot="1911164">
                      <a:off x="3199843"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73" name="Oval 1815"/>
                    <p:cNvSpPr>
                      <a:spLocks noChangeAspect="1" noChangeArrowheads="1"/>
                    </p:cNvSpPr>
                    <p:nvPr/>
                  </p:nvSpPr>
                  <p:spPr bwMode="auto">
                    <a:xfrm rot="7311164">
                      <a:off x="3211943"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74" name="Oval 1816"/>
                    <p:cNvSpPr>
                      <a:spLocks noChangeAspect="1" noChangeArrowheads="1"/>
                    </p:cNvSpPr>
                    <p:nvPr/>
                  </p:nvSpPr>
                  <p:spPr bwMode="auto">
                    <a:xfrm rot="1911164">
                      <a:off x="3391462"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75" name="Oval 1817"/>
                    <p:cNvSpPr>
                      <a:spLocks noChangeAspect="1" noChangeArrowheads="1"/>
                    </p:cNvSpPr>
                    <p:nvPr/>
                  </p:nvSpPr>
                  <p:spPr bwMode="auto">
                    <a:xfrm rot="7311164">
                      <a:off x="3211943"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76" name="Oval 1818"/>
                    <p:cNvSpPr>
                      <a:spLocks noChangeAspect="1" noChangeArrowheads="1"/>
                    </p:cNvSpPr>
                    <p:nvPr/>
                  </p:nvSpPr>
                  <p:spPr bwMode="auto">
                    <a:xfrm rot="1932477">
                      <a:off x="3261366"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77" name="Oval 1819"/>
                    <p:cNvSpPr>
                      <a:spLocks noChangeAspect="1" noChangeArrowheads="1"/>
                    </p:cNvSpPr>
                    <p:nvPr/>
                  </p:nvSpPr>
                  <p:spPr bwMode="auto">
                    <a:xfrm rot="1932477">
                      <a:off x="3206923"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78" name="Oval 1820"/>
                    <p:cNvSpPr>
                      <a:spLocks noChangeAspect="1" noChangeArrowheads="1"/>
                    </p:cNvSpPr>
                    <p:nvPr/>
                  </p:nvSpPr>
                  <p:spPr bwMode="auto">
                    <a:xfrm rot="1989877">
                      <a:off x="3268603"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79" name="Oval 1821"/>
                    <p:cNvSpPr>
                      <a:spLocks noChangeAspect="1" noChangeArrowheads="1"/>
                    </p:cNvSpPr>
                    <p:nvPr/>
                  </p:nvSpPr>
                  <p:spPr bwMode="auto">
                    <a:xfrm rot="2922272">
                      <a:off x="3914121"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80" name="Oval 1822"/>
                    <p:cNvSpPr>
                      <a:spLocks noChangeAspect="1" noChangeArrowheads="1"/>
                    </p:cNvSpPr>
                    <p:nvPr/>
                  </p:nvSpPr>
                  <p:spPr bwMode="auto">
                    <a:xfrm rot="2922272">
                      <a:off x="3958792"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81" name="Oval 1823"/>
                    <p:cNvSpPr>
                      <a:spLocks noChangeAspect="1" noChangeArrowheads="1"/>
                    </p:cNvSpPr>
                    <p:nvPr/>
                  </p:nvSpPr>
                  <p:spPr bwMode="auto">
                    <a:xfrm rot="2922272">
                      <a:off x="3969960"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82" name="Oval 1824"/>
                    <p:cNvSpPr>
                      <a:spLocks noChangeAspect="1" noChangeArrowheads="1"/>
                    </p:cNvSpPr>
                    <p:nvPr/>
                  </p:nvSpPr>
                  <p:spPr bwMode="auto">
                    <a:xfrm rot="2922272">
                      <a:off x="3902953"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83" name="Oval 1825"/>
                    <p:cNvSpPr>
                      <a:spLocks noChangeAspect="1" noChangeArrowheads="1"/>
                    </p:cNvSpPr>
                    <p:nvPr/>
                  </p:nvSpPr>
                  <p:spPr bwMode="auto">
                    <a:xfrm rot="2922272">
                      <a:off x="3982525"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84" name="Oval 1826"/>
                    <p:cNvSpPr>
                      <a:spLocks noChangeAspect="1" noChangeArrowheads="1"/>
                    </p:cNvSpPr>
                    <p:nvPr/>
                  </p:nvSpPr>
                  <p:spPr bwMode="auto">
                    <a:xfrm rot="2922272">
                      <a:off x="3993979"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85" name="Oval 1827"/>
                    <p:cNvSpPr>
                      <a:spLocks noChangeAspect="1" noChangeArrowheads="1"/>
                    </p:cNvSpPr>
                    <p:nvPr/>
                  </p:nvSpPr>
                  <p:spPr bwMode="auto">
                    <a:xfrm rot="2922272">
                      <a:off x="3805234"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86" name="Oval 1828"/>
                    <p:cNvSpPr>
                      <a:spLocks noChangeAspect="1" noChangeArrowheads="1"/>
                    </p:cNvSpPr>
                    <p:nvPr/>
                  </p:nvSpPr>
                  <p:spPr bwMode="auto">
                    <a:xfrm rot="2922272">
                      <a:off x="3947624"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87" name="Oval 1829"/>
                    <p:cNvSpPr>
                      <a:spLocks noChangeAspect="1" noChangeArrowheads="1"/>
                    </p:cNvSpPr>
                    <p:nvPr/>
                  </p:nvSpPr>
                  <p:spPr bwMode="auto">
                    <a:xfrm rot="2922272">
                      <a:off x="3883234"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88" name="Oval 1830"/>
                    <p:cNvSpPr>
                      <a:spLocks noChangeAspect="1" noChangeArrowheads="1"/>
                    </p:cNvSpPr>
                    <p:nvPr/>
                  </p:nvSpPr>
                  <p:spPr bwMode="auto">
                    <a:xfrm rot="2922272">
                      <a:off x="3947624"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3189" name="Oval 1831"/>
                    <p:cNvSpPr>
                      <a:spLocks noChangeAspect="1" noChangeArrowheads="1"/>
                    </p:cNvSpPr>
                    <p:nvPr/>
                  </p:nvSpPr>
                  <p:spPr bwMode="auto">
                    <a:xfrm rot="2922272">
                      <a:off x="4023943" y="5807598"/>
                      <a:ext cx="43200" cy="43200"/>
                    </a:xfrm>
                    <a:prstGeom prst="ellipse">
                      <a:avLst/>
                    </a:prstGeom>
                    <a:solidFill>
                      <a:srgbClr val="FFC000"/>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grpSp>
              <p:sp>
                <p:nvSpPr>
                  <p:cNvPr id="2979" name="Rectangle 1408"/>
                  <p:cNvSpPr>
                    <a:spLocks noChangeArrowheads="1"/>
                  </p:cNvSpPr>
                  <p:nvPr/>
                </p:nvSpPr>
                <p:spPr bwMode="auto">
                  <a:xfrm>
                    <a:off x="2357422" y="4929198"/>
                    <a:ext cx="1800000" cy="1800000"/>
                  </a:xfrm>
                  <a:prstGeom prst="rect">
                    <a:avLst/>
                  </a:prstGeom>
                  <a:noFill/>
                  <a:ln w="12700">
                    <a:solidFill>
                      <a:schemeClr val="tx1"/>
                    </a:solidFill>
                    <a:miter lim="800000"/>
                    <a:headEnd/>
                    <a:tailEnd/>
                  </a:ln>
                  <a:effectLst/>
                </p:spPr>
                <p:txBody>
                  <a:bodyPr vert="horz" wrap="none" lIns="91440" tIns="45720" rIns="91440" bIns="45720" numCol="1" anchor="ctr" anchorCtr="0" compatLnSpc="1">
                    <a:prstTxWarp prst="textNoShape">
                      <a:avLst/>
                    </a:prstTxWarp>
                  </a:bodyPr>
                  <a:lstStyle/>
                  <a:p>
                    <a:endParaRPr lang="zh-TW" altLang="en-US"/>
                  </a:p>
                </p:txBody>
              </p:sp>
            </p:grpSp>
            <p:sp>
              <p:nvSpPr>
                <p:cNvPr id="3411" name="矩形 3410"/>
                <p:cNvSpPr/>
                <p:nvPr/>
              </p:nvSpPr>
              <p:spPr>
                <a:xfrm>
                  <a:off x="5715008" y="4676145"/>
                  <a:ext cx="1295547" cy="276999"/>
                </a:xfrm>
                <a:prstGeom prst="rect">
                  <a:avLst/>
                </a:prstGeom>
              </p:spPr>
              <p:txBody>
                <a:bodyPr wrap="none">
                  <a:spAutoFit/>
                </a:bodyPr>
                <a:lstStyle/>
                <a:p>
                  <a:r>
                    <a:rPr lang="en-US" altLang="zh-TW" sz="1200" b="1" dirty="0" smtClean="0">
                      <a:solidFill>
                        <a:srgbClr val="0070C0"/>
                      </a:solidFill>
                      <a:latin typeface="Arial Narrow" pitchFamily="34" charset="0"/>
                    </a:rPr>
                    <a:t>perfect correlation</a:t>
                  </a:r>
                  <a:endParaRPr lang="zh-TW" altLang="en-US" sz="1200" b="1" dirty="0">
                    <a:solidFill>
                      <a:srgbClr val="0070C0"/>
                    </a:solidFill>
                    <a:latin typeface="Arial Narrow" pitchFamily="34" charset="0"/>
                  </a:endParaRPr>
                </a:p>
              </p:txBody>
            </p:sp>
          </p:grpSp>
        </p:grpSp>
      </p:grpSp>
    </p:spTree>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字方塊 1"/>
          <p:cNvSpPr txBox="1"/>
          <p:nvPr/>
        </p:nvSpPr>
        <p:spPr>
          <a:xfrm>
            <a:off x="611188" y="549275"/>
            <a:ext cx="2353529" cy="369332"/>
          </a:xfrm>
          <a:prstGeom prst="rect">
            <a:avLst/>
          </a:prstGeom>
        </p:spPr>
        <p:style>
          <a:lnRef idx="3">
            <a:schemeClr val="lt1"/>
          </a:lnRef>
          <a:fillRef idx="1">
            <a:schemeClr val="accent4"/>
          </a:fillRef>
          <a:effectRef idx="1">
            <a:schemeClr val="accent4"/>
          </a:effectRef>
          <a:fontRef idx="minor">
            <a:schemeClr val="lt1"/>
          </a:fontRef>
        </p:style>
        <p:txBody>
          <a:bodyPr wrap="none" rtlCol="0">
            <a:spAutoFit/>
          </a:bodyPr>
          <a:lstStyle/>
          <a:p>
            <a:r>
              <a:rPr lang="en-US" b="1" dirty="0" smtClean="0">
                <a:solidFill>
                  <a:schemeClr val="bg1"/>
                </a:solidFill>
                <a:latin typeface="Arial Narrow" pitchFamily="34" charset="0"/>
                <a:ea typeface="新細明體"/>
              </a:rPr>
              <a:t>Correlation and Outliers</a:t>
            </a:r>
            <a:endParaRPr lang="zh-TW" altLang="en-US" b="1" dirty="0" smtClean="0">
              <a:solidFill>
                <a:schemeClr val="bg1"/>
              </a:solidFill>
              <a:latin typeface="Arial Narrow" pitchFamily="34" charset="0"/>
            </a:endParaRPr>
          </a:p>
        </p:txBody>
      </p:sp>
      <p:grpSp>
        <p:nvGrpSpPr>
          <p:cNvPr id="3" name="群組 230"/>
          <p:cNvGrpSpPr/>
          <p:nvPr/>
        </p:nvGrpSpPr>
        <p:grpSpPr>
          <a:xfrm>
            <a:off x="953141" y="1340438"/>
            <a:ext cx="7237718" cy="4588892"/>
            <a:chOff x="3643306" y="1142984"/>
            <a:chExt cx="7237718" cy="4588892"/>
          </a:xfrm>
        </p:grpSpPr>
        <p:grpSp>
          <p:nvGrpSpPr>
            <p:cNvPr id="4" name="群組 229"/>
            <p:cNvGrpSpPr/>
            <p:nvPr/>
          </p:nvGrpSpPr>
          <p:grpSpPr>
            <a:xfrm>
              <a:off x="8001024" y="1285860"/>
              <a:ext cx="2880000" cy="4446016"/>
              <a:chOff x="611188" y="1285860"/>
              <a:chExt cx="2880000" cy="4446016"/>
            </a:xfrm>
          </p:grpSpPr>
          <p:pic>
            <p:nvPicPr>
              <p:cNvPr id="247000" name="Picture 216"/>
              <p:cNvPicPr>
                <a:picLocks noChangeAspect="1" noChangeArrowheads="1"/>
              </p:cNvPicPr>
              <p:nvPr/>
            </p:nvPicPr>
            <p:blipFill>
              <a:blip r:embed="rId3"/>
              <a:srcRect/>
              <a:stretch>
                <a:fillRect/>
              </a:stretch>
            </p:blipFill>
            <p:spPr bwMode="auto">
              <a:xfrm>
                <a:off x="611188" y="1285860"/>
                <a:ext cx="2880000" cy="2160000"/>
              </a:xfrm>
              <a:prstGeom prst="rect">
                <a:avLst/>
              </a:prstGeom>
              <a:noFill/>
              <a:ln w="12700">
                <a:solidFill>
                  <a:srgbClr val="7030A0"/>
                </a:solidFill>
                <a:miter lim="800000"/>
                <a:headEnd type="none" w="sm" len="sm"/>
                <a:tailEnd type="none" w="sm" len="sm"/>
              </a:ln>
              <a:effectLst/>
            </p:spPr>
          </p:pic>
          <p:pic>
            <p:nvPicPr>
              <p:cNvPr id="247001" name="Picture 217"/>
              <p:cNvPicPr>
                <a:picLocks noChangeAspect="1" noChangeArrowheads="1"/>
              </p:cNvPicPr>
              <p:nvPr/>
            </p:nvPicPr>
            <p:blipFill>
              <a:blip r:embed="rId4"/>
              <a:srcRect/>
              <a:stretch>
                <a:fillRect/>
              </a:stretch>
            </p:blipFill>
            <p:spPr bwMode="auto">
              <a:xfrm>
                <a:off x="611188" y="3571876"/>
                <a:ext cx="2880000" cy="2160000"/>
              </a:xfrm>
              <a:prstGeom prst="rect">
                <a:avLst/>
              </a:prstGeom>
              <a:noFill/>
              <a:ln w="12700">
                <a:solidFill>
                  <a:srgbClr val="7030A0"/>
                </a:solidFill>
                <a:miter lim="800000"/>
                <a:headEnd type="none" w="sm" len="sm"/>
                <a:tailEnd type="none" w="sm" len="sm"/>
              </a:ln>
              <a:effectLst/>
            </p:spPr>
          </p:pic>
        </p:grpSp>
        <p:grpSp>
          <p:nvGrpSpPr>
            <p:cNvPr id="5" name="群組 228"/>
            <p:cNvGrpSpPr/>
            <p:nvPr/>
          </p:nvGrpSpPr>
          <p:grpSpPr>
            <a:xfrm>
              <a:off x="3643306" y="1142984"/>
              <a:ext cx="4226329" cy="3520132"/>
              <a:chOff x="3643306" y="1142984"/>
              <a:chExt cx="4226329" cy="3520132"/>
            </a:xfrm>
          </p:grpSpPr>
          <p:sp>
            <p:nvSpPr>
              <p:cNvPr id="246999" name="Text Box 215"/>
              <p:cNvSpPr txBox="1">
                <a:spLocks noChangeArrowheads="1"/>
              </p:cNvSpPr>
              <p:nvPr/>
            </p:nvSpPr>
            <p:spPr bwMode="auto">
              <a:xfrm>
                <a:off x="3643306" y="1142984"/>
                <a:ext cx="4214842" cy="83099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600" b="1" i="0" u="none" strike="noStrike" cap="none" normalizeH="0" baseline="0" dirty="0" smtClean="0">
                    <a:ln>
                      <a:noFill/>
                    </a:ln>
                    <a:solidFill>
                      <a:schemeClr val="accent2"/>
                    </a:solidFill>
                    <a:effectLst/>
                    <a:ea typeface="新細明體" pitchFamily="18" charset="-120"/>
                  </a:rPr>
                  <a:t>A single “bad” point can affect a good correlation, and the problem with microarrays is that we are expecting “bad” points</a:t>
                </a:r>
                <a:endParaRPr kumimoji="1" lang="zh-TW" altLang="zh-TW" sz="1600" b="0" i="0" u="none" strike="noStrike" cap="none" normalizeH="0" baseline="0" dirty="0" smtClean="0">
                  <a:ln>
                    <a:noFill/>
                  </a:ln>
                  <a:solidFill>
                    <a:schemeClr val="tx1"/>
                  </a:solidFill>
                  <a:effectLst/>
                  <a:ea typeface="新細明體" pitchFamily="18" charset="-120"/>
                </a:endParaRPr>
              </a:p>
            </p:txBody>
          </p:sp>
          <p:grpSp>
            <p:nvGrpSpPr>
              <p:cNvPr id="6" name="群組 227"/>
              <p:cNvGrpSpPr/>
              <p:nvPr/>
            </p:nvGrpSpPr>
            <p:grpSpPr>
              <a:xfrm>
                <a:off x="3719983" y="2143116"/>
                <a:ext cx="4149652" cy="2520000"/>
                <a:chOff x="4000496" y="2143116"/>
                <a:chExt cx="4149652" cy="2520000"/>
              </a:xfrm>
            </p:grpSpPr>
            <p:sp>
              <p:nvSpPr>
                <p:cNvPr id="246786" name="Rectangle 2"/>
                <p:cNvSpPr>
                  <a:spLocks noChangeArrowheads="1"/>
                </p:cNvSpPr>
                <p:nvPr/>
              </p:nvSpPr>
              <p:spPr bwMode="auto">
                <a:xfrm>
                  <a:off x="4000496" y="2143116"/>
                  <a:ext cx="2520000" cy="2520000"/>
                </a:xfrm>
                <a:prstGeom prst="rect">
                  <a:avLst/>
                </a:prstGeom>
                <a:solidFill>
                  <a:schemeClr val="bg1"/>
                </a:solidFill>
                <a:ln w="19050">
                  <a:solidFill>
                    <a:schemeClr val="tx1"/>
                  </a:solidFill>
                  <a:miter lim="800000"/>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787" name="Oval 3"/>
                <p:cNvSpPr>
                  <a:spLocks noChangeAspect="1" noChangeArrowheads="1"/>
                </p:cNvSpPr>
                <p:nvPr/>
              </p:nvSpPr>
              <p:spPr bwMode="auto">
                <a:xfrm rot="652053">
                  <a:off x="4544790" y="4227864"/>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788" name="Oval 4"/>
                <p:cNvSpPr>
                  <a:spLocks noChangeAspect="1" noChangeArrowheads="1"/>
                </p:cNvSpPr>
                <p:nvPr/>
              </p:nvSpPr>
              <p:spPr bwMode="auto">
                <a:xfrm rot="652053">
                  <a:off x="4408422" y="3920447"/>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789" name="Oval 5"/>
                <p:cNvSpPr>
                  <a:spLocks noChangeAspect="1" noChangeArrowheads="1"/>
                </p:cNvSpPr>
                <p:nvPr/>
              </p:nvSpPr>
              <p:spPr bwMode="auto">
                <a:xfrm rot="652053">
                  <a:off x="4495514" y="4147304"/>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790" name="Oval 6"/>
                <p:cNvSpPr>
                  <a:spLocks noChangeAspect="1" noChangeArrowheads="1"/>
                </p:cNvSpPr>
                <p:nvPr/>
              </p:nvSpPr>
              <p:spPr bwMode="auto">
                <a:xfrm rot="652053">
                  <a:off x="4406928" y="4044669"/>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791" name="Oval 7"/>
                <p:cNvSpPr>
                  <a:spLocks noChangeAspect="1" noChangeArrowheads="1"/>
                </p:cNvSpPr>
                <p:nvPr/>
              </p:nvSpPr>
              <p:spPr bwMode="auto">
                <a:xfrm rot="652053">
                  <a:off x="4345353" y="4113045"/>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792" name="Oval 8"/>
                <p:cNvSpPr>
                  <a:spLocks noChangeAspect="1" noChangeArrowheads="1"/>
                </p:cNvSpPr>
                <p:nvPr/>
              </p:nvSpPr>
              <p:spPr bwMode="auto">
                <a:xfrm rot="652053">
                  <a:off x="4457441" y="4000982"/>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793" name="Oval 9"/>
                <p:cNvSpPr>
                  <a:spLocks noChangeAspect="1" noChangeArrowheads="1"/>
                </p:cNvSpPr>
                <p:nvPr/>
              </p:nvSpPr>
              <p:spPr bwMode="auto">
                <a:xfrm rot="652053">
                  <a:off x="4412376" y="3895988"/>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794" name="Oval 10"/>
                <p:cNvSpPr>
                  <a:spLocks noChangeAspect="1" noChangeArrowheads="1"/>
                </p:cNvSpPr>
                <p:nvPr/>
              </p:nvSpPr>
              <p:spPr bwMode="auto">
                <a:xfrm rot="652053">
                  <a:off x="4423286" y="4201925"/>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795" name="Oval 11"/>
                <p:cNvSpPr>
                  <a:spLocks noChangeAspect="1" noChangeArrowheads="1"/>
                </p:cNvSpPr>
                <p:nvPr/>
              </p:nvSpPr>
              <p:spPr bwMode="auto">
                <a:xfrm rot="652053">
                  <a:off x="4338667" y="4323172"/>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796" name="Oval 12"/>
                <p:cNvSpPr>
                  <a:spLocks noChangeAspect="1" noChangeArrowheads="1"/>
                </p:cNvSpPr>
                <p:nvPr/>
              </p:nvSpPr>
              <p:spPr bwMode="auto">
                <a:xfrm rot="652053">
                  <a:off x="4410884" y="4270044"/>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797" name="Oval 13"/>
                <p:cNvSpPr>
                  <a:spLocks noChangeAspect="1" noChangeArrowheads="1"/>
                </p:cNvSpPr>
                <p:nvPr/>
              </p:nvSpPr>
              <p:spPr bwMode="auto">
                <a:xfrm rot="652053">
                  <a:off x="4506588" y="4080164"/>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798" name="Oval 14"/>
                <p:cNvSpPr>
                  <a:spLocks noChangeAspect="1" noChangeArrowheads="1"/>
                </p:cNvSpPr>
                <p:nvPr/>
              </p:nvSpPr>
              <p:spPr bwMode="auto">
                <a:xfrm rot="652053">
                  <a:off x="4471081" y="4282343"/>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799" name="Oval 15"/>
                <p:cNvSpPr>
                  <a:spLocks noChangeAspect="1" noChangeArrowheads="1"/>
                </p:cNvSpPr>
                <p:nvPr/>
              </p:nvSpPr>
              <p:spPr bwMode="auto">
                <a:xfrm rot="652053">
                  <a:off x="4813608" y="4005322"/>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00" name="Oval 16"/>
                <p:cNvSpPr>
                  <a:spLocks noChangeAspect="1" noChangeArrowheads="1"/>
                </p:cNvSpPr>
                <p:nvPr/>
              </p:nvSpPr>
              <p:spPr bwMode="auto">
                <a:xfrm rot="652053">
                  <a:off x="4651430" y="4319088"/>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01" name="Oval 17"/>
                <p:cNvSpPr>
                  <a:spLocks noChangeAspect="1" noChangeArrowheads="1"/>
                </p:cNvSpPr>
                <p:nvPr/>
              </p:nvSpPr>
              <p:spPr bwMode="auto">
                <a:xfrm rot="652053">
                  <a:off x="4651160" y="3972428"/>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02" name="Oval 18"/>
                <p:cNvSpPr>
                  <a:spLocks noChangeAspect="1" noChangeArrowheads="1"/>
                </p:cNvSpPr>
                <p:nvPr/>
              </p:nvSpPr>
              <p:spPr bwMode="auto">
                <a:xfrm rot="652053">
                  <a:off x="4529655" y="3946490"/>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03" name="Oval 19"/>
                <p:cNvSpPr>
                  <a:spLocks noChangeAspect="1" noChangeArrowheads="1"/>
                </p:cNvSpPr>
                <p:nvPr/>
              </p:nvSpPr>
              <p:spPr bwMode="auto">
                <a:xfrm rot="652053">
                  <a:off x="4628080" y="4106231"/>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04" name="Oval 20"/>
                <p:cNvSpPr>
                  <a:spLocks noChangeAspect="1" noChangeArrowheads="1"/>
                </p:cNvSpPr>
                <p:nvPr/>
              </p:nvSpPr>
              <p:spPr bwMode="auto">
                <a:xfrm rot="652053">
                  <a:off x="4495514" y="4147304"/>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05" name="Oval 21"/>
                <p:cNvSpPr>
                  <a:spLocks noChangeAspect="1" noChangeArrowheads="1"/>
                </p:cNvSpPr>
                <p:nvPr/>
              </p:nvSpPr>
              <p:spPr bwMode="auto">
                <a:xfrm rot="652053">
                  <a:off x="4566658" y="4092451"/>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06" name="Oval 22"/>
                <p:cNvSpPr>
                  <a:spLocks noChangeAspect="1" noChangeArrowheads="1"/>
                </p:cNvSpPr>
                <p:nvPr/>
              </p:nvSpPr>
              <p:spPr bwMode="auto">
                <a:xfrm rot="652053">
                  <a:off x="4946162" y="3963013"/>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07" name="Oval 23"/>
                <p:cNvSpPr>
                  <a:spLocks noChangeAspect="1" noChangeArrowheads="1"/>
                </p:cNvSpPr>
                <p:nvPr/>
              </p:nvSpPr>
              <p:spPr bwMode="auto">
                <a:xfrm rot="652053">
                  <a:off x="4772804" y="3509506"/>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08" name="Oval 24"/>
                <p:cNvSpPr>
                  <a:spLocks noChangeAspect="1" noChangeArrowheads="1"/>
                </p:cNvSpPr>
                <p:nvPr/>
              </p:nvSpPr>
              <p:spPr bwMode="auto">
                <a:xfrm rot="652053">
                  <a:off x="4860294" y="3736272"/>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09" name="Oval 25"/>
                <p:cNvSpPr>
                  <a:spLocks noChangeAspect="1" noChangeArrowheads="1"/>
                </p:cNvSpPr>
                <p:nvPr/>
              </p:nvSpPr>
              <p:spPr bwMode="auto">
                <a:xfrm rot="652053">
                  <a:off x="4674509" y="3838521"/>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10" name="Oval 26"/>
                <p:cNvSpPr>
                  <a:spLocks noChangeAspect="1" noChangeArrowheads="1"/>
                </p:cNvSpPr>
                <p:nvPr/>
              </p:nvSpPr>
              <p:spPr bwMode="auto">
                <a:xfrm rot="652053">
                  <a:off x="4589854" y="3958788"/>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11" name="Oval 27"/>
                <p:cNvSpPr>
                  <a:spLocks noChangeAspect="1" noChangeArrowheads="1"/>
                </p:cNvSpPr>
                <p:nvPr/>
              </p:nvSpPr>
              <p:spPr bwMode="auto">
                <a:xfrm rot="652053">
                  <a:off x="4821951" y="3590053"/>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12" name="Oval 28"/>
                <p:cNvSpPr>
                  <a:spLocks noChangeAspect="1" noChangeArrowheads="1"/>
                </p:cNvSpPr>
                <p:nvPr/>
              </p:nvSpPr>
              <p:spPr bwMode="auto">
                <a:xfrm rot="652053">
                  <a:off x="4499609" y="3812828"/>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13" name="Oval 29"/>
                <p:cNvSpPr>
                  <a:spLocks noChangeAspect="1" noChangeArrowheads="1"/>
                </p:cNvSpPr>
                <p:nvPr/>
              </p:nvSpPr>
              <p:spPr bwMode="auto">
                <a:xfrm rot="652053">
                  <a:off x="4787809" y="3790868"/>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14" name="Oval 30"/>
                <p:cNvSpPr>
                  <a:spLocks noChangeAspect="1" noChangeArrowheads="1"/>
                </p:cNvSpPr>
                <p:nvPr/>
              </p:nvSpPr>
              <p:spPr bwMode="auto">
                <a:xfrm rot="652053">
                  <a:off x="4639130" y="4037983"/>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15" name="Oval 31"/>
                <p:cNvSpPr>
                  <a:spLocks noChangeAspect="1" noChangeArrowheads="1"/>
                </p:cNvSpPr>
                <p:nvPr/>
              </p:nvSpPr>
              <p:spPr bwMode="auto">
                <a:xfrm rot="652053">
                  <a:off x="4712710" y="3984856"/>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16" name="Oval 32"/>
                <p:cNvSpPr>
                  <a:spLocks noChangeAspect="1" noChangeArrowheads="1"/>
                </p:cNvSpPr>
                <p:nvPr/>
              </p:nvSpPr>
              <p:spPr bwMode="auto">
                <a:xfrm rot="652053">
                  <a:off x="4871087" y="3669363"/>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17" name="Oval 33"/>
                <p:cNvSpPr>
                  <a:spLocks noChangeAspect="1" noChangeArrowheads="1"/>
                </p:cNvSpPr>
                <p:nvPr/>
              </p:nvSpPr>
              <p:spPr bwMode="auto">
                <a:xfrm rot="652053">
                  <a:off x="4841064" y="4052860"/>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18" name="Oval 34"/>
                <p:cNvSpPr>
                  <a:spLocks noChangeAspect="1" noChangeArrowheads="1"/>
                </p:cNvSpPr>
                <p:nvPr/>
              </p:nvSpPr>
              <p:spPr bwMode="auto">
                <a:xfrm rot="652053">
                  <a:off x="5112729" y="3721241"/>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19" name="Oval 35"/>
                <p:cNvSpPr>
                  <a:spLocks noChangeAspect="1" noChangeArrowheads="1"/>
                </p:cNvSpPr>
                <p:nvPr/>
              </p:nvSpPr>
              <p:spPr bwMode="auto">
                <a:xfrm rot="652053">
                  <a:off x="5149473" y="3917692"/>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20" name="Oval 36"/>
                <p:cNvSpPr>
                  <a:spLocks noChangeAspect="1" noChangeArrowheads="1"/>
                </p:cNvSpPr>
                <p:nvPr/>
              </p:nvSpPr>
              <p:spPr bwMode="auto">
                <a:xfrm rot="652053">
                  <a:off x="5014434" y="3561512"/>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21" name="Oval 37"/>
                <p:cNvSpPr>
                  <a:spLocks noChangeAspect="1" noChangeArrowheads="1"/>
                </p:cNvSpPr>
                <p:nvPr/>
              </p:nvSpPr>
              <p:spPr bwMode="auto">
                <a:xfrm rot="652053">
                  <a:off x="4894296" y="3535573"/>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22" name="Oval 38"/>
                <p:cNvSpPr>
                  <a:spLocks noChangeAspect="1" noChangeArrowheads="1"/>
                </p:cNvSpPr>
                <p:nvPr/>
              </p:nvSpPr>
              <p:spPr bwMode="auto">
                <a:xfrm rot="652053">
                  <a:off x="4991237" y="3695175"/>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23" name="Oval 39"/>
                <p:cNvSpPr>
                  <a:spLocks noChangeAspect="1" noChangeArrowheads="1"/>
                </p:cNvSpPr>
                <p:nvPr/>
              </p:nvSpPr>
              <p:spPr bwMode="auto">
                <a:xfrm rot="652053">
                  <a:off x="4860294" y="3736272"/>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24" name="Oval 40"/>
                <p:cNvSpPr>
                  <a:spLocks noChangeAspect="1" noChangeArrowheads="1"/>
                </p:cNvSpPr>
                <p:nvPr/>
              </p:nvSpPr>
              <p:spPr bwMode="auto">
                <a:xfrm rot="652053">
                  <a:off x="4931168" y="3682887"/>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25" name="Oval 41"/>
                <p:cNvSpPr>
                  <a:spLocks noChangeAspect="1" noChangeArrowheads="1"/>
                </p:cNvSpPr>
                <p:nvPr/>
              </p:nvSpPr>
              <p:spPr bwMode="auto">
                <a:xfrm rot="652053">
                  <a:off x="4689502" y="4118647"/>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26" name="Oval 42"/>
                <p:cNvSpPr>
                  <a:spLocks noChangeAspect="1" noChangeArrowheads="1"/>
                </p:cNvSpPr>
                <p:nvPr/>
              </p:nvSpPr>
              <p:spPr bwMode="auto">
                <a:xfrm rot="652053">
                  <a:off x="4639130" y="4037983"/>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27" name="Oval 43"/>
                <p:cNvSpPr>
                  <a:spLocks noChangeAspect="1" noChangeArrowheads="1"/>
                </p:cNvSpPr>
                <p:nvPr/>
              </p:nvSpPr>
              <p:spPr bwMode="auto">
                <a:xfrm rot="652053">
                  <a:off x="4615781" y="4174620"/>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28" name="Oval 44"/>
                <p:cNvSpPr>
                  <a:spLocks noChangeAspect="1" noChangeArrowheads="1"/>
                </p:cNvSpPr>
                <p:nvPr/>
              </p:nvSpPr>
              <p:spPr bwMode="auto">
                <a:xfrm rot="652053">
                  <a:off x="4639130" y="4037983"/>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29" name="Oval 45"/>
                <p:cNvSpPr>
                  <a:spLocks noChangeAspect="1" noChangeArrowheads="1"/>
                </p:cNvSpPr>
                <p:nvPr/>
              </p:nvSpPr>
              <p:spPr bwMode="auto">
                <a:xfrm rot="652053">
                  <a:off x="4907960" y="3816678"/>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30" name="Oval 46"/>
                <p:cNvSpPr>
                  <a:spLocks noChangeAspect="1" noChangeArrowheads="1"/>
                </p:cNvSpPr>
                <p:nvPr/>
              </p:nvSpPr>
              <p:spPr bwMode="auto">
                <a:xfrm rot="652053">
                  <a:off x="4860294" y="3736272"/>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31" name="Oval 47"/>
                <p:cNvSpPr>
                  <a:spLocks noChangeAspect="1" noChangeArrowheads="1"/>
                </p:cNvSpPr>
                <p:nvPr/>
              </p:nvSpPr>
              <p:spPr bwMode="auto">
                <a:xfrm rot="652053">
                  <a:off x="4836945" y="3870179"/>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32" name="Oval 48"/>
                <p:cNvSpPr>
                  <a:spLocks noChangeAspect="1" noChangeArrowheads="1"/>
                </p:cNvSpPr>
                <p:nvPr/>
              </p:nvSpPr>
              <p:spPr bwMode="auto">
                <a:xfrm rot="652053">
                  <a:off x="4860294" y="3736272"/>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33" name="Oval 49"/>
                <p:cNvSpPr>
                  <a:spLocks noChangeAspect="1" noChangeArrowheads="1"/>
                </p:cNvSpPr>
                <p:nvPr/>
              </p:nvSpPr>
              <p:spPr bwMode="auto">
                <a:xfrm rot="652053">
                  <a:off x="5137303" y="3587451"/>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34" name="Oval 50"/>
                <p:cNvSpPr>
                  <a:spLocks noChangeAspect="1" noChangeArrowheads="1"/>
                </p:cNvSpPr>
                <p:nvPr/>
              </p:nvSpPr>
              <p:spPr bwMode="auto">
                <a:xfrm rot="652053">
                  <a:off x="5088156" y="3508269"/>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35" name="Oval 51"/>
                <p:cNvSpPr>
                  <a:spLocks noChangeAspect="1" noChangeArrowheads="1"/>
                </p:cNvSpPr>
                <p:nvPr/>
              </p:nvSpPr>
              <p:spPr bwMode="auto">
                <a:xfrm rot="652053">
                  <a:off x="5063711" y="3640707"/>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36" name="Oval 52"/>
                <p:cNvSpPr>
                  <a:spLocks noChangeAspect="1" noChangeArrowheads="1"/>
                </p:cNvSpPr>
                <p:nvPr/>
              </p:nvSpPr>
              <p:spPr bwMode="auto">
                <a:xfrm rot="652053">
                  <a:off x="5088156" y="3508269"/>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37" name="Oval 53"/>
                <p:cNvSpPr>
                  <a:spLocks noChangeAspect="1" noChangeArrowheads="1"/>
                </p:cNvSpPr>
                <p:nvPr/>
              </p:nvSpPr>
              <p:spPr bwMode="auto">
                <a:xfrm rot="652053">
                  <a:off x="5220580" y="3465947"/>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38" name="Oval 54"/>
                <p:cNvSpPr>
                  <a:spLocks noChangeAspect="1" noChangeArrowheads="1"/>
                </p:cNvSpPr>
                <p:nvPr/>
              </p:nvSpPr>
              <p:spPr bwMode="auto">
                <a:xfrm rot="652053">
                  <a:off x="5171562" y="3385412"/>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39" name="Oval 55"/>
                <p:cNvSpPr>
                  <a:spLocks noChangeAspect="1" noChangeArrowheads="1"/>
                </p:cNvSpPr>
                <p:nvPr/>
              </p:nvSpPr>
              <p:spPr bwMode="auto">
                <a:xfrm rot="652053">
                  <a:off x="5148225" y="3520556"/>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40" name="Oval 56"/>
                <p:cNvSpPr>
                  <a:spLocks noChangeAspect="1" noChangeArrowheads="1"/>
                </p:cNvSpPr>
                <p:nvPr/>
              </p:nvSpPr>
              <p:spPr bwMode="auto">
                <a:xfrm rot="652053">
                  <a:off x="5171562" y="3385412"/>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41" name="Oval 57"/>
                <p:cNvSpPr>
                  <a:spLocks noChangeAspect="1" noChangeArrowheads="1"/>
                </p:cNvSpPr>
                <p:nvPr/>
              </p:nvSpPr>
              <p:spPr bwMode="auto">
                <a:xfrm rot="652053">
                  <a:off x="5074515" y="3573671"/>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42" name="Oval 58"/>
                <p:cNvSpPr>
                  <a:spLocks noChangeAspect="1" noChangeArrowheads="1"/>
                </p:cNvSpPr>
                <p:nvPr/>
              </p:nvSpPr>
              <p:spPr bwMode="auto">
                <a:xfrm rot="652053">
                  <a:off x="5025368" y="3493124"/>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43" name="Oval 59"/>
                <p:cNvSpPr>
                  <a:spLocks noChangeAspect="1" noChangeArrowheads="1"/>
                </p:cNvSpPr>
                <p:nvPr/>
              </p:nvSpPr>
              <p:spPr bwMode="auto">
                <a:xfrm rot="652053">
                  <a:off x="5003384" y="3629761"/>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44" name="Oval 60"/>
                <p:cNvSpPr>
                  <a:spLocks noChangeAspect="1" noChangeArrowheads="1"/>
                </p:cNvSpPr>
                <p:nvPr/>
              </p:nvSpPr>
              <p:spPr bwMode="auto">
                <a:xfrm rot="652053">
                  <a:off x="5025368" y="3493124"/>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45" name="Oval 61"/>
                <p:cNvSpPr>
                  <a:spLocks noChangeAspect="1" noChangeArrowheads="1"/>
                </p:cNvSpPr>
                <p:nvPr/>
              </p:nvSpPr>
              <p:spPr bwMode="auto">
                <a:xfrm rot="652053">
                  <a:off x="5231502" y="3397687"/>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46" name="Oval 62"/>
                <p:cNvSpPr>
                  <a:spLocks noChangeAspect="1" noChangeArrowheads="1"/>
                </p:cNvSpPr>
                <p:nvPr/>
              </p:nvSpPr>
              <p:spPr bwMode="auto">
                <a:xfrm rot="652053">
                  <a:off x="5182355" y="3318505"/>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47" name="Oval 63"/>
                <p:cNvSpPr>
                  <a:spLocks noChangeAspect="1" noChangeArrowheads="1"/>
                </p:cNvSpPr>
                <p:nvPr/>
              </p:nvSpPr>
              <p:spPr bwMode="auto">
                <a:xfrm rot="652053">
                  <a:off x="5159158" y="3452167"/>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48" name="Oval 64"/>
                <p:cNvSpPr>
                  <a:spLocks noChangeAspect="1" noChangeArrowheads="1"/>
                </p:cNvSpPr>
                <p:nvPr/>
              </p:nvSpPr>
              <p:spPr bwMode="auto">
                <a:xfrm rot="652053">
                  <a:off x="5182355" y="3318505"/>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49" name="Oval 65"/>
                <p:cNvSpPr>
                  <a:spLocks noChangeAspect="1" noChangeArrowheads="1"/>
                </p:cNvSpPr>
                <p:nvPr/>
              </p:nvSpPr>
              <p:spPr bwMode="auto">
                <a:xfrm rot="652053">
                  <a:off x="4957083" y="3896117"/>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50" name="Oval 66"/>
                <p:cNvSpPr>
                  <a:spLocks noChangeAspect="1" noChangeArrowheads="1"/>
                </p:cNvSpPr>
                <p:nvPr/>
              </p:nvSpPr>
              <p:spPr bwMode="auto">
                <a:xfrm rot="652053">
                  <a:off x="4957083" y="3896117"/>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51" name="Oval 67"/>
                <p:cNvSpPr>
                  <a:spLocks noChangeAspect="1" noChangeArrowheads="1"/>
                </p:cNvSpPr>
                <p:nvPr/>
              </p:nvSpPr>
              <p:spPr bwMode="auto">
                <a:xfrm rot="652053">
                  <a:off x="5280779" y="3478247"/>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52" name="Oval 68"/>
                <p:cNvSpPr>
                  <a:spLocks noChangeAspect="1" noChangeArrowheads="1"/>
                </p:cNvSpPr>
                <p:nvPr/>
              </p:nvSpPr>
              <p:spPr bwMode="auto">
                <a:xfrm rot="652053">
                  <a:off x="5145494" y="3172427"/>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53" name="Oval 69"/>
                <p:cNvSpPr>
                  <a:spLocks noChangeAspect="1" noChangeArrowheads="1"/>
                </p:cNvSpPr>
                <p:nvPr/>
              </p:nvSpPr>
              <p:spPr bwMode="auto">
                <a:xfrm rot="652053">
                  <a:off x="5231502" y="3397687"/>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54" name="Oval 70"/>
                <p:cNvSpPr>
                  <a:spLocks noChangeAspect="1" noChangeArrowheads="1"/>
                </p:cNvSpPr>
                <p:nvPr/>
              </p:nvSpPr>
              <p:spPr bwMode="auto">
                <a:xfrm rot="652053">
                  <a:off x="5062216" y="3292565"/>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55" name="Oval 71"/>
                <p:cNvSpPr>
                  <a:spLocks noChangeAspect="1" noChangeArrowheads="1"/>
                </p:cNvSpPr>
                <p:nvPr/>
              </p:nvSpPr>
              <p:spPr bwMode="auto">
                <a:xfrm rot="652053">
                  <a:off x="5025368" y="3493124"/>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56" name="Oval 72"/>
                <p:cNvSpPr>
                  <a:spLocks noChangeAspect="1" noChangeArrowheads="1"/>
                </p:cNvSpPr>
                <p:nvPr/>
              </p:nvSpPr>
              <p:spPr bwMode="auto">
                <a:xfrm rot="652053">
                  <a:off x="5193288" y="3251481"/>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57" name="Oval 73"/>
                <p:cNvSpPr>
                  <a:spLocks noChangeAspect="1" noChangeArrowheads="1"/>
                </p:cNvSpPr>
                <p:nvPr/>
              </p:nvSpPr>
              <p:spPr bwMode="auto">
                <a:xfrm rot="652053">
                  <a:off x="4988495" y="3347174"/>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58" name="Oval 74"/>
                <p:cNvSpPr>
                  <a:spLocks noChangeAspect="1" noChangeArrowheads="1"/>
                </p:cNvSpPr>
                <p:nvPr/>
              </p:nvSpPr>
              <p:spPr bwMode="auto">
                <a:xfrm rot="652053">
                  <a:off x="5159158" y="3452167"/>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59" name="Oval 75"/>
                <p:cNvSpPr>
                  <a:spLocks noChangeAspect="1" noChangeArrowheads="1"/>
                </p:cNvSpPr>
                <p:nvPr/>
              </p:nvSpPr>
              <p:spPr bwMode="auto">
                <a:xfrm rot="652053">
                  <a:off x="5148225" y="3520556"/>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60" name="Oval 76"/>
                <p:cNvSpPr>
                  <a:spLocks noChangeAspect="1" noChangeArrowheads="1"/>
                </p:cNvSpPr>
                <p:nvPr/>
              </p:nvSpPr>
              <p:spPr bwMode="auto">
                <a:xfrm rot="652053">
                  <a:off x="5242307" y="3332017"/>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61" name="Oval 77"/>
                <p:cNvSpPr>
                  <a:spLocks noChangeAspect="1" noChangeArrowheads="1"/>
                </p:cNvSpPr>
                <p:nvPr/>
              </p:nvSpPr>
              <p:spPr bwMode="auto">
                <a:xfrm rot="652053">
                  <a:off x="5208306" y="3534080"/>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62" name="Oval 78"/>
                <p:cNvSpPr>
                  <a:spLocks noChangeAspect="1" noChangeArrowheads="1"/>
                </p:cNvSpPr>
                <p:nvPr/>
              </p:nvSpPr>
              <p:spPr bwMode="auto">
                <a:xfrm rot="652053">
                  <a:off x="5523657" y="3530112"/>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63" name="Oval 79"/>
                <p:cNvSpPr>
                  <a:spLocks noChangeAspect="1" noChangeArrowheads="1"/>
                </p:cNvSpPr>
                <p:nvPr/>
              </p:nvSpPr>
              <p:spPr bwMode="auto">
                <a:xfrm rot="652053">
                  <a:off x="5389995" y="3571081"/>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64" name="Oval 80"/>
                <p:cNvSpPr>
                  <a:spLocks noChangeAspect="1" noChangeArrowheads="1"/>
                </p:cNvSpPr>
                <p:nvPr/>
              </p:nvSpPr>
              <p:spPr bwMode="auto">
                <a:xfrm rot="652053">
                  <a:off x="5385783" y="3222812"/>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65" name="Oval 81"/>
                <p:cNvSpPr>
                  <a:spLocks noChangeAspect="1" noChangeArrowheads="1"/>
                </p:cNvSpPr>
                <p:nvPr/>
              </p:nvSpPr>
              <p:spPr bwMode="auto">
                <a:xfrm rot="652053">
                  <a:off x="5149602" y="3030317"/>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66" name="Oval 82"/>
                <p:cNvSpPr>
                  <a:spLocks noChangeAspect="1" noChangeArrowheads="1"/>
                </p:cNvSpPr>
                <p:nvPr/>
              </p:nvSpPr>
              <p:spPr bwMode="auto">
                <a:xfrm rot="652053">
                  <a:off x="5363800" y="3358083"/>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67" name="Oval 83"/>
                <p:cNvSpPr>
                  <a:spLocks noChangeAspect="1" noChangeArrowheads="1"/>
                </p:cNvSpPr>
                <p:nvPr/>
              </p:nvSpPr>
              <p:spPr bwMode="auto">
                <a:xfrm rot="652053">
                  <a:off x="5231502" y="3397687"/>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68" name="Oval 84"/>
                <p:cNvSpPr>
                  <a:spLocks noChangeAspect="1" noChangeArrowheads="1"/>
                </p:cNvSpPr>
                <p:nvPr/>
              </p:nvSpPr>
              <p:spPr bwMode="auto">
                <a:xfrm rot="652053">
                  <a:off x="5302505" y="3344315"/>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69" name="Oval 85"/>
                <p:cNvSpPr>
                  <a:spLocks noChangeAspect="1" noChangeArrowheads="1"/>
                </p:cNvSpPr>
                <p:nvPr/>
              </p:nvSpPr>
              <p:spPr bwMode="auto">
                <a:xfrm rot="652053">
                  <a:off x="5766652" y="3336381"/>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70" name="Oval 86"/>
                <p:cNvSpPr>
                  <a:spLocks noChangeAspect="1" noChangeArrowheads="1"/>
                </p:cNvSpPr>
                <p:nvPr/>
              </p:nvSpPr>
              <p:spPr bwMode="auto">
                <a:xfrm rot="652053">
                  <a:off x="5447193" y="2888592"/>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71" name="Oval 87"/>
                <p:cNvSpPr>
                  <a:spLocks noChangeAspect="1" noChangeArrowheads="1"/>
                </p:cNvSpPr>
                <p:nvPr/>
              </p:nvSpPr>
              <p:spPr bwMode="auto">
                <a:xfrm rot="652053">
                  <a:off x="5593155" y="3166954"/>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72" name="Oval 88"/>
                <p:cNvSpPr>
                  <a:spLocks noChangeAspect="1" noChangeArrowheads="1"/>
                </p:cNvSpPr>
                <p:nvPr/>
              </p:nvSpPr>
              <p:spPr bwMode="auto">
                <a:xfrm rot="652053">
                  <a:off x="5410333" y="3090643"/>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73" name="Oval 89"/>
                <p:cNvSpPr>
                  <a:spLocks noChangeAspect="1" noChangeArrowheads="1"/>
                </p:cNvSpPr>
                <p:nvPr/>
              </p:nvSpPr>
              <p:spPr bwMode="auto">
                <a:xfrm rot="652053">
                  <a:off x="5272458" y="3098705"/>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74" name="Oval 90"/>
                <p:cNvSpPr>
                  <a:spLocks noChangeAspect="1" noChangeArrowheads="1"/>
                </p:cNvSpPr>
                <p:nvPr/>
              </p:nvSpPr>
              <p:spPr bwMode="auto">
                <a:xfrm rot="652053">
                  <a:off x="5494988" y="2967645"/>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75" name="Oval 91"/>
                <p:cNvSpPr>
                  <a:spLocks noChangeAspect="1" noChangeArrowheads="1"/>
                </p:cNvSpPr>
                <p:nvPr/>
              </p:nvSpPr>
              <p:spPr bwMode="auto">
                <a:xfrm rot="652053">
                  <a:off x="5272458" y="2689142"/>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76" name="Oval 92"/>
                <p:cNvSpPr>
                  <a:spLocks noChangeAspect="1" noChangeArrowheads="1"/>
                </p:cNvSpPr>
                <p:nvPr/>
              </p:nvSpPr>
              <p:spPr bwMode="auto">
                <a:xfrm rot="652053">
                  <a:off x="5459480" y="3169825"/>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77" name="Oval 93"/>
                <p:cNvSpPr>
                  <a:spLocks noChangeAspect="1" noChangeArrowheads="1"/>
                </p:cNvSpPr>
                <p:nvPr/>
              </p:nvSpPr>
              <p:spPr bwMode="auto">
                <a:xfrm rot="652053">
                  <a:off x="5374979" y="3289848"/>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78" name="Oval 94"/>
                <p:cNvSpPr>
                  <a:spLocks noChangeAspect="1" noChangeArrowheads="1"/>
                </p:cNvSpPr>
                <p:nvPr/>
              </p:nvSpPr>
              <p:spPr bwMode="auto">
                <a:xfrm rot="652053">
                  <a:off x="5447076" y="3236580"/>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79" name="Oval 95"/>
                <p:cNvSpPr>
                  <a:spLocks noChangeAspect="1" noChangeArrowheads="1"/>
                </p:cNvSpPr>
                <p:nvPr/>
              </p:nvSpPr>
              <p:spPr bwMode="auto">
                <a:xfrm rot="652053">
                  <a:off x="5604217" y="3099943"/>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80" name="Oval 96"/>
                <p:cNvSpPr>
                  <a:spLocks noChangeAspect="1" noChangeArrowheads="1"/>
                </p:cNvSpPr>
                <p:nvPr/>
              </p:nvSpPr>
              <p:spPr bwMode="auto">
                <a:xfrm rot="652053">
                  <a:off x="5545641" y="3394841"/>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81" name="Oval 97"/>
                <p:cNvSpPr>
                  <a:spLocks noChangeAspect="1" noChangeArrowheads="1"/>
                </p:cNvSpPr>
                <p:nvPr/>
              </p:nvSpPr>
              <p:spPr bwMode="auto">
                <a:xfrm rot="652053">
                  <a:off x="5845987" y="3150468"/>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82" name="Oval 98"/>
                <p:cNvSpPr>
                  <a:spLocks noChangeAspect="1" noChangeArrowheads="1"/>
                </p:cNvSpPr>
                <p:nvPr/>
              </p:nvSpPr>
              <p:spPr bwMode="auto">
                <a:xfrm rot="652053">
                  <a:off x="5810223" y="3314397"/>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83" name="Oval 99"/>
                <p:cNvSpPr>
                  <a:spLocks noChangeAspect="1" noChangeArrowheads="1"/>
                </p:cNvSpPr>
                <p:nvPr/>
              </p:nvSpPr>
              <p:spPr bwMode="auto">
                <a:xfrm rot="652053">
                  <a:off x="5747435" y="2992079"/>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84" name="Oval 100"/>
                <p:cNvSpPr>
                  <a:spLocks noChangeAspect="1" noChangeArrowheads="1"/>
                </p:cNvSpPr>
                <p:nvPr/>
              </p:nvSpPr>
              <p:spPr bwMode="auto">
                <a:xfrm rot="652053">
                  <a:off x="5579772" y="2892444"/>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85" name="Oval 101"/>
                <p:cNvSpPr>
                  <a:spLocks noChangeAspect="1" noChangeArrowheads="1"/>
                </p:cNvSpPr>
                <p:nvPr/>
              </p:nvSpPr>
              <p:spPr bwMode="auto">
                <a:xfrm rot="652053">
                  <a:off x="5725708" y="3126010"/>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86" name="Oval 102"/>
                <p:cNvSpPr>
                  <a:spLocks noChangeAspect="1" noChangeArrowheads="1"/>
                </p:cNvSpPr>
                <p:nvPr/>
              </p:nvSpPr>
              <p:spPr bwMode="auto">
                <a:xfrm rot="652053">
                  <a:off x="5593155" y="3166954"/>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87" name="Oval 103"/>
                <p:cNvSpPr>
                  <a:spLocks noChangeAspect="1" noChangeArrowheads="1"/>
                </p:cNvSpPr>
                <p:nvPr/>
              </p:nvSpPr>
              <p:spPr bwMode="auto">
                <a:xfrm rot="652053">
                  <a:off x="5665510" y="3113711"/>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88" name="Oval 104"/>
                <p:cNvSpPr>
                  <a:spLocks noChangeAspect="1" noChangeArrowheads="1"/>
                </p:cNvSpPr>
                <p:nvPr/>
              </p:nvSpPr>
              <p:spPr bwMode="auto">
                <a:xfrm rot="652053">
                  <a:off x="5423997" y="3370383"/>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89" name="Oval 105"/>
                <p:cNvSpPr>
                  <a:spLocks noChangeAspect="1" noChangeArrowheads="1"/>
                </p:cNvSpPr>
                <p:nvPr/>
              </p:nvSpPr>
              <p:spPr bwMode="auto">
                <a:xfrm rot="652053">
                  <a:off x="5374979" y="3289848"/>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90" name="Oval 106"/>
                <p:cNvSpPr>
                  <a:spLocks noChangeAspect="1" noChangeArrowheads="1"/>
                </p:cNvSpPr>
                <p:nvPr/>
              </p:nvSpPr>
              <p:spPr bwMode="auto">
                <a:xfrm rot="652053">
                  <a:off x="5351653" y="3423497"/>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91" name="Oval 107"/>
                <p:cNvSpPr>
                  <a:spLocks noChangeAspect="1" noChangeArrowheads="1"/>
                </p:cNvSpPr>
                <p:nvPr/>
              </p:nvSpPr>
              <p:spPr bwMode="auto">
                <a:xfrm rot="652053">
                  <a:off x="5374979" y="3289848"/>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92" name="Oval 108"/>
                <p:cNvSpPr>
                  <a:spLocks noChangeAspect="1" noChangeArrowheads="1"/>
                </p:cNvSpPr>
                <p:nvPr/>
              </p:nvSpPr>
              <p:spPr bwMode="auto">
                <a:xfrm rot="652053">
                  <a:off x="5579643" y="3195508"/>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93" name="Oval 109"/>
                <p:cNvSpPr>
                  <a:spLocks noChangeAspect="1" noChangeArrowheads="1"/>
                </p:cNvSpPr>
                <p:nvPr/>
              </p:nvSpPr>
              <p:spPr bwMode="auto">
                <a:xfrm rot="652053">
                  <a:off x="5593155" y="3166954"/>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94" name="Oval 110"/>
                <p:cNvSpPr>
                  <a:spLocks noChangeAspect="1" noChangeArrowheads="1"/>
                </p:cNvSpPr>
                <p:nvPr/>
              </p:nvSpPr>
              <p:spPr bwMode="auto">
                <a:xfrm rot="652053">
                  <a:off x="5508640" y="3248879"/>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95" name="Oval 111"/>
                <p:cNvSpPr>
                  <a:spLocks noChangeAspect="1" noChangeArrowheads="1"/>
                </p:cNvSpPr>
                <p:nvPr/>
              </p:nvSpPr>
              <p:spPr bwMode="auto">
                <a:xfrm rot="652053">
                  <a:off x="5593155" y="3166954"/>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96" name="Oval 112"/>
                <p:cNvSpPr>
                  <a:spLocks noChangeAspect="1" noChangeArrowheads="1"/>
                </p:cNvSpPr>
                <p:nvPr/>
              </p:nvSpPr>
              <p:spPr bwMode="auto">
                <a:xfrm rot="652053">
                  <a:off x="5868926" y="3018146"/>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97" name="Oval 113"/>
                <p:cNvSpPr>
                  <a:spLocks noChangeAspect="1" noChangeArrowheads="1"/>
                </p:cNvSpPr>
                <p:nvPr/>
              </p:nvSpPr>
              <p:spPr bwMode="auto">
                <a:xfrm rot="652053">
                  <a:off x="5821261" y="2936375"/>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98" name="Oval 114"/>
                <p:cNvSpPr>
                  <a:spLocks noChangeAspect="1" noChangeArrowheads="1"/>
                </p:cNvSpPr>
                <p:nvPr/>
              </p:nvSpPr>
              <p:spPr bwMode="auto">
                <a:xfrm rot="652053">
                  <a:off x="5796711" y="3071273"/>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899" name="Oval 115"/>
                <p:cNvSpPr>
                  <a:spLocks noChangeAspect="1" noChangeArrowheads="1"/>
                </p:cNvSpPr>
                <p:nvPr/>
              </p:nvSpPr>
              <p:spPr bwMode="auto">
                <a:xfrm rot="652053">
                  <a:off x="5821261" y="2936375"/>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00" name="Oval 116"/>
                <p:cNvSpPr>
                  <a:spLocks noChangeAspect="1" noChangeArrowheads="1"/>
                </p:cNvSpPr>
                <p:nvPr/>
              </p:nvSpPr>
              <p:spPr bwMode="auto">
                <a:xfrm rot="652053">
                  <a:off x="5881342" y="2949898"/>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01" name="Oval 117"/>
                <p:cNvSpPr>
                  <a:spLocks noChangeAspect="1" noChangeArrowheads="1"/>
                </p:cNvSpPr>
                <p:nvPr/>
              </p:nvSpPr>
              <p:spPr bwMode="auto">
                <a:xfrm rot="652053">
                  <a:off x="5808986" y="3004506"/>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02" name="Oval 118"/>
                <p:cNvSpPr>
                  <a:spLocks noChangeAspect="1" noChangeArrowheads="1"/>
                </p:cNvSpPr>
                <p:nvPr/>
              </p:nvSpPr>
              <p:spPr bwMode="auto">
                <a:xfrm rot="652053">
                  <a:off x="5761191" y="2924087"/>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03" name="Oval 119"/>
                <p:cNvSpPr>
                  <a:spLocks noChangeAspect="1" noChangeArrowheads="1"/>
                </p:cNvSpPr>
                <p:nvPr/>
              </p:nvSpPr>
              <p:spPr bwMode="auto">
                <a:xfrm rot="652053">
                  <a:off x="5736630" y="3057749"/>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04" name="Oval 120"/>
                <p:cNvSpPr>
                  <a:spLocks noChangeAspect="1" noChangeArrowheads="1"/>
                </p:cNvSpPr>
                <p:nvPr/>
              </p:nvSpPr>
              <p:spPr bwMode="auto">
                <a:xfrm rot="652053">
                  <a:off x="5761191" y="2924087"/>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05" name="Oval 121"/>
                <p:cNvSpPr>
                  <a:spLocks noChangeAspect="1" noChangeArrowheads="1"/>
                </p:cNvSpPr>
                <p:nvPr/>
              </p:nvSpPr>
              <p:spPr bwMode="auto">
                <a:xfrm rot="652053">
                  <a:off x="5893746" y="2881779"/>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06" name="Oval 122"/>
                <p:cNvSpPr>
                  <a:spLocks noChangeAspect="1" noChangeArrowheads="1"/>
                </p:cNvSpPr>
                <p:nvPr/>
              </p:nvSpPr>
              <p:spPr bwMode="auto">
                <a:xfrm rot="652053">
                  <a:off x="5628791" y="3274690"/>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07" name="Oval 123"/>
                <p:cNvSpPr>
                  <a:spLocks noChangeAspect="1" noChangeArrowheads="1"/>
                </p:cNvSpPr>
                <p:nvPr/>
              </p:nvSpPr>
              <p:spPr bwMode="auto">
                <a:xfrm rot="652053">
                  <a:off x="5641065" y="3207922"/>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08" name="Oval 124"/>
                <p:cNvSpPr>
                  <a:spLocks noChangeAspect="1" noChangeArrowheads="1"/>
                </p:cNvSpPr>
                <p:nvPr/>
              </p:nvSpPr>
              <p:spPr bwMode="auto">
                <a:xfrm rot="652053">
                  <a:off x="5643795" y="3556051"/>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09" name="Oval 125"/>
                <p:cNvSpPr>
                  <a:spLocks noChangeAspect="1" noChangeArrowheads="1"/>
                </p:cNvSpPr>
                <p:nvPr/>
              </p:nvSpPr>
              <p:spPr bwMode="auto">
                <a:xfrm rot="652053">
                  <a:off x="5246520" y="3678920"/>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10" name="Oval 126"/>
                <p:cNvSpPr>
                  <a:spLocks noChangeAspect="1" noChangeArrowheads="1"/>
                </p:cNvSpPr>
                <p:nvPr/>
              </p:nvSpPr>
              <p:spPr bwMode="auto">
                <a:xfrm rot="652053">
                  <a:off x="5272318" y="3576646"/>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11" name="Oval 127"/>
                <p:cNvSpPr>
                  <a:spLocks noChangeAspect="1" noChangeArrowheads="1"/>
                </p:cNvSpPr>
                <p:nvPr/>
              </p:nvSpPr>
              <p:spPr bwMode="auto">
                <a:xfrm rot="652053">
                  <a:off x="5025368" y="3781183"/>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12" name="Oval 128"/>
                <p:cNvSpPr>
                  <a:spLocks noChangeAspect="1" noChangeArrowheads="1"/>
                </p:cNvSpPr>
                <p:nvPr/>
              </p:nvSpPr>
              <p:spPr bwMode="auto">
                <a:xfrm rot="652053">
                  <a:off x="5393974" y="3439880"/>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13" name="Oval 129"/>
                <p:cNvSpPr>
                  <a:spLocks noChangeAspect="1" noChangeArrowheads="1"/>
                </p:cNvSpPr>
                <p:nvPr/>
              </p:nvSpPr>
              <p:spPr bwMode="auto">
                <a:xfrm rot="652053">
                  <a:off x="5519679" y="3302264"/>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14" name="Oval 130"/>
                <p:cNvSpPr>
                  <a:spLocks noChangeAspect="1" noChangeArrowheads="1"/>
                </p:cNvSpPr>
                <p:nvPr/>
              </p:nvSpPr>
              <p:spPr bwMode="auto">
                <a:xfrm rot="652053">
                  <a:off x="5703748" y="3218704"/>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15" name="Oval 131"/>
                <p:cNvSpPr>
                  <a:spLocks noChangeAspect="1" noChangeArrowheads="1"/>
                </p:cNvSpPr>
                <p:nvPr/>
              </p:nvSpPr>
              <p:spPr bwMode="auto">
                <a:xfrm rot="652053">
                  <a:off x="5703877" y="3012569"/>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16" name="Oval 132"/>
                <p:cNvSpPr>
                  <a:spLocks noChangeAspect="1" noChangeArrowheads="1"/>
                </p:cNvSpPr>
                <p:nvPr/>
              </p:nvSpPr>
              <p:spPr bwMode="auto">
                <a:xfrm rot="652053">
                  <a:off x="4406799" y="4112917"/>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17" name="Oval 133"/>
                <p:cNvSpPr>
                  <a:spLocks noChangeAspect="1" noChangeArrowheads="1"/>
                </p:cNvSpPr>
                <p:nvPr/>
              </p:nvSpPr>
              <p:spPr bwMode="auto">
                <a:xfrm rot="652053">
                  <a:off x="4701801" y="3721241"/>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18" name="Oval 134"/>
                <p:cNvSpPr>
                  <a:spLocks noChangeAspect="1" noChangeArrowheads="1"/>
                </p:cNvSpPr>
                <p:nvPr/>
              </p:nvSpPr>
              <p:spPr bwMode="auto">
                <a:xfrm rot="652053">
                  <a:off x="4963921" y="3440008"/>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19" name="Oval 135"/>
                <p:cNvSpPr>
                  <a:spLocks noChangeAspect="1" noChangeArrowheads="1"/>
                </p:cNvSpPr>
                <p:nvPr/>
              </p:nvSpPr>
              <p:spPr bwMode="auto">
                <a:xfrm rot="652053">
                  <a:off x="4155834" y="4358937"/>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20" name="Oval 136"/>
                <p:cNvSpPr>
                  <a:spLocks noChangeAspect="1" noChangeArrowheads="1"/>
                </p:cNvSpPr>
                <p:nvPr/>
              </p:nvSpPr>
              <p:spPr bwMode="auto">
                <a:xfrm rot="652053">
                  <a:off x="4345611" y="4248226"/>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21" name="Oval 137"/>
                <p:cNvSpPr>
                  <a:spLocks noChangeAspect="1" noChangeArrowheads="1"/>
                </p:cNvSpPr>
                <p:nvPr/>
              </p:nvSpPr>
              <p:spPr bwMode="auto">
                <a:xfrm rot="652053">
                  <a:off x="5584951" y="3184831"/>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22" name="Oval 138"/>
                <p:cNvSpPr>
                  <a:spLocks noChangeAspect="1" noChangeArrowheads="1"/>
                </p:cNvSpPr>
                <p:nvPr/>
              </p:nvSpPr>
              <p:spPr bwMode="auto">
                <a:xfrm rot="652053">
                  <a:off x="5826733" y="3233862"/>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23" name="Oval 139"/>
                <p:cNvSpPr>
                  <a:spLocks noChangeAspect="1" noChangeArrowheads="1"/>
                </p:cNvSpPr>
                <p:nvPr/>
              </p:nvSpPr>
              <p:spPr bwMode="auto">
                <a:xfrm rot="652053">
                  <a:off x="5632874" y="3224305"/>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24" name="Oval 140"/>
                <p:cNvSpPr>
                  <a:spLocks noChangeAspect="1" noChangeArrowheads="1"/>
                </p:cNvSpPr>
                <p:nvPr/>
              </p:nvSpPr>
              <p:spPr bwMode="auto">
                <a:xfrm rot="652053">
                  <a:off x="5691707" y="2926702"/>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25" name="Oval 141"/>
                <p:cNvSpPr>
                  <a:spLocks noChangeAspect="1" noChangeArrowheads="1"/>
                </p:cNvSpPr>
                <p:nvPr/>
              </p:nvSpPr>
              <p:spPr bwMode="auto">
                <a:xfrm rot="652053">
                  <a:off x="5576901" y="2802455"/>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26" name="Oval 142"/>
                <p:cNvSpPr>
                  <a:spLocks noChangeAspect="1" noChangeArrowheads="1"/>
                </p:cNvSpPr>
                <p:nvPr/>
              </p:nvSpPr>
              <p:spPr bwMode="auto">
                <a:xfrm rot="652053">
                  <a:off x="5668240" y="3061833"/>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27" name="Oval 143"/>
                <p:cNvSpPr>
                  <a:spLocks noChangeAspect="1" noChangeArrowheads="1"/>
                </p:cNvSpPr>
                <p:nvPr/>
              </p:nvSpPr>
              <p:spPr bwMode="auto">
                <a:xfrm rot="652053">
                  <a:off x="5608300" y="3048193"/>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28" name="Oval 144"/>
                <p:cNvSpPr>
                  <a:spLocks noChangeAspect="1" noChangeArrowheads="1"/>
                </p:cNvSpPr>
                <p:nvPr/>
              </p:nvSpPr>
              <p:spPr bwMode="auto">
                <a:xfrm rot="652053">
                  <a:off x="5750282" y="2592213"/>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29" name="Oval 145"/>
                <p:cNvSpPr>
                  <a:spLocks noChangeAspect="1" noChangeArrowheads="1"/>
                </p:cNvSpPr>
                <p:nvPr/>
              </p:nvSpPr>
              <p:spPr bwMode="auto">
                <a:xfrm rot="652053">
                  <a:off x="5836290" y="2820202"/>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30" name="Oval 146"/>
                <p:cNvSpPr>
                  <a:spLocks noChangeAspect="1" noChangeArrowheads="1"/>
                </p:cNvSpPr>
                <p:nvPr/>
              </p:nvSpPr>
              <p:spPr bwMode="auto">
                <a:xfrm rot="652053">
                  <a:off x="5713434" y="2794136"/>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31" name="Oval 147"/>
                <p:cNvSpPr>
                  <a:spLocks noChangeAspect="1" noChangeArrowheads="1"/>
                </p:cNvSpPr>
                <p:nvPr/>
              </p:nvSpPr>
              <p:spPr bwMode="auto">
                <a:xfrm rot="652053">
                  <a:off x="5630155" y="2915639"/>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32" name="Oval 148"/>
                <p:cNvSpPr>
                  <a:spLocks noChangeAspect="1" noChangeArrowheads="1"/>
                </p:cNvSpPr>
                <p:nvPr/>
              </p:nvSpPr>
              <p:spPr bwMode="auto">
                <a:xfrm rot="652053">
                  <a:off x="5798076" y="2671267"/>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33" name="Oval 149"/>
                <p:cNvSpPr>
                  <a:spLocks noChangeAspect="1" noChangeArrowheads="1"/>
                </p:cNvSpPr>
                <p:nvPr/>
              </p:nvSpPr>
              <p:spPr bwMode="auto">
                <a:xfrm rot="652053">
                  <a:off x="5616363" y="2634522"/>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34" name="Oval 150"/>
                <p:cNvSpPr>
                  <a:spLocks noChangeAspect="1" noChangeArrowheads="1"/>
                </p:cNvSpPr>
                <p:nvPr/>
              </p:nvSpPr>
              <p:spPr bwMode="auto">
                <a:xfrm rot="652053">
                  <a:off x="5762581" y="2873318"/>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35" name="Oval 151"/>
                <p:cNvSpPr>
                  <a:spLocks noChangeAspect="1" noChangeArrowheads="1"/>
                </p:cNvSpPr>
                <p:nvPr/>
              </p:nvSpPr>
              <p:spPr bwMode="auto">
                <a:xfrm rot="652053">
                  <a:off x="5679303" y="2994821"/>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36" name="Oval 152"/>
                <p:cNvSpPr>
                  <a:spLocks noChangeAspect="1" noChangeArrowheads="1"/>
                </p:cNvSpPr>
                <p:nvPr/>
              </p:nvSpPr>
              <p:spPr bwMode="auto">
                <a:xfrm rot="652053">
                  <a:off x="5751776" y="2940354"/>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37" name="Oval 153"/>
                <p:cNvSpPr>
                  <a:spLocks noChangeAspect="1" noChangeArrowheads="1"/>
                </p:cNvSpPr>
                <p:nvPr/>
              </p:nvSpPr>
              <p:spPr bwMode="auto">
                <a:xfrm rot="652053">
                  <a:off x="5847353" y="2751827"/>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38" name="Oval 154"/>
                <p:cNvSpPr>
                  <a:spLocks noChangeAspect="1" noChangeArrowheads="1"/>
                </p:cNvSpPr>
                <p:nvPr/>
              </p:nvSpPr>
              <p:spPr bwMode="auto">
                <a:xfrm rot="652053">
                  <a:off x="5851295" y="3100200"/>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39" name="Oval 155"/>
                <p:cNvSpPr>
                  <a:spLocks noChangeAspect="1" noChangeArrowheads="1"/>
                </p:cNvSpPr>
                <p:nvPr/>
              </p:nvSpPr>
              <p:spPr bwMode="auto">
                <a:xfrm rot="652053">
                  <a:off x="6088854" y="2803820"/>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40" name="Oval 156"/>
                <p:cNvSpPr>
                  <a:spLocks noChangeAspect="1" noChangeArrowheads="1"/>
                </p:cNvSpPr>
                <p:nvPr/>
              </p:nvSpPr>
              <p:spPr bwMode="auto">
                <a:xfrm rot="652053">
                  <a:off x="6114676" y="3018018"/>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41" name="Oval 157"/>
                <p:cNvSpPr>
                  <a:spLocks noChangeAspect="1" noChangeArrowheads="1"/>
                </p:cNvSpPr>
                <p:nvPr/>
              </p:nvSpPr>
              <p:spPr bwMode="auto">
                <a:xfrm rot="652053">
                  <a:off x="5990571" y="2645327"/>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42" name="Oval 158"/>
                <p:cNvSpPr>
                  <a:spLocks noChangeAspect="1" noChangeArrowheads="1"/>
                </p:cNvSpPr>
                <p:nvPr/>
              </p:nvSpPr>
              <p:spPr bwMode="auto">
                <a:xfrm rot="652053">
                  <a:off x="5870420" y="2618151"/>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43" name="Oval 159"/>
                <p:cNvSpPr>
                  <a:spLocks noChangeAspect="1" noChangeArrowheads="1"/>
                </p:cNvSpPr>
                <p:nvPr/>
              </p:nvSpPr>
              <p:spPr bwMode="auto">
                <a:xfrm rot="652053">
                  <a:off x="5968715" y="2777881"/>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44" name="Oval 160"/>
                <p:cNvSpPr>
                  <a:spLocks noChangeAspect="1" noChangeArrowheads="1"/>
                </p:cNvSpPr>
                <p:nvPr/>
              </p:nvSpPr>
              <p:spPr bwMode="auto">
                <a:xfrm rot="652053">
                  <a:off x="5836290" y="2820202"/>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45" name="Oval 161"/>
                <p:cNvSpPr>
                  <a:spLocks noChangeAspect="1" noChangeArrowheads="1"/>
                </p:cNvSpPr>
                <p:nvPr/>
              </p:nvSpPr>
              <p:spPr bwMode="auto">
                <a:xfrm rot="652053">
                  <a:off x="5908518" y="2765582"/>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46" name="Oval 162"/>
                <p:cNvSpPr>
                  <a:spLocks noChangeAspect="1" noChangeArrowheads="1"/>
                </p:cNvSpPr>
                <p:nvPr/>
              </p:nvSpPr>
              <p:spPr bwMode="auto">
                <a:xfrm rot="652053">
                  <a:off x="5728450" y="3074003"/>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47" name="Oval 163"/>
                <p:cNvSpPr>
                  <a:spLocks noChangeAspect="1" noChangeArrowheads="1"/>
                </p:cNvSpPr>
                <p:nvPr/>
              </p:nvSpPr>
              <p:spPr bwMode="auto">
                <a:xfrm rot="652053">
                  <a:off x="5679303" y="2994821"/>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48" name="Oval 164"/>
                <p:cNvSpPr>
                  <a:spLocks noChangeAspect="1" noChangeArrowheads="1"/>
                </p:cNvSpPr>
                <p:nvPr/>
              </p:nvSpPr>
              <p:spPr bwMode="auto">
                <a:xfrm rot="652053">
                  <a:off x="5657576" y="3127388"/>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49" name="Oval 165"/>
                <p:cNvSpPr>
                  <a:spLocks noChangeAspect="1" noChangeArrowheads="1"/>
                </p:cNvSpPr>
                <p:nvPr/>
              </p:nvSpPr>
              <p:spPr bwMode="auto">
                <a:xfrm rot="652053">
                  <a:off x="5679303" y="2994821"/>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50" name="Oval 166"/>
                <p:cNvSpPr>
                  <a:spLocks noChangeAspect="1" noChangeArrowheads="1"/>
                </p:cNvSpPr>
                <p:nvPr/>
              </p:nvSpPr>
              <p:spPr bwMode="auto">
                <a:xfrm rot="652053">
                  <a:off x="5885438" y="2899385"/>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51" name="Oval 167"/>
                <p:cNvSpPr>
                  <a:spLocks noChangeAspect="1" noChangeArrowheads="1"/>
                </p:cNvSpPr>
                <p:nvPr/>
              </p:nvSpPr>
              <p:spPr bwMode="auto">
                <a:xfrm rot="652053">
                  <a:off x="5836290" y="2820202"/>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52" name="Oval 168"/>
                <p:cNvSpPr>
                  <a:spLocks noChangeAspect="1" noChangeArrowheads="1"/>
                </p:cNvSpPr>
                <p:nvPr/>
              </p:nvSpPr>
              <p:spPr bwMode="auto">
                <a:xfrm rot="652053">
                  <a:off x="5813093" y="2952500"/>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53" name="Oval 169"/>
                <p:cNvSpPr>
                  <a:spLocks noChangeAspect="1" noChangeArrowheads="1"/>
                </p:cNvSpPr>
                <p:nvPr/>
              </p:nvSpPr>
              <p:spPr bwMode="auto">
                <a:xfrm rot="652053">
                  <a:off x="5836290" y="2820202"/>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54" name="Oval 170"/>
                <p:cNvSpPr>
                  <a:spLocks noChangeAspect="1" noChangeArrowheads="1"/>
                </p:cNvSpPr>
                <p:nvPr/>
              </p:nvSpPr>
              <p:spPr bwMode="auto">
                <a:xfrm rot="652053">
                  <a:off x="6112192" y="2670042"/>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55" name="Oval 171"/>
                <p:cNvSpPr>
                  <a:spLocks noChangeAspect="1" noChangeArrowheads="1"/>
                </p:cNvSpPr>
                <p:nvPr/>
              </p:nvSpPr>
              <p:spPr bwMode="auto">
                <a:xfrm rot="652053">
                  <a:off x="6062915" y="2589482"/>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56" name="Oval 172"/>
                <p:cNvSpPr>
                  <a:spLocks noChangeAspect="1" noChangeArrowheads="1"/>
                </p:cNvSpPr>
                <p:nvPr/>
              </p:nvSpPr>
              <p:spPr bwMode="auto">
                <a:xfrm rot="652053">
                  <a:off x="6039718" y="2724510"/>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57" name="Oval 173"/>
                <p:cNvSpPr>
                  <a:spLocks noChangeAspect="1" noChangeArrowheads="1"/>
                </p:cNvSpPr>
                <p:nvPr/>
              </p:nvSpPr>
              <p:spPr bwMode="auto">
                <a:xfrm rot="652053">
                  <a:off x="6062915" y="2589482"/>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58" name="Oval 174"/>
                <p:cNvSpPr>
                  <a:spLocks noChangeAspect="1" noChangeArrowheads="1"/>
                </p:cNvSpPr>
                <p:nvPr/>
              </p:nvSpPr>
              <p:spPr bwMode="auto">
                <a:xfrm rot="652053">
                  <a:off x="6122996" y="2601641"/>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59" name="Oval 175"/>
                <p:cNvSpPr>
                  <a:spLocks noChangeAspect="1" noChangeArrowheads="1"/>
                </p:cNvSpPr>
                <p:nvPr/>
              </p:nvSpPr>
              <p:spPr bwMode="auto">
                <a:xfrm rot="652053">
                  <a:off x="6051993" y="2657743"/>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60" name="Oval 176"/>
                <p:cNvSpPr>
                  <a:spLocks noChangeAspect="1" noChangeArrowheads="1"/>
                </p:cNvSpPr>
                <p:nvPr/>
              </p:nvSpPr>
              <p:spPr bwMode="auto">
                <a:xfrm rot="652053">
                  <a:off x="6002975" y="2575843"/>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61" name="Oval 177"/>
                <p:cNvSpPr>
                  <a:spLocks noChangeAspect="1" noChangeArrowheads="1"/>
                </p:cNvSpPr>
                <p:nvPr/>
              </p:nvSpPr>
              <p:spPr bwMode="auto">
                <a:xfrm rot="652053">
                  <a:off x="5979508" y="2712339"/>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62" name="Oval 178"/>
                <p:cNvSpPr>
                  <a:spLocks noChangeAspect="1" noChangeArrowheads="1"/>
                </p:cNvSpPr>
                <p:nvPr/>
              </p:nvSpPr>
              <p:spPr bwMode="auto">
                <a:xfrm rot="652053">
                  <a:off x="6002975" y="2575843"/>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63" name="Oval 179"/>
                <p:cNvSpPr>
                  <a:spLocks noChangeAspect="1" noChangeArrowheads="1"/>
                </p:cNvSpPr>
                <p:nvPr/>
              </p:nvSpPr>
              <p:spPr bwMode="auto">
                <a:xfrm rot="652053">
                  <a:off x="6135271" y="2534874"/>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64" name="Oval 180"/>
                <p:cNvSpPr>
                  <a:spLocks noChangeAspect="1" noChangeArrowheads="1"/>
                </p:cNvSpPr>
                <p:nvPr/>
              </p:nvSpPr>
              <p:spPr bwMode="auto">
                <a:xfrm rot="652053">
                  <a:off x="5934585" y="2978567"/>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65" name="Oval 181"/>
                <p:cNvSpPr>
                  <a:spLocks noChangeAspect="1" noChangeArrowheads="1"/>
                </p:cNvSpPr>
                <p:nvPr/>
              </p:nvSpPr>
              <p:spPr bwMode="auto">
                <a:xfrm rot="652053">
                  <a:off x="5945379" y="2913025"/>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66" name="Oval 182"/>
                <p:cNvSpPr>
                  <a:spLocks noChangeAspect="1" noChangeArrowheads="1"/>
                </p:cNvSpPr>
                <p:nvPr/>
              </p:nvSpPr>
              <p:spPr bwMode="auto">
                <a:xfrm>
                  <a:off x="6214570" y="3957939"/>
                  <a:ext cx="72000" cy="72000"/>
                </a:xfrm>
                <a:prstGeom prst="ellipse">
                  <a:avLst/>
                </a:prstGeom>
                <a:solidFill>
                  <a:srgbClr val="FF0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67" name="Oval 183"/>
                <p:cNvSpPr>
                  <a:spLocks noChangeAspect="1" noChangeArrowheads="1"/>
                </p:cNvSpPr>
                <p:nvPr/>
              </p:nvSpPr>
              <p:spPr bwMode="auto">
                <a:xfrm rot="652053">
                  <a:off x="5514101" y="3229766"/>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68" name="Oval 184"/>
                <p:cNvSpPr>
                  <a:spLocks noChangeAspect="1" noChangeArrowheads="1"/>
                </p:cNvSpPr>
                <p:nvPr/>
              </p:nvSpPr>
              <p:spPr bwMode="auto">
                <a:xfrm rot="652053">
                  <a:off x="5766524" y="3167083"/>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69" name="Oval 185"/>
                <p:cNvSpPr>
                  <a:spLocks noChangeAspect="1" noChangeArrowheads="1"/>
                </p:cNvSpPr>
                <p:nvPr/>
              </p:nvSpPr>
              <p:spPr bwMode="auto">
                <a:xfrm rot="652053">
                  <a:off x="5822522" y="3008461"/>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70" name="Oval 186"/>
                <p:cNvSpPr>
                  <a:spLocks noChangeAspect="1" noChangeArrowheads="1"/>
                </p:cNvSpPr>
                <p:nvPr/>
              </p:nvSpPr>
              <p:spPr bwMode="auto">
                <a:xfrm rot="652053">
                  <a:off x="5946860" y="2870845"/>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71" name="Oval 187"/>
                <p:cNvSpPr>
                  <a:spLocks noChangeAspect="1" noChangeArrowheads="1"/>
                </p:cNvSpPr>
                <p:nvPr/>
              </p:nvSpPr>
              <p:spPr bwMode="auto">
                <a:xfrm rot="652053">
                  <a:off x="5946860" y="2666063"/>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72" name="Oval 188"/>
                <p:cNvSpPr>
                  <a:spLocks noChangeAspect="1" noChangeArrowheads="1"/>
                </p:cNvSpPr>
                <p:nvPr/>
              </p:nvSpPr>
              <p:spPr bwMode="auto">
                <a:xfrm rot="652053">
                  <a:off x="5313287" y="3166954"/>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73" name="Oval 189"/>
                <p:cNvSpPr>
                  <a:spLocks noChangeAspect="1" noChangeArrowheads="1"/>
                </p:cNvSpPr>
                <p:nvPr/>
              </p:nvSpPr>
              <p:spPr bwMode="auto">
                <a:xfrm rot="652053">
                  <a:off x="5519550" y="3030574"/>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74" name="Oval 190"/>
                <p:cNvSpPr>
                  <a:spLocks noChangeAspect="1" noChangeArrowheads="1"/>
                </p:cNvSpPr>
                <p:nvPr/>
              </p:nvSpPr>
              <p:spPr bwMode="auto">
                <a:xfrm rot="652053">
                  <a:off x="5384418" y="3098577"/>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75" name="Oval 191"/>
                <p:cNvSpPr>
                  <a:spLocks noChangeAspect="1" noChangeArrowheads="1"/>
                </p:cNvSpPr>
                <p:nvPr/>
              </p:nvSpPr>
              <p:spPr bwMode="auto">
                <a:xfrm rot="652053">
                  <a:off x="5301116" y="3153443"/>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76" name="Oval 192"/>
                <p:cNvSpPr>
                  <a:spLocks noChangeAspect="1" noChangeArrowheads="1"/>
                </p:cNvSpPr>
                <p:nvPr/>
              </p:nvSpPr>
              <p:spPr bwMode="auto">
                <a:xfrm rot="652053">
                  <a:off x="5373484" y="3100071"/>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77" name="Oval 193"/>
                <p:cNvSpPr>
                  <a:spLocks noChangeAspect="1" noChangeArrowheads="1"/>
                </p:cNvSpPr>
                <p:nvPr/>
              </p:nvSpPr>
              <p:spPr bwMode="auto">
                <a:xfrm rot="652053">
                  <a:off x="5519550" y="3030574"/>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78" name="Oval 194"/>
                <p:cNvSpPr>
                  <a:spLocks noChangeAspect="1" noChangeArrowheads="1"/>
                </p:cNvSpPr>
                <p:nvPr/>
              </p:nvSpPr>
              <p:spPr bwMode="auto">
                <a:xfrm rot="652053">
                  <a:off x="5301116" y="3153443"/>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79" name="Oval 195"/>
                <p:cNvSpPr>
                  <a:spLocks noChangeAspect="1" noChangeArrowheads="1"/>
                </p:cNvSpPr>
                <p:nvPr/>
              </p:nvSpPr>
              <p:spPr bwMode="auto">
                <a:xfrm rot="652053">
                  <a:off x="5301116" y="3153443"/>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80" name="Oval 196"/>
                <p:cNvSpPr>
                  <a:spLocks noChangeAspect="1" noChangeArrowheads="1"/>
                </p:cNvSpPr>
                <p:nvPr/>
              </p:nvSpPr>
              <p:spPr bwMode="auto">
                <a:xfrm rot="652053">
                  <a:off x="5507262" y="3057878"/>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81" name="Oval 197"/>
                <p:cNvSpPr>
                  <a:spLocks noChangeAspect="1" noChangeArrowheads="1"/>
                </p:cNvSpPr>
                <p:nvPr/>
              </p:nvSpPr>
              <p:spPr bwMode="auto">
                <a:xfrm rot="652053">
                  <a:off x="5519550" y="3030574"/>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82" name="Oval 198"/>
                <p:cNvSpPr>
                  <a:spLocks noChangeAspect="1" noChangeArrowheads="1"/>
                </p:cNvSpPr>
                <p:nvPr/>
              </p:nvSpPr>
              <p:spPr bwMode="auto">
                <a:xfrm rot="652053">
                  <a:off x="5434778" y="3113840"/>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83" name="Oval 199"/>
                <p:cNvSpPr>
                  <a:spLocks noChangeAspect="1" noChangeArrowheads="1"/>
                </p:cNvSpPr>
                <p:nvPr/>
              </p:nvSpPr>
              <p:spPr bwMode="auto">
                <a:xfrm rot="652053">
                  <a:off x="5519550" y="3030574"/>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84" name="Oval 200"/>
                <p:cNvSpPr>
                  <a:spLocks noChangeAspect="1" noChangeArrowheads="1"/>
                </p:cNvSpPr>
                <p:nvPr/>
              </p:nvSpPr>
              <p:spPr bwMode="auto">
                <a:xfrm rot="652053">
                  <a:off x="5444359" y="3166826"/>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85" name="Oval 201"/>
                <p:cNvSpPr>
                  <a:spLocks noChangeAspect="1" noChangeArrowheads="1"/>
                </p:cNvSpPr>
                <p:nvPr/>
              </p:nvSpPr>
              <p:spPr bwMode="auto">
                <a:xfrm rot="652053">
                  <a:off x="5510017" y="3046699"/>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86" name="Oval 202"/>
                <p:cNvSpPr>
                  <a:spLocks noChangeAspect="1" noChangeArrowheads="1"/>
                </p:cNvSpPr>
                <p:nvPr/>
              </p:nvSpPr>
              <p:spPr bwMode="auto">
                <a:xfrm rot="652053">
                  <a:off x="5440497" y="3092022"/>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87" name="Oval 203"/>
                <p:cNvSpPr>
                  <a:spLocks noChangeAspect="1" noChangeArrowheads="1"/>
                </p:cNvSpPr>
                <p:nvPr/>
              </p:nvSpPr>
              <p:spPr bwMode="auto">
                <a:xfrm rot="652053">
                  <a:off x="6177581" y="2525446"/>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88" name="Oval 204"/>
                <p:cNvSpPr>
                  <a:spLocks noChangeAspect="1" noChangeArrowheads="1"/>
                </p:cNvSpPr>
                <p:nvPr/>
              </p:nvSpPr>
              <p:spPr bwMode="auto">
                <a:xfrm rot="652053">
                  <a:off x="6297719" y="2551385"/>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89" name="Oval 205"/>
                <p:cNvSpPr>
                  <a:spLocks noChangeAspect="1" noChangeArrowheads="1"/>
                </p:cNvSpPr>
                <p:nvPr/>
              </p:nvSpPr>
              <p:spPr bwMode="auto">
                <a:xfrm rot="652053">
                  <a:off x="6248572" y="2470837"/>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90" name="Oval 206"/>
                <p:cNvSpPr>
                  <a:spLocks noChangeAspect="1" noChangeArrowheads="1"/>
                </p:cNvSpPr>
                <p:nvPr/>
              </p:nvSpPr>
              <p:spPr bwMode="auto">
                <a:xfrm rot="652053">
                  <a:off x="6224022" y="2604371"/>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91" name="Oval 207"/>
                <p:cNvSpPr>
                  <a:spLocks noChangeAspect="1" noChangeArrowheads="1"/>
                </p:cNvSpPr>
                <p:nvPr/>
              </p:nvSpPr>
              <p:spPr bwMode="auto">
                <a:xfrm rot="652053">
                  <a:off x="6248572" y="2470837"/>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92" name="Oval 208"/>
                <p:cNvSpPr>
                  <a:spLocks noChangeAspect="1" noChangeArrowheads="1"/>
                </p:cNvSpPr>
                <p:nvPr/>
              </p:nvSpPr>
              <p:spPr bwMode="auto">
                <a:xfrm rot="652053">
                  <a:off x="6308770" y="2481772"/>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93" name="Oval 209"/>
                <p:cNvSpPr>
                  <a:spLocks noChangeAspect="1" noChangeArrowheads="1"/>
                </p:cNvSpPr>
                <p:nvPr/>
              </p:nvSpPr>
              <p:spPr bwMode="auto">
                <a:xfrm rot="652053">
                  <a:off x="6237650" y="2539098"/>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94" name="Oval 210"/>
                <p:cNvSpPr>
                  <a:spLocks noChangeAspect="1" noChangeArrowheads="1"/>
                </p:cNvSpPr>
                <p:nvPr/>
              </p:nvSpPr>
              <p:spPr bwMode="auto">
                <a:xfrm rot="652053">
                  <a:off x="6188502" y="2457185"/>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95" name="Oval 211"/>
                <p:cNvSpPr>
                  <a:spLocks noChangeAspect="1" noChangeArrowheads="1"/>
                </p:cNvSpPr>
                <p:nvPr/>
              </p:nvSpPr>
              <p:spPr bwMode="auto">
                <a:xfrm rot="652053">
                  <a:off x="6163941" y="2592213"/>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96" name="Oval 212"/>
                <p:cNvSpPr>
                  <a:spLocks noChangeAspect="1" noChangeArrowheads="1"/>
                </p:cNvSpPr>
                <p:nvPr/>
              </p:nvSpPr>
              <p:spPr bwMode="auto">
                <a:xfrm rot="652053">
                  <a:off x="6188502" y="2457185"/>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97" name="Oval 213"/>
                <p:cNvSpPr>
                  <a:spLocks noChangeAspect="1" noChangeArrowheads="1"/>
                </p:cNvSpPr>
                <p:nvPr/>
              </p:nvSpPr>
              <p:spPr bwMode="auto">
                <a:xfrm rot="652053">
                  <a:off x="6320811" y="2416088"/>
                  <a:ext cx="72000" cy="72000"/>
                </a:xfrm>
                <a:prstGeom prst="ellipse">
                  <a:avLst/>
                </a:prstGeom>
                <a:solidFill>
                  <a:srgbClr val="FFC000"/>
                </a:solidFill>
                <a:ln w="317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zh-TW" altLang="en-US"/>
                </a:p>
              </p:txBody>
            </p:sp>
            <p:sp>
              <p:nvSpPr>
                <p:cNvPr id="246998" name="Text Box 214"/>
                <p:cNvSpPr txBox="1">
                  <a:spLocks noChangeArrowheads="1"/>
                </p:cNvSpPr>
                <p:nvPr/>
              </p:nvSpPr>
              <p:spPr bwMode="auto">
                <a:xfrm>
                  <a:off x="6715140" y="3786190"/>
                  <a:ext cx="1435008" cy="415498"/>
                </a:xfrm>
                <a:prstGeom prst="rect">
                  <a:avLst/>
                </a:prstGeom>
                <a:noFill/>
                <a:ln w="9525">
                  <a:noFill/>
                  <a:miter lim="800000"/>
                  <a:headEnd/>
                  <a:tailEnd/>
                </a:ln>
                <a:effectLst/>
              </p:spPr>
              <p:txBody>
                <a:bodyPr vert="horz" wrap="none" lIns="91440" tIns="45720" rIns="91440" bIns="4572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050" b="1" i="0" u="none" strike="noStrike" cap="none" normalizeH="0" baseline="0" dirty="0" smtClean="0">
                      <a:ln>
                        <a:noFill/>
                      </a:ln>
                      <a:solidFill>
                        <a:srgbClr val="0070C0"/>
                      </a:solidFill>
                      <a:effectLst/>
                      <a:ea typeface="新細明體" pitchFamily="18" charset="-120"/>
                    </a:rPr>
                    <a:t>Experimental error or</a:t>
                  </a:r>
                </a:p>
                <a:p>
                  <a:pPr marL="0" marR="0" lvl="0" indent="0" algn="l" defTabSz="914400" rtl="0" eaLnBrk="1" fontAlgn="base" latinLnBrk="0" hangingPunct="1">
                    <a:lnSpc>
                      <a:spcPct val="100000"/>
                    </a:lnSpc>
                    <a:spcBef>
                      <a:spcPct val="0"/>
                    </a:spcBef>
                    <a:spcAft>
                      <a:spcPct val="0"/>
                    </a:spcAft>
                    <a:buClrTx/>
                    <a:buSzTx/>
                    <a:buFontTx/>
                    <a:buNone/>
                    <a:tabLst/>
                  </a:pPr>
                  <a:r>
                    <a:rPr kumimoji="1" lang="en-US" altLang="zh-TW" sz="1050" b="1" i="0" u="none" strike="noStrike" cap="none" normalizeH="0" baseline="0" dirty="0" smtClean="0">
                      <a:ln>
                        <a:noFill/>
                      </a:ln>
                      <a:solidFill>
                        <a:srgbClr val="0070C0"/>
                      </a:solidFill>
                      <a:effectLst/>
                      <a:ea typeface="新細明體" pitchFamily="18" charset="-120"/>
                    </a:rPr>
                    <a:t>something important?</a:t>
                  </a:r>
                  <a:endParaRPr kumimoji="1" lang="zh-TW" altLang="zh-TW" sz="1050" b="0" i="0" u="none" strike="noStrike" cap="none" normalizeH="0" baseline="0" dirty="0" smtClean="0">
                    <a:ln>
                      <a:noFill/>
                    </a:ln>
                    <a:solidFill>
                      <a:srgbClr val="0070C0"/>
                    </a:solidFill>
                    <a:effectLst/>
                    <a:ea typeface="新細明體" pitchFamily="18" charset="-120"/>
                  </a:endParaRPr>
                </a:p>
              </p:txBody>
            </p:sp>
            <p:cxnSp>
              <p:nvCxnSpPr>
                <p:cNvPr id="222" name="直線單箭頭接點 221"/>
                <p:cNvCxnSpPr>
                  <a:stCxn id="246998" idx="1"/>
                  <a:endCxn id="246966" idx="6"/>
                </p:cNvCxnSpPr>
                <p:nvPr/>
              </p:nvCxnSpPr>
              <p:spPr>
                <a:xfrm rot="10800000">
                  <a:off x="6286570" y="3993939"/>
                  <a:ext cx="428570" cy="1588"/>
                </a:xfrm>
                <a:prstGeom prst="straightConnector1">
                  <a:avLst/>
                </a:prstGeom>
                <a:ln w="12700">
                  <a:solidFill>
                    <a:srgbClr val="C00000"/>
                  </a:solidFill>
                  <a:tailEnd type="stealth" w="med" len="lg"/>
                </a:ln>
              </p:spPr>
              <p:style>
                <a:lnRef idx="1">
                  <a:schemeClr val="accent1"/>
                </a:lnRef>
                <a:fillRef idx="0">
                  <a:schemeClr val="accent1"/>
                </a:fillRef>
                <a:effectRef idx="0">
                  <a:schemeClr val="accent1"/>
                </a:effectRef>
                <a:fontRef idx="minor">
                  <a:schemeClr val="tx1"/>
                </a:fontRef>
              </p:style>
            </p:cxnSp>
          </p:grpSp>
        </p:grpSp>
      </p:grpSp>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文字方塊 5"/>
          <p:cNvSpPr txBox="1"/>
          <p:nvPr/>
        </p:nvSpPr>
        <p:spPr>
          <a:xfrm>
            <a:off x="611188" y="1826019"/>
            <a:ext cx="8032778" cy="4278094"/>
          </a:xfrm>
          <a:prstGeom prst="rect">
            <a:avLst/>
          </a:prstGeom>
          <a:noFill/>
        </p:spPr>
        <p:txBody>
          <a:bodyPr wrap="square" rtlCol="0">
            <a:spAutoFit/>
          </a:bodyPr>
          <a:lstStyle/>
          <a:p>
            <a:pPr marL="269875" indent="-269875">
              <a:buSzPct val="85000"/>
              <a:buFont typeface="Wingdings" pitchFamily="2" charset="2"/>
              <a:buChar char="Ø"/>
            </a:pPr>
            <a:r>
              <a:rPr lang="en-US" altLang="zh-TW" sz="1600" b="1" dirty="0" smtClean="0">
                <a:solidFill>
                  <a:schemeClr val="accent6"/>
                </a:solidFill>
              </a:rPr>
              <a:t>Reduces systematic (multiplicative) differences between </a:t>
            </a:r>
            <a:r>
              <a:rPr lang="en-US" altLang="zh-TW" sz="1600" b="1" dirty="0" smtClean="0">
                <a:solidFill>
                  <a:srgbClr val="C00000"/>
                </a:solidFill>
              </a:rPr>
              <a:t>two channels</a:t>
            </a:r>
            <a:r>
              <a:rPr lang="en-US" altLang="zh-TW" sz="1600" b="1" dirty="0" smtClean="0">
                <a:solidFill>
                  <a:schemeClr val="accent6"/>
                </a:solidFill>
              </a:rPr>
              <a:t> of a single hybridization or differences between hybridizations </a:t>
            </a:r>
          </a:p>
          <a:p>
            <a:pPr marL="269875" indent="-269875">
              <a:buSzPct val="85000"/>
              <a:buFont typeface="Wingdings" pitchFamily="2" charset="2"/>
              <a:buChar char="Ø"/>
            </a:pPr>
            <a:r>
              <a:rPr lang="en-US" altLang="zh-TW" sz="1600" b="1" dirty="0" smtClean="0">
                <a:solidFill>
                  <a:schemeClr val="accent6"/>
                </a:solidFill>
              </a:rPr>
              <a:t>Sources of Systematic Bias</a:t>
            </a:r>
          </a:p>
          <a:p>
            <a:pPr marL="538163" lvl="1" indent="-269875">
              <a:buSzPct val="85000"/>
              <a:buFont typeface="Arial Narrow" pitchFamily="34" charset="0"/>
              <a:buChar char="–"/>
            </a:pPr>
            <a:r>
              <a:rPr lang="en-US" altLang="zh-TW" sz="1600" dirty="0" smtClean="0">
                <a:solidFill>
                  <a:srgbClr val="00B050"/>
                </a:solidFill>
              </a:rPr>
              <a:t>Different dye labeling efficiencies</a:t>
            </a:r>
          </a:p>
          <a:p>
            <a:pPr marL="538163" lvl="1" indent="-269875">
              <a:buSzPct val="85000"/>
              <a:buFont typeface="Arial Narrow" pitchFamily="34" charset="0"/>
              <a:buChar char="–"/>
            </a:pPr>
            <a:r>
              <a:rPr lang="en-US" altLang="zh-TW" sz="1600" dirty="0" smtClean="0">
                <a:solidFill>
                  <a:srgbClr val="00B050"/>
                </a:solidFill>
              </a:rPr>
              <a:t>Scanning (laser and detector, chemistry of the fluorescent label)</a:t>
            </a:r>
          </a:p>
          <a:p>
            <a:pPr marL="538163" lvl="1" indent="-269875">
              <a:buSzPct val="85000"/>
              <a:buFont typeface="Arial Narrow" pitchFamily="34" charset="0"/>
              <a:buChar char="–"/>
            </a:pPr>
            <a:r>
              <a:rPr lang="en-US" altLang="zh-TW" sz="1600" dirty="0" smtClean="0">
                <a:solidFill>
                  <a:srgbClr val="00B050"/>
                </a:solidFill>
              </a:rPr>
              <a:t>Differences in concentration of DNA on arrays (plate effects)</a:t>
            </a:r>
          </a:p>
          <a:p>
            <a:pPr marL="538163" lvl="1" indent="-269875">
              <a:buSzPct val="85000"/>
              <a:buFont typeface="Arial Narrow" pitchFamily="34" charset="0"/>
              <a:buChar char="–"/>
            </a:pPr>
            <a:r>
              <a:rPr lang="en-US" altLang="zh-TW" sz="1600" dirty="0" smtClean="0">
                <a:solidFill>
                  <a:srgbClr val="00B050"/>
                </a:solidFill>
              </a:rPr>
              <a:t>Differences in total mRNA in one sample versus another or mRNA degradation</a:t>
            </a:r>
          </a:p>
          <a:p>
            <a:pPr marL="538163" lvl="1" indent="-269875">
              <a:buSzPct val="85000"/>
              <a:buFont typeface="Arial Narrow" pitchFamily="34" charset="0"/>
              <a:buChar char="–"/>
            </a:pPr>
            <a:r>
              <a:rPr lang="en-US" altLang="zh-TW" sz="1600" dirty="0" smtClean="0">
                <a:solidFill>
                  <a:srgbClr val="00B050"/>
                </a:solidFill>
              </a:rPr>
              <a:t>Printing or tip problems</a:t>
            </a:r>
          </a:p>
          <a:p>
            <a:pPr marL="538163" lvl="1" indent="-269875">
              <a:buSzPct val="85000"/>
              <a:buFont typeface="Arial Narrow" pitchFamily="34" charset="0"/>
              <a:buChar char="–"/>
            </a:pPr>
            <a:r>
              <a:rPr lang="en-US" altLang="zh-TW" sz="1600" dirty="0" smtClean="0">
                <a:solidFill>
                  <a:srgbClr val="00B050"/>
                </a:solidFill>
              </a:rPr>
              <a:t>Uneven hybridization</a:t>
            </a:r>
          </a:p>
          <a:p>
            <a:pPr marL="269875" indent="-269875">
              <a:buSzPct val="85000"/>
              <a:buFont typeface="Wingdings" pitchFamily="2" charset="2"/>
              <a:buChar char="Ø"/>
            </a:pPr>
            <a:r>
              <a:rPr lang="en-US" altLang="zh-TW" sz="1600" b="1" dirty="0" smtClean="0">
                <a:solidFill>
                  <a:schemeClr val="accent6"/>
                </a:solidFill>
              </a:rPr>
              <a:t>Several Methods:</a:t>
            </a:r>
          </a:p>
          <a:p>
            <a:pPr marL="538163" lvl="1" indent="-269875">
              <a:buSzPct val="85000"/>
              <a:buFont typeface="Arial Narrow" pitchFamily="34" charset="0"/>
              <a:buChar char="–"/>
            </a:pPr>
            <a:r>
              <a:rPr lang="en-US" altLang="zh-TW" sz="1600" dirty="0" smtClean="0">
                <a:solidFill>
                  <a:srgbClr val="00B050"/>
                </a:solidFill>
              </a:rPr>
              <a:t>Global mean method</a:t>
            </a:r>
          </a:p>
          <a:p>
            <a:pPr marL="538163" lvl="1" indent="-269875">
              <a:buSzPct val="85000"/>
              <a:buFont typeface="Arial Narrow" pitchFamily="34" charset="0"/>
              <a:buChar char="–"/>
            </a:pPr>
            <a:r>
              <a:rPr lang="en-US" altLang="zh-TW" sz="1600" dirty="0" smtClean="0">
                <a:solidFill>
                  <a:srgbClr val="00B050"/>
                </a:solidFill>
              </a:rPr>
              <a:t>Linear regression method</a:t>
            </a:r>
          </a:p>
          <a:p>
            <a:pPr marL="538163" lvl="1" indent="-269875">
              <a:buSzPct val="85000"/>
              <a:buFont typeface="Arial Narrow" pitchFamily="34" charset="0"/>
              <a:buChar char="–"/>
            </a:pPr>
            <a:r>
              <a:rPr lang="en-US" altLang="zh-TW" sz="1600" dirty="0" smtClean="0">
                <a:solidFill>
                  <a:srgbClr val="00B050"/>
                </a:solidFill>
              </a:rPr>
              <a:t>Curvilinear methods </a:t>
            </a:r>
            <a:br>
              <a:rPr lang="en-US" altLang="zh-TW" sz="1600" dirty="0" smtClean="0">
                <a:solidFill>
                  <a:srgbClr val="00B050"/>
                </a:solidFill>
              </a:rPr>
            </a:br>
            <a:r>
              <a:rPr lang="en-US" altLang="zh-TW" sz="1400" dirty="0" smtClean="0">
                <a:solidFill>
                  <a:srgbClr val="00B050"/>
                </a:solidFill>
              </a:rPr>
              <a:t>(e.g. LOWESS; </a:t>
            </a:r>
            <a:r>
              <a:rPr lang="en-US" altLang="zh-TW" sz="1400" b="1" dirty="0" err="1" smtClean="0">
                <a:solidFill>
                  <a:srgbClr val="00B050"/>
                </a:solidFill>
              </a:rPr>
              <a:t>LO</a:t>
            </a:r>
            <a:r>
              <a:rPr lang="en-US" altLang="zh-TW" sz="1400" dirty="0" err="1" smtClean="0">
                <a:solidFill>
                  <a:srgbClr val="00B050"/>
                </a:solidFill>
              </a:rPr>
              <a:t>cally</a:t>
            </a:r>
            <a:r>
              <a:rPr lang="en-US" altLang="zh-TW" sz="1400" dirty="0" smtClean="0">
                <a:solidFill>
                  <a:srgbClr val="00B050"/>
                </a:solidFill>
              </a:rPr>
              <a:t> </a:t>
            </a:r>
            <a:r>
              <a:rPr lang="en-US" altLang="zh-TW" sz="1400" b="1" dirty="0" err="1" smtClean="0">
                <a:solidFill>
                  <a:srgbClr val="00B050"/>
                </a:solidFill>
              </a:rPr>
              <a:t>WE</a:t>
            </a:r>
            <a:r>
              <a:rPr lang="en-US" altLang="zh-TW" sz="1400" dirty="0" err="1" smtClean="0">
                <a:solidFill>
                  <a:srgbClr val="00B050"/>
                </a:solidFill>
              </a:rPr>
              <a:t>ighted</a:t>
            </a:r>
            <a:r>
              <a:rPr lang="en-US" altLang="zh-TW" sz="1400" dirty="0" smtClean="0">
                <a:solidFill>
                  <a:srgbClr val="00B050"/>
                </a:solidFill>
              </a:rPr>
              <a:t> </a:t>
            </a:r>
            <a:r>
              <a:rPr lang="en-US" altLang="zh-TW" sz="1400" b="1" dirty="0" err="1" smtClean="0">
                <a:solidFill>
                  <a:srgbClr val="00B050"/>
                </a:solidFill>
              </a:rPr>
              <a:t>S</a:t>
            </a:r>
            <a:r>
              <a:rPr lang="en-US" altLang="zh-TW" sz="1400" dirty="0" err="1" smtClean="0">
                <a:solidFill>
                  <a:srgbClr val="00B050"/>
                </a:solidFill>
              </a:rPr>
              <a:t>catterplot</a:t>
            </a:r>
            <a:r>
              <a:rPr lang="en-US" altLang="zh-TW" sz="1400" dirty="0" smtClean="0">
                <a:solidFill>
                  <a:srgbClr val="00B050"/>
                </a:solidFill>
              </a:rPr>
              <a:t> </a:t>
            </a:r>
            <a:r>
              <a:rPr lang="en-US" altLang="zh-TW" sz="1400" b="1" dirty="0" smtClean="0">
                <a:solidFill>
                  <a:srgbClr val="00B050"/>
                </a:solidFill>
              </a:rPr>
              <a:t>S</a:t>
            </a:r>
            <a:r>
              <a:rPr lang="en-US" altLang="zh-TW" sz="1400" dirty="0" smtClean="0">
                <a:solidFill>
                  <a:srgbClr val="00B050"/>
                </a:solidFill>
              </a:rPr>
              <a:t>moothing)</a:t>
            </a:r>
            <a:endParaRPr lang="en-US" altLang="zh-TW" sz="1200" dirty="0" smtClean="0">
              <a:solidFill>
                <a:srgbClr val="00B050"/>
              </a:solidFill>
            </a:endParaRPr>
          </a:p>
          <a:p>
            <a:pPr marL="538163" lvl="1" indent="-269875">
              <a:buSzPct val="85000"/>
              <a:buFont typeface="Arial Narrow" pitchFamily="34" charset="0"/>
              <a:buChar char="–"/>
            </a:pPr>
            <a:r>
              <a:rPr lang="en-US" altLang="zh-TW" sz="1600" dirty="0" smtClean="0">
                <a:solidFill>
                  <a:srgbClr val="00B050"/>
                </a:solidFill>
              </a:rPr>
              <a:t>Variance model methods</a:t>
            </a:r>
          </a:p>
          <a:p>
            <a:pPr marL="269875" indent="-269875">
              <a:buSzPct val="85000"/>
              <a:buFont typeface="Wingdings" pitchFamily="2" charset="2"/>
              <a:buChar char="Ø"/>
            </a:pPr>
            <a:endParaRPr lang="en-US" altLang="zh-TW" sz="1600" dirty="0" smtClean="0">
              <a:solidFill>
                <a:srgbClr val="0070C0"/>
              </a:solidFill>
            </a:endParaRPr>
          </a:p>
          <a:p>
            <a:pPr marL="269875" indent="-269875">
              <a:buSzPct val="85000"/>
              <a:buFont typeface="Wingdings" pitchFamily="2" charset="2"/>
              <a:buChar char="Ø"/>
            </a:pPr>
            <a:endParaRPr lang="zh-TW" altLang="en-US" sz="1600" dirty="0">
              <a:solidFill>
                <a:srgbClr val="0070C0"/>
              </a:solidFill>
            </a:endParaRPr>
          </a:p>
        </p:txBody>
      </p:sp>
      <p:grpSp>
        <p:nvGrpSpPr>
          <p:cNvPr id="3" name="群組 10"/>
          <p:cNvGrpSpPr/>
          <p:nvPr/>
        </p:nvGrpSpPr>
        <p:grpSpPr>
          <a:xfrm>
            <a:off x="5067300" y="4000500"/>
            <a:ext cx="3576642" cy="2152654"/>
            <a:chOff x="5067300" y="4000500"/>
            <a:chExt cx="3576642" cy="2152654"/>
          </a:xfrm>
        </p:grpSpPr>
        <p:pic>
          <p:nvPicPr>
            <p:cNvPr id="7" name="Picture 3"/>
            <p:cNvPicPr>
              <a:picLocks noChangeAspect="1" noChangeArrowheads="1"/>
            </p:cNvPicPr>
            <p:nvPr/>
          </p:nvPicPr>
          <p:blipFill>
            <a:blip r:embed="rId4"/>
            <a:srcRect/>
            <a:stretch>
              <a:fillRect/>
            </a:stretch>
          </p:blipFill>
          <p:spPr bwMode="auto">
            <a:xfrm>
              <a:off x="5214942" y="4000504"/>
              <a:ext cx="3429000" cy="2152650"/>
            </a:xfrm>
            <a:prstGeom prst="rect">
              <a:avLst/>
            </a:prstGeom>
            <a:noFill/>
            <a:ln w="9525">
              <a:noFill/>
              <a:miter lim="800000"/>
              <a:headEnd/>
              <a:tailEnd/>
            </a:ln>
            <a:effectLst/>
          </p:spPr>
        </p:pic>
        <p:graphicFrame>
          <p:nvGraphicFramePr>
            <p:cNvPr id="147459" name="Object 3"/>
            <p:cNvGraphicFramePr>
              <a:graphicFrameLocks noChangeAspect="1"/>
            </p:cNvGraphicFramePr>
            <p:nvPr/>
          </p:nvGraphicFramePr>
          <p:xfrm>
            <a:off x="7786710" y="4857760"/>
            <a:ext cx="714380" cy="153445"/>
          </p:xfrm>
          <a:graphic>
            <a:graphicData uri="http://schemas.openxmlformats.org/presentationml/2006/ole">
              <p:oleObj spid="_x0000_s184322" name="方程式" r:id="rId5" imgW="825480" imgH="177480" progId="Equation.3">
                <p:embed/>
              </p:oleObj>
            </a:graphicData>
          </a:graphic>
        </p:graphicFrame>
        <p:graphicFrame>
          <p:nvGraphicFramePr>
            <p:cNvPr id="147460" name="Object 4"/>
            <p:cNvGraphicFramePr>
              <a:graphicFrameLocks noChangeAspect="1"/>
            </p:cNvGraphicFramePr>
            <p:nvPr/>
          </p:nvGraphicFramePr>
          <p:xfrm>
            <a:off x="5067300" y="4000500"/>
            <a:ext cx="1582738" cy="398463"/>
          </p:xfrm>
          <a:graphic>
            <a:graphicData uri="http://schemas.openxmlformats.org/presentationml/2006/ole">
              <p:oleObj spid="_x0000_s184323" name="方程式" r:id="rId6" imgW="1765080" imgH="444240" progId="Equation.3">
                <p:embed/>
              </p:oleObj>
            </a:graphicData>
          </a:graphic>
        </p:graphicFrame>
      </p:grpSp>
      <p:sp>
        <p:nvSpPr>
          <p:cNvPr id="8" name="Rectangle 3"/>
          <p:cNvSpPr txBox="1">
            <a:spLocks noChangeArrowheads="1"/>
          </p:cNvSpPr>
          <p:nvPr/>
        </p:nvSpPr>
        <p:spPr>
          <a:xfrm>
            <a:off x="611188" y="549275"/>
            <a:ext cx="6032514" cy="1165213"/>
          </a:xfrm>
          <a:prstGeom prst="rect">
            <a:avLst/>
          </a:prstGeom>
        </p:spPr>
        <p:txBody>
          <a:bodyPr/>
          <a:lstStyle/>
          <a:p>
            <a:pPr marL="176213" marR="0" lvl="0" indent="-176213" algn="l" defTabSz="914400" rtl="0" eaLnBrk="1" fontAlgn="auto" latinLnBrk="0" hangingPunct="1">
              <a:lnSpc>
                <a:spcPct val="100000"/>
              </a:lnSpc>
              <a:spcAft>
                <a:spcPts val="0"/>
              </a:spcAft>
              <a:buClrTx/>
              <a:buSzTx/>
              <a:buFont typeface="+mj-lt"/>
              <a:buAutoNum type="arabicPeriod"/>
              <a:tabLst/>
              <a:defRPr/>
            </a:pPr>
            <a:r>
              <a:rPr kumimoji="0" lang="en-US" altLang="zh-TW" sz="1000" i="0" u="none" strike="noStrike" kern="1200" cap="none" spc="0" normalizeH="0" baseline="0" noProof="0" dirty="0" smtClean="0">
                <a:ln>
                  <a:noFill/>
                </a:ln>
                <a:solidFill>
                  <a:schemeClr val="bg2">
                    <a:lumMod val="75000"/>
                  </a:schemeClr>
                </a:solidFill>
                <a:effectLst/>
                <a:uLnTx/>
                <a:uFillTx/>
                <a:ea typeface="新細明體" pitchFamily="18" charset="-120"/>
                <a:cs typeface="+mn-cs"/>
              </a:rPr>
              <a:t>Manufacturing of the microarray</a:t>
            </a:r>
          </a:p>
          <a:p>
            <a:pPr marL="176213" marR="0" lvl="0" indent="-176213" algn="l" defTabSz="914400" rtl="0" eaLnBrk="1" fontAlgn="auto" latinLnBrk="0" hangingPunct="1">
              <a:lnSpc>
                <a:spcPct val="100000"/>
              </a:lnSpc>
              <a:spcAft>
                <a:spcPts val="0"/>
              </a:spcAft>
              <a:buClrTx/>
              <a:buSzTx/>
              <a:buFont typeface="+mj-lt"/>
              <a:buAutoNum type="arabicPeriod"/>
              <a:tabLst/>
              <a:defRPr/>
            </a:pPr>
            <a:r>
              <a:rPr kumimoji="0" lang="en-US" altLang="zh-TW" sz="1000" i="0" u="none" strike="noStrike" kern="1200" cap="none" spc="0" normalizeH="0" baseline="0" noProof="0" dirty="0" smtClean="0">
                <a:ln>
                  <a:noFill/>
                </a:ln>
                <a:solidFill>
                  <a:schemeClr val="bg2">
                    <a:lumMod val="75000"/>
                  </a:schemeClr>
                </a:solidFill>
                <a:effectLst/>
                <a:uLnTx/>
                <a:uFillTx/>
                <a:ea typeface="新細明體" pitchFamily="18" charset="-120"/>
                <a:cs typeface="+mn-cs"/>
              </a:rPr>
              <a:t>Experimental design and choice of reference: what to compare to what?</a:t>
            </a:r>
          </a:p>
          <a:p>
            <a:pPr marL="176213" marR="0" lvl="0" indent="-176213" algn="l" defTabSz="914400" rtl="0" eaLnBrk="1" fontAlgn="auto" latinLnBrk="0" hangingPunct="1">
              <a:lnSpc>
                <a:spcPct val="100000"/>
              </a:lnSpc>
              <a:spcAft>
                <a:spcPts val="0"/>
              </a:spcAft>
              <a:buClrTx/>
              <a:buSzTx/>
              <a:buFont typeface="+mj-lt"/>
              <a:buAutoNum type="arabicPeriod"/>
              <a:tabLst/>
              <a:defRPr/>
            </a:pPr>
            <a:r>
              <a:rPr kumimoji="0" lang="en-US" altLang="zh-TW" sz="1000" i="0" u="none" strike="noStrike" kern="1200" cap="none" spc="0" normalizeH="0" baseline="0" noProof="0" dirty="0" smtClean="0">
                <a:ln>
                  <a:noFill/>
                </a:ln>
                <a:solidFill>
                  <a:schemeClr val="bg2">
                    <a:lumMod val="75000"/>
                  </a:schemeClr>
                </a:solidFill>
                <a:effectLst/>
                <a:uLnTx/>
                <a:uFillTx/>
                <a:ea typeface="新細明體" pitchFamily="18" charset="-120"/>
                <a:cs typeface="+mn-cs"/>
              </a:rPr>
              <a:t>Target preparation (labeling) and hybridization</a:t>
            </a:r>
          </a:p>
          <a:p>
            <a:pPr marL="176213" marR="0" lvl="0" indent="-176213" algn="l" defTabSz="914400" rtl="0" eaLnBrk="1" fontAlgn="auto" latinLnBrk="0" hangingPunct="1">
              <a:lnSpc>
                <a:spcPct val="100000"/>
              </a:lnSpc>
              <a:spcAft>
                <a:spcPts val="0"/>
              </a:spcAft>
              <a:buClrTx/>
              <a:buSzTx/>
              <a:buFont typeface="+mj-lt"/>
              <a:buAutoNum type="arabicPeriod"/>
              <a:tabLst/>
              <a:defRPr/>
            </a:pPr>
            <a:r>
              <a:rPr lang="en-US" altLang="zh-TW" sz="1000" kern="0" dirty="0" smtClean="0">
                <a:solidFill>
                  <a:schemeClr val="bg2">
                    <a:lumMod val="75000"/>
                  </a:schemeClr>
                </a:solidFill>
                <a:ea typeface="新細明體" pitchFamily="18" charset="-120"/>
              </a:rPr>
              <a:t>Image acquisition (scanning) and quantification (signal intensity to numbers)</a:t>
            </a:r>
          </a:p>
          <a:p>
            <a:pPr marL="176213" marR="0" lvl="0" indent="-176213" algn="l" defTabSz="914400" rtl="0" eaLnBrk="1" fontAlgn="auto" latinLnBrk="0" hangingPunct="1">
              <a:lnSpc>
                <a:spcPct val="100000"/>
              </a:lnSpc>
              <a:spcAft>
                <a:spcPts val="0"/>
              </a:spcAft>
              <a:buClrTx/>
              <a:buSzTx/>
              <a:buFont typeface="+mj-lt"/>
              <a:buAutoNum type="arabicPeriod"/>
              <a:tabLst/>
              <a:defRPr/>
            </a:pPr>
            <a:r>
              <a:rPr lang="en-US" altLang="zh-TW" sz="1400" b="1" kern="0" dirty="0" smtClean="0">
                <a:solidFill>
                  <a:srgbClr val="C00000"/>
                </a:solidFill>
                <a:ea typeface="新細明體" pitchFamily="18" charset="-120"/>
              </a:rPr>
              <a:t>Database building, filtering and normalization</a:t>
            </a:r>
          </a:p>
          <a:p>
            <a:pPr marL="176213" marR="0" lvl="0" indent="-176213" algn="l" defTabSz="914400" rtl="0" eaLnBrk="1" fontAlgn="auto" latinLnBrk="0" hangingPunct="1">
              <a:lnSpc>
                <a:spcPct val="100000"/>
              </a:lnSpc>
              <a:spcAft>
                <a:spcPts val="0"/>
              </a:spcAft>
              <a:buClrTx/>
              <a:buSzTx/>
              <a:buFont typeface="+mj-lt"/>
              <a:buAutoNum type="arabicPeriod"/>
              <a:tabLst/>
              <a:defRPr/>
            </a:pPr>
            <a:r>
              <a:rPr lang="en-US" altLang="zh-TW" sz="1000" kern="0" dirty="0" smtClean="0">
                <a:solidFill>
                  <a:schemeClr val="bg2">
                    <a:lumMod val="75000"/>
                  </a:schemeClr>
                </a:solidFill>
                <a:ea typeface="新細明體" pitchFamily="18" charset="-120"/>
              </a:rPr>
              <a:t>Statistical analysis and data mining</a:t>
            </a:r>
            <a:endParaRPr kumimoji="0" lang="en-US" altLang="zh-TW" sz="1000" i="0" u="none" strike="noStrike" kern="1200" cap="none" spc="0" normalizeH="0" baseline="0" noProof="0" dirty="0" smtClean="0">
              <a:ln>
                <a:noFill/>
              </a:ln>
              <a:solidFill>
                <a:schemeClr val="bg2">
                  <a:lumMod val="75000"/>
                </a:schemeClr>
              </a:solidFill>
              <a:effectLst/>
              <a:uLnTx/>
              <a:uFillTx/>
              <a:ea typeface="新細明體" pitchFamily="18" charset="-120"/>
              <a:cs typeface="+mn-cs"/>
            </a:endParaRPr>
          </a:p>
        </p:txBody>
      </p:sp>
    </p:spTree>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49" name="Picture 9"/>
          <p:cNvPicPr>
            <a:picLocks noChangeAspect="1" noChangeArrowheads="1"/>
          </p:cNvPicPr>
          <p:nvPr/>
        </p:nvPicPr>
        <p:blipFill>
          <a:blip r:embed="rId3" cstate="print"/>
          <a:srcRect/>
          <a:stretch>
            <a:fillRect/>
          </a:stretch>
        </p:blipFill>
        <p:spPr bwMode="auto">
          <a:xfrm>
            <a:off x="3929763" y="549275"/>
            <a:ext cx="5006430" cy="2736849"/>
          </a:xfrm>
          <a:prstGeom prst="rect">
            <a:avLst/>
          </a:prstGeom>
          <a:noFill/>
          <a:ln w="9525">
            <a:noFill/>
            <a:miter lim="800000"/>
            <a:headEnd/>
            <a:tailEnd/>
          </a:ln>
          <a:effectLst/>
        </p:spPr>
      </p:pic>
      <p:sp>
        <p:nvSpPr>
          <p:cNvPr id="14" name="文字方塊 13"/>
          <p:cNvSpPr txBox="1"/>
          <p:nvPr/>
        </p:nvSpPr>
        <p:spPr>
          <a:xfrm>
            <a:off x="611188" y="857232"/>
            <a:ext cx="3460746" cy="2554545"/>
          </a:xfrm>
          <a:prstGeom prst="rect">
            <a:avLst/>
          </a:prstGeom>
          <a:noFill/>
        </p:spPr>
        <p:txBody>
          <a:bodyPr wrap="square" rtlCol="0">
            <a:spAutoFit/>
          </a:bodyPr>
          <a:lstStyle/>
          <a:p>
            <a:pPr marL="269875" indent="-269875">
              <a:buFont typeface="Wingdings" pitchFamily="2" charset="2"/>
              <a:buChar char="Ø"/>
            </a:pPr>
            <a:r>
              <a:rPr lang="en-US" altLang="zh-TW" sz="1600" b="1" dirty="0" smtClean="0">
                <a:solidFill>
                  <a:srgbClr val="0070C0"/>
                </a:solidFill>
                <a:latin typeface="Arial Narrow" pitchFamily="34" charset="0"/>
              </a:rPr>
              <a:t>Sigma (z) Score - </a:t>
            </a:r>
            <a:r>
              <a:rPr lang="en-US" altLang="zh-TW" sz="1600" dirty="0" smtClean="0">
                <a:solidFill>
                  <a:srgbClr val="0070C0"/>
                </a:solidFill>
                <a:latin typeface="Arial Narrow" pitchFamily="34" charset="0"/>
              </a:rPr>
              <a:t>the deviation from the mean divided by the standard deviation.</a:t>
            </a:r>
          </a:p>
          <a:p>
            <a:endParaRPr lang="en-US" altLang="zh-TW" sz="1600" dirty="0" smtClean="0">
              <a:solidFill>
                <a:srgbClr val="0070C0"/>
              </a:solidFill>
              <a:latin typeface="Arial Narrow" pitchFamily="34" charset="0"/>
            </a:endParaRPr>
          </a:p>
          <a:p>
            <a:r>
              <a:rPr lang="en-US" altLang="zh-TW" sz="1600" dirty="0" smtClean="0">
                <a:solidFill>
                  <a:srgbClr val="0070C0"/>
                </a:solidFill>
                <a:latin typeface="Arial Narrow" pitchFamily="34" charset="0"/>
                <a:ea typeface="標楷體" pitchFamily="65" charset="-120"/>
                <a:cs typeface="Arial" pitchFamily="34" charset="0"/>
              </a:rPr>
              <a:t>	</a:t>
            </a:r>
            <a:r>
              <a:rPr lang="zh-TW" altLang="en-US" sz="1600" dirty="0" smtClean="0">
                <a:solidFill>
                  <a:srgbClr val="0070C0"/>
                </a:solidFill>
                <a:latin typeface="Arial Narrow" pitchFamily="34" charset="0"/>
                <a:ea typeface="標楷體" pitchFamily="65" charset="-120"/>
                <a:cs typeface="Arial" pitchFamily="34" charset="0"/>
              </a:rPr>
              <a:t> </a:t>
            </a:r>
            <a:r>
              <a:rPr lang="en-US" altLang="zh-TW" sz="1600" dirty="0" err="1" smtClean="0">
                <a:solidFill>
                  <a:srgbClr val="0070C0"/>
                </a:solidFill>
                <a:latin typeface="Arial Narrow" pitchFamily="34" charset="0"/>
                <a:ea typeface="標楷體" pitchFamily="65" charset="-120"/>
                <a:cs typeface="Arial" pitchFamily="34" charset="0"/>
              </a:rPr>
              <a:t>z</a:t>
            </a:r>
            <a:r>
              <a:rPr lang="en-US" altLang="zh-TW" sz="1600" i="1" baseline="-25000" dirty="0" err="1" smtClean="0">
                <a:solidFill>
                  <a:srgbClr val="0070C0"/>
                </a:solidFill>
                <a:latin typeface="Arial Narrow" pitchFamily="34" charset="0"/>
                <a:ea typeface="標楷體" pitchFamily="65" charset="-120"/>
                <a:cs typeface="Arial" pitchFamily="34" charset="0"/>
              </a:rPr>
              <a:t>i</a:t>
            </a:r>
            <a:r>
              <a:rPr lang="en-US" altLang="zh-TW" sz="1600" dirty="0" smtClean="0">
                <a:solidFill>
                  <a:srgbClr val="0070C0"/>
                </a:solidFill>
                <a:latin typeface="Arial Narrow" pitchFamily="34" charset="0"/>
                <a:ea typeface="標楷體" pitchFamily="65" charset="-120"/>
                <a:cs typeface="Arial" pitchFamily="34" charset="0"/>
              </a:rPr>
              <a:t> = (</a:t>
            </a:r>
            <a:r>
              <a:rPr lang="zh-TW" altLang="zh-TW" sz="1600" dirty="0" smtClean="0">
                <a:solidFill>
                  <a:srgbClr val="0070C0"/>
                </a:solidFill>
                <a:latin typeface="Arial Narrow" pitchFamily="34" charset="0"/>
                <a:ea typeface="標楷體" pitchFamily="65" charset="-120"/>
                <a:cs typeface="Arial" pitchFamily="34" charset="0"/>
              </a:rPr>
              <a:t> </a:t>
            </a:r>
            <a:r>
              <a:rPr lang="en-US" altLang="zh-TW" sz="1600" i="1" dirty="0" smtClean="0">
                <a:solidFill>
                  <a:srgbClr val="0070C0"/>
                </a:solidFill>
                <a:latin typeface="Arial Narrow" pitchFamily="34" charset="0"/>
                <a:ea typeface="標楷體" pitchFamily="65" charset="-120"/>
                <a:cs typeface="Arial" pitchFamily="34" charset="0"/>
              </a:rPr>
              <a:t>x</a:t>
            </a:r>
            <a:r>
              <a:rPr lang="en-US" altLang="zh-TW" sz="1600" i="1" baseline="-25000" dirty="0" smtClean="0">
                <a:solidFill>
                  <a:srgbClr val="0070C0"/>
                </a:solidFill>
                <a:latin typeface="Arial Narrow" pitchFamily="34" charset="0"/>
                <a:ea typeface="標楷體" pitchFamily="65" charset="-120"/>
                <a:cs typeface="Arial" pitchFamily="34" charset="0"/>
              </a:rPr>
              <a:t>i</a:t>
            </a:r>
            <a:r>
              <a:rPr lang="en-US" altLang="zh-TW" sz="1600" i="1" dirty="0" smtClean="0">
                <a:solidFill>
                  <a:srgbClr val="0070C0"/>
                </a:solidFill>
                <a:latin typeface="Arial Narrow" pitchFamily="34" charset="0"/>
                <a:ea typeface="標楷體" pitchFamily="65" charset="-120"/>
                <a:cs typeface="Arial" pitchFamily="34" charset="0"/>
              </a:rPr>
              <a:t> - </a:t>
            </a:r>
            <a:r>
              <a:rPr lang="el-GR" altLang="zh-TW" sz="1600" i="1" dirty="0" smtClean="0">
                <a:solidFill>
                  <a:srgbClr val="0070C0"/>
                </a:solidFill>
                <a:latin typeface="Arial Narrow" pitchFamily="34" charset="0"/>
                <a:ea typeface="標楷體" pitchFamily="65" charset="-120"/>
                <a:cs typeface="Arial" pitchFamily="34" charset="0"/>
              </a:rPr>
              <a:t>μ</a:t>
            </a:r>
            <a:r>
              <a:rPr lang="en-US" altLang="zh-TW" sz="1600" i="1" dirty="0" smtClean="0">
                <a:solidFill>
                  <a:srgbClr val="0070C0"/>
                </a:solidFill>
                <a:latin typeface="Arial Narrow" pitchFamily="34" charset="0"/>
                <a:ea typeface="標楷體" pitchFamily="65" charset="-120"/>
                <a:cs typeface="Arial" pitchFamily="34" charset="0"/>
              </a:rPr>
              <a:t> </a:t>
            </a:r>
            <a:r>
              <a:rPr lang="en-US" altLang="zh-TW" sz="1600" dirty="0" smtClean="0">
                <a:solidFill>
                  <a:srgbClr val="0070C0"/>
                </a:solidFill>
                <a:latin typeface="Arial Narrow" pitchFamily="34" charset="0"/>
                <a:ea typeface="標楷體" pitchFamily="65" charset="-120"/>
                <a:cs typeface="Arial" pitchFamily="34" charset="0"/>
              </a:rPr>
              <a:t>)</a:t>
            </a:r>
            <a:r>
              <a:rPr lang="en-US" altLang="zh-TW" sz="1600" i="1" dirty="0" smtClean="0">
                <a:solidFill>
                  <a:srgbClr val="0070C0"/>
                </a:solidFill>
                <a:latin typeface="Arial Narrow" pitchFamily="34" charset="0"/>
                <a:ea typeface="標楷體" pitchFamily="65" charset="-120"/>
                <a:cs typeface="Arial" pitchFamily="34" charset="0"/>
              </a:rPr>
              <a:t> / </a:t>
            </a:r>
            <a:r>
              <a:rPr lang="el-GR" altLang="zh-TW" sz="1600" i="1" dirty="0" smtClean="0">
                <a:solidFill>
                  <a:srgbClr val="0070C0"/>
                </a:solidFill>
                <a:latin typeface="Arial Narrow" pitchFamily="34" charset="0"/>
                <a:ea typeface="標楷體" pitchFamily="65" charset="-120"/>
                <a:cs typeface="Arial" pitchFamily="34" charset="0"/>
              </a:rPr>
              <a:t>σ</a:t>
            </a:r>
            <a:endParaRPr lang="en-US" altLang="zh-TW" sz="1600" i="1" dirty="0" smtClean="0">
              <a:solidFill>
                <a:srgbClr val="0070C0"/>
              </a:solidFill>
              <a:latin typeface="Arial Narrow" pitchFamily="34" charset="0"/>
              <a:ea typeface="標楷體" pitchFamily="65" charset="-120"/>
              <a:cs typeface="Arial" pitchFamily="34" charset="0"/>
            </a:endParaRPr>
          </a:p>
          <a:p>
            <a:endParaRPr lang="en-US" altLang="zh-TW" sz="1600" b="1" dirty="0" smtClean="0">
              <a:latin typeface="Arial Narrow" pitchFamily="34" charset="0"/>
              <a:ea typeface="標楷體" pitchFamily="65" charset="-120"/>
              <a:cs typeface="Arial" pitchFamily="34" charset="0"/>
            </a:endParaRPr>
          </a:p>
          <a:p>
            <a:pPr marL="269875" indent="-269875">
              <a:buFont typeface="Wingdings" pitchFamily="2" charset="2"/>
              <a:buChar char="Ø"/>
            </a:pPr>
            <a:r>
              <a:rPr lang="en-US" altLang="zh-TW" sz="1600" b="1" dirty="0" smtClean="0">
                <a:solidFill>
                  <a:srgbClr val="FF0066"/>
                </a:solidFill>
                <a:latin typeface="Arial Narrow" pitchFamily="34" charset="0"/>
              </a:rPr>
              <a:t>T Score (T) - </a:t>
            </a:r>
            <a:r>
              <a:rPr lang="en-US" altLang="zh-TW" sz="1600" dirty="0" smtClean="0">
                <a:solidFill>
                  <a:srgbClr val="FF0066"/>
                </a:solidFill>
                <a:latin typeface="Arial Narrow" pitchFamily="34" charset="0"/>
              </a:rPr>
              <a:t>a variation of the z score which produces a standard score with a range of 20 to 80 and a mean of 50.</a:t>
            </a:r>
          </a:p>
          <a:p>
            <a:endParaRPr lang="en-US" altLang="zh-TW" sz="1600" dirty="0" smtClean="0">
              <a:solidFill>
                <a:srgbClr val="FF0066"/>
              </a:solidFill>
              <a:latin typeface="Arial Narrow" pitchFamily="34" charset="0"/>
              <a:ea typeface="標楷體" pitchFamily="65" charset="-120"/>
              <a:cs typeface="Arial" pitchFamily="34" charset="0"/>
            </a:endParaRPr>
          </a:p>
          <a:p>
            <a:pPr algn="ctr"/>
            <a:r>
              <a:rPr lang="en-US" altLang="zh-TW" sz="1600" i="1" dirty="0" smtClean="0">
                <a:solidFill>
                  <a:srgbClr val="FF0066"/>
                </a:solidFill>
                <a:latin typeface="Arial Narrow" pitchFamily="34" charset="0"/>
              </a:rPr>
              <a:t>T</a:t>
            </a:r>
            <a:r>
              <a:rPr lang="en-US" altLang="zh-TW" sz="1600" i="1" baseline="-25000" dirty="0" smtClean="0">
                <a:solidFill>
                  <a:srgbClr val="FF0066"/>
                </a:solidFill>
                <a:latin typeface="Arial Narrow" pitchFamily="34" charset="0"/>
              </a:rPr>
              <a:t>i</a:t>
            </a:r>
            <a:r>
              <a:rPr lang="en-US" altLang="zh-TW" sz="1600" dirty="0" smtClean="0">
                <a:solidFill>
                  <a:srgbClr val="FF0066"/>
                </a:solidFill>
                <a:latin typeface="Arial Narrow" pitchFamily="34" charset="0"/>
              </a:rPr>
              <a:t> = 50 + 10 × </a:t>
            </a:r>
            <a:r>
              <a:rPr lang="en-US" altLang="zh-TW" sz="1600" dirty="0" err="1" smtClean="0">
                <a:solidFill>
                  <a:srgbClr val="FF0066"/>
                </a:solidFill>
                <a:latin typeface="Arial Narrow" pitchFamily="34" charset="0"/>
              </a:rPr>
              <a:t>z</a:t>
            </a:r>
            <a:r>
              <a:rPr lang="en-US" altLang="zh-TW" sz="1600" i="1" baseline="-25000" dirty="0" err="1" smtClean="0">
                <a:solidFill>
                  <a:srgbClr val="FF0066"/>
                </a:solidFill>
                <a:latin typeface="Arial Narrow" pitchFamily="34" charset="0"/>
              </a:rPr>
              <a:t>i</a:t>
            </a:r>
            <a:endParaRPr lang="zh-TW" altLang="en-US" sz="1600" dirty="0">
              <a:solidFill>
                <a:srgbClr val="FF0066"/>
              </a:solidFill>
              <a:latin typeface="Arial Narrow" pitchFamily="34" charset="0"/>
              <a:cs typeface="Arial" pitchFamily="34" charset="0"/>
            </a:endParaRPr>
          </a:p>
        </p:txBody>
      </p:sp>
      <p:grpSp>
        <p:nvGrpSpPr>
          <p:cNvPr id="2" name="群組 15"/>
          <p:cNvGrpSpPr/>
          <p:nvPr/>
        </p:nvGrpSpPr>
        <p:grpSpPr>
          <a:xfrm>
            <a:off x="207807" y="3549396"/>
            <a:ext cx="8728386" cy="2880000"/>
            <a:chOff x="207807" y="3549396"/>
            <a:chExt cx="8728386" cy="2880000"/>
          </a:xfrm>
        </p:grpSpPr>
        <p:grpSp>
          <p:nvGrpSpPr>
            <p:cNvPr id="3" name="群組 8"/>
            <p:cNvGrpSpPr/>
            <p:nvPr/>
          </p:nvGrpSpPr>
          <p:grpSpPr>
            <a:xfrm>
              <a:off x="207807" y="3549396"/>
              <a:ext cx="8728386" cy="2880000"/>
              <a:chOff x="611188" y="2143116"/>
              <a:chExt cx="8728386" cy="2880000"/>
            </a:xfrm>
          </p:grpSpPr>
          <p:pic>
            <p:nvPicPr>
              <p:cNvPr id="215046" name="Picture 6"/>
              <p:cNvPicPr>
                <a:picLocks noChangeAspect="1" noChangeArrowheads="1"/>
              </p:cNvPicPr>
              <p:nvPr/>
            </p:nvPicPr>
            <p:blipFill>
              <a:blip r:embed="rId4"/>
              <a:srcRect/>
              <a:stretch>
                <a:fillRect/>
              </a:stretch>
            </p:blipFill>
            <p:spPr bwMode="auto">
              <a:xfrm>
                <a:off x="5000628" y="2143116"/>
                <a:ext cx="4338946" cy="2880000"/>
              </a:xfrm>
              <a:prstGeom prst="rect">
                <a:avLst/>
              </a:prstGeom>
              <a:noFill/>
              <a:ln w="9525">
                <a:noFill/>
                <a:miter lim="800000"/>
                <a:headEnd/>
                <a:tailEnd/>
              </a:ln>
              <a:effectLst/>
            </p:spPr>
          </p:pic>
          <p:pic>
            <p:nvPicPr>
              <p:cNvPr id="215047" name="Picture 7"/>
              <p:cNvPicPr>
                <a:picLocks noChangeAspect="1" noChangeArrowheads="1"/>
              </p:cNvPicPr>
              <p:nvPr/>
            </p:nvPicPr>
            <p:blipFill>
              <a:blip r:embed="rId5"/>
              <a:srcRect/>
              <a:stretch>
                <a:fillRect/>
              </a:stretch>
            </p:blipFill>
            <p:spPr bwMode="auto">
              <a:xfrm>
                <a:off x="611188" y="2143116"/>
                <a:ext cx="4407368" cy="2880000"/>
              </a:xfrm>
              <a:prstGeom prst="rect">
                <a:avLst/>
              </a:prstGeom>
              <a:noFill/>
              <a:ln w="9525">
                <a:noFill/>
                <a:miter lim="800000"/>
                <a:headEnd/>
                <a:tailEnd/>
              </a:ln>
              <a:effectLst/>
            </p:spPr>
          </p:pic>
        </p:grpSp>
        <p:sp>
          <p:nvSpPr>
            <p:cNvPr id="15" name="矩形 14"/>
            <p:cNvSpPr/>
            <p:nvPr/>
          </p:nvSpPr>
          <p:spPr>
            <a:xfrm>
              <a:off x="5000628" y="5779359"/>
              <a:ext cx="598241" cy="246221"/>
            </a:xfrm>
            <a:prstGeom prst="rect">
              <a:avLst/>
            </a:prstGeom>
          </p:spPr>
          <p:txBody>
            <a:bodyPr wrap="none">
              <a:spAutoFit/>
            </a:bodyPr>
            <a:lstStyle/>
            <a:p>
              <a:r>
                <a:rPr lang="en-US" altLang="zh-TW" sz="1000" b="1" dirty="0" smtClean="0">
                  <a:solidFill>
                    <a:srgbClr val="0070C0"/>
                  </a:solidFill>
                  <a:latin typeface="Arial Narrow" pitchFamily="34" charset="0"/>
                </a:rPr>
                <a:t>T Score </a:t>
              </a:r>
              <a:endParaRPr lang="zh-TW" altLang="en-US" sz="1000" dirty="0">
                <a:solidFill>
                  <a:srgbClr val="0070C0"/>
                </a:solidFill>
              </a:endParaRPr>
            </a:p>
          </p:txBody>
        </p:sp>
      </p:grpSp>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群組 9"/>
          <p:cNvGrpSpPr/>
          <p:nvPr/>
        </p:nvGrpSpPr>
        <p:grpSpPr>
          <a:xfrm>
            <a:off x="4786346" y="2555327"/>
            <a:ext cx="3786182" cy="1659491"/>
            <a:chOff x="5357818" y="2000240"/>
            <a:chExt cx="3786182" cy="1659491"/>
          </a:xfrm>
        </p:grpSpPr>
        <p:pic>
          <p:nvPicPr>
            <p:cNvPr id="216067" name="Picture 3" descr="RandGmedian"/>
            <p:cNvPicPr>
              <a:picLocks noChangeAspect="1" noChangeArrowheads="1"/>
            </p:cNvPicPr>
            <p:nvPr/>
          </p:nvPicPr>
          <p:blipFill>
            <a:blip r:embed="rId3"/>
            <a:srcRect/>
            <a:stretch>
              <a:fillRect/>
            </a:stretch>
          </p:blipFill>
          <p:spPr bwMode="auto">
            <a:xfrm>
              <a:off x="5357818" y="2000240"/>
              <a:ext cx="1884782" cy="1659491"/>
            </a:xfrm>
            <a:prstGeom prst="rect">
              <a:avLst/>
            </a:prstGeom>
            <a:noFill/>
            <a:ln w="9525">
              <a:noFill/>
              <a:miter lim="800000"/>
              <a:headEnd/>
              <a:tailEnd/>
            </a:ln>
          </p:spPr>
        </p:pic>
        <p:pic>
          <p:nvPicPr>
            <p:cNvPr id="216068" name="Picture 4"/>
            <p:cNvPicPr>
              <a:picLocks noChangeAspect="1" noChangeArrowheads="1"/>
            </p:cNvPicPr>
            <p:nvPr/>
          </p:nvPicPr>
          <p:blipFill>
            <a:blip r:embed="rId4"/>
            <a:srcRect t="7927" b="6139"/>
            <a:stretch>
              <a:fillRect/>
            </a:stretch>
          </p:blipFill>
          <p:spPr bwMode="auto">
            <a:xfrm>
              <a:off x="7492300" y="2000240"/>
              <a:ext cx="1651700" cy="1590670"/>
            </a:xfrm>
            <a:prstGeom prst="rect">
              <a:avLst/>
            </a:prstGeom>
            <a:noFill/>
            <a:ln w="9525">
              <a:noFill/>
              <a:miter lim="800000"/>
              <a:headEnd/>
              <a:tailEnd/>
            </a:ln>
          </p:spPr>
        </p:pic>
        <p:sp>
          <p:nvSpPr>
            <p:cNvPr id="9" name="向右箭號 8"/>
            <p:cNvSpPr/>
            <p:nvPr/>
          </p:nvSpPr>
          <p:spPr>
            <a:xfrm>
              <a:off x="7306874" y="2500306"/>
              <a:ext cx="121152" cy="484632"/>
            </a:xfrm>
            <a:prstGeom prst="rightArrow">
              <a:avLst>
                <a:gd name="adj1" fmla="val 50000"/>
                <a:gd name="adj2" fmla="val 50000"/>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sp>
        <p:nvSpPr>
          <p:cNvPr id="3" name="文字方塊 2"/>
          <p:cNvSpPr txBox="1"/>
          <p:nvPr/>
        </p:nvSpPr>
        <p:spPr>
          <a:xfrm>
            <a:off x="611188" y="549275"/>
            <a:ext cx="4532010" cy="369332"/>
          </a:xfrm>
          <a:prstGeom prst="rect">
            <a:avLst/>
          </a:prstGeom>
        </p:spPr>
        <p:style>
          <a:lnRef idx="3">
            <a:schemeClr val="lt1"/>
          </a:lnRef>
          <a:fillRef idx="1">
            <a:schemeClr val="accent4"/>
          </a:fillRef>
          <a:effectRef idx="1">
            <a:schemeClr val="accent4"/>
          </a:effectRef>
          <a:fontRef idx="minor">
            <a:schemeClr val="lt1"/>
          </a:fontRef>
        </p:style>
        <p:txBody>
          <a:bodyPr wrap="none" rtlCol="0">
            <a:spAutoFit/>
          </a:bodyPr>
          <a:lstStyle/>
          <a:p>
            <a:pPr algn="ctr"/>
            <a:r>
              <a:rPr lang="en-US" altLang="zh-TW" b="1" dirty="0" smtClean="0">
                <a:latin typeface="Arial Narrow" pitchFamily="34" charset="0"/>
                <a:cs typeface="Arial" pitchFamily="34" charset="0"/>
              </a:rPr>
              <a:t>Global Mean method -</a:t>
            </a:r>
            <a:r>
              <a:rPr lang="en-US" altLang="zh-TW" b="1" dirty="0" smtClean="0">
                <a:latin typeface="Arial Narrow" pitchFamily="34" charset="0"/>
              </a:rPr>
              <a:t>cross slide normalization</a:t>
            </a:r>
          </a:p>
        </p:txBody>
      </p:sp>
      <p:sp>
        <p:nvSpPr>
          <p:cNvPr id="5" name="文字方塊 4"/>
          <p:cNvSpPr txBox="1"/>
          <p:nvPr/>
        </p:nvSpPr>
        <p:spPr>
          <a:xfrm>
            <a:off x="611188" y="1071546"/>
            <a:ext cx="6675456" cy="2693045"/>
          </a:xfrm>
          <a:prstGeom prst="rect">
            <a:avLst/>
          </a:prstGeom>
          <a:noFill/>
        </p:spPr>
        <p:txBody>
          <a:bodyPr wrap="square" rtlCol="0">
            <a:spAutoFit/>
          </a:bodyPr>
          <a:lstStyle/>
          <a:p>
            <a:pPr marL="269875" indent="-269875">
              <a:buFont typeface="Arial" pitchFamily="34" charset="0"/>
              <a:buChar char="•"/>
            </a:pPr>
            <a:r>
              <a:rPr lang="en-US" sz="1600" dirty="0" smtClean="0">
                <a:solidFill>
                  <a:srgbClr val="00B0F0"/>
                </a:solidFill>
                <a:latin typeface="Arial Narrow" pitchFamily="34" charset="0"/>
              </a:rPr>
              <a:t>A single normalization factor (k) is computed for balancing chips/channels: </a:t>
            </a:r>
          </a:p>
          <a:p>
            <a:pPr marL="269875" indent="-269875">
              <a:buFont typeface="Arial" pitchFamily="34" charset="0"/>
              <a:buChar char="•"/>
            </a:pPr>
            <a:endParaRPr lang="en-US" sz="800" dirty="0" smtClean="0">
              <a:solidFill>
                <a:srgbClr val="00B0F0"/>
              </a:solidFill>
              <a:latin typeface="Arial Narrow" pitchFamily="34" charset="0"/>
            </a:endParaRPr>
          </a:p>
          <a:p>
            <a:pPr marL="269875" indent="-269875"/>
            <a:r>
              <a:rPr lang="en-US" sz="1600" dirty="0" smtClean="0">
                <a:solidFill>
                  <a:srgbClr val="00B0F0"/>
                </a:solidFill>
                <a:latin typeface="Arial Narrow" pitchFamily="34" charset="0"/>
              </a:rPr>
              <a:t>		</a:t>
            </a:r>
            <a:r>
              <a:rPr lang="en-US" sz="1600" dirty="0" err="1" smtClean="0">
                <a:solidFill>
                  <a:srgbClr val="C00000"/>
                </a:solidFill>
                <a:latin typeface="Arial Narrow" pitchFamily="34" charset="0"/>
              </a:rPr>
              <a:t>X</a:t>
            </a:r>
            <a:r>
              <a:rPr lang="en-US" sz="1600" i="1" baseline="-25000" dirty="0" err="1" smtClean="0">
                <a:solidFill>
                  <a:srgbClr val="C00000"/>
                </a:solidFill>
                <a:latin typeface="Arial Narrow" pitchFamily="34" charset="0"/>
              </a:rPr>
              <a:t>i</a:t>
            </a:r>
            <a:r>
              <a:rPr lang="en-US" sz="1600" i="1" baseline="30000" dirty="0" err="1" smtClean="0">
                <a:solidFill>
                  <a:srgbClr val="C00000"/>
                </a:solidFill>
                <a:latin typeface="Arial Narrow" pitchFamily="34" charset="0"/>
              </a:rPr>
              <a:t>norm</a:t>
            </a:r>
            <a:r>
              <a:rPr lang="en-US" sz="1600" dirty="0" smtClean="0">
                <a:solidFill>
                  <a:srgbClr val="C00000"/>
                </a:solidFill>
                <a:latin typeface="Arial Narrow" pitchFamily="34" charset="0"/>
              </a:rPr>
              <a:t> =  </a:t>
            </a:r>
            <a:r>
              <a:rPr lang="en-US" sz="1600" dirty="0" smtClean="0">
                <a:solidFill>
                  <a:srgbClr val="006600"/>
                </a:solidFill>
                <a:latin typeface="Arial Narrow" pitchFamily="34" charset="0"/>
              </a:rPr>
              <a:t>k</a:t>
            </a:r>
            <a:r>
              <a:rPr lang="en-US" sz="1600" dirty="0" smtClean="0">
                <a:solidFill>
                  <a:srgbClr val="C00000"/>
                </a:solidFill>
                <a:latin typeface="Arial Narrow" pitchFamily="34" charset="0"/>
              </a:rPr>
              <a:t> × X</a:t>
            </a:r>
            <a:r>
              <a:rPr lang="en-US" sz="1600" i="1" baseline="-25000" dirty="0" smtClean="0">
                <a:solidFill>
                  <a:srgbClr val="C00000"/>
                </a:solidFill>
                <a:latin typeface="Arial Narrow" pitchFamily="34" charset="0"/>
              </a:rPr>
              <a:t>i	</a:t>
            </a:r>
            <a:r>
              <a:rPr lang="en-US" altLang="zh-TW" sz="1600" dirty="0" smtClean="0">
                <a:solidFill>
                  <a:srgbClr val="006600"/>
                </a:solidFill>
                <a:latin typeface="Arial Narrow" pitchFamily="34" charset="0"/>
              </a:rPr>
              <a:t>k = </a:t>
            </a:r>
            <a:r>
              <a:rPr lang="el-GR" altLang="zh-TW" sz="1600" dirty="0" smtClean="0">
                <a:solidFill>
                  <a:srgbClr val="006600"/>
                </a:solidFill>
                <a:latin typeface="Arial Narrow" pitchFamily="34" charset="0"/>
              </a:rPr>
              <a:t>Σ</a:t>
            </a:r>
            <a:r>
              <a:rPr lang="en-US" altLang="zh-TW" sz="1600" dirty="0" err="1" smtClean="0">
                <a:solidFill>
                  <a:srgbClr val="006600"/>
                </a:solidFill>
                <a:latin typeface="Arial Narrow" pitchFamily="34" charset="0"/>
              </a:rPr>
              <a:t>R</a:t>
            </a:r>
            <a:r>
              <a:rPr lang="en-US" altLang="zh-TW" sz="1600" i="1" baseline="-25000" dirty="0" err="1" smtClean="0">
                <a:solidFill>
                  <a:srgbClr val="006600"/>
                </a:solidFill>
                <a:latin typeface="Arial Narrow" pitchFamily="34" charset="0"/>
              </a:rPr>
              <a:t>i</a:t>
            </a:r>
            <a:r>
              <a:rPr lang="en-US" altLang="zh-TW" sz="1600" dirty="0" smtClean="0">
                <a:solidFill>
                  <a:srgbClr val="006600"/>
                </a:solidFill>
                <a:latin typeface="Arial Narrow" pitchFamily="34" charset="0"/>
              </a:rPr>
              <a:t>/ </a:t>
            </a:r>
            <a:r>
              <a:rPr lang="el-GR" altLang="zh-TW" sz="1600" dirty="0" smtClean="0">
                <a:solidFill>
                  <a:srgbClr val="006600"/>
                </a:solidFill>
                <a:latin typeface="Arial Narrow" pitchFamily="34" charset="0"/>
              </a:rPr>
              <a:t>Σ</a:t>
            </a:r>
            <a:r>
              <a:rPr lang="en-US" altLang="zh-TW" sz="1600" dirty="0" err="1" smtClean="0">
                <a:solidFill>
                  <a:srgbClr val="006600"/>
                </a:solidFill>
                <a:latin typeface="Arial Narrow" pitchFamily="34" charset="0"/>
              </a:rPr>
              <a:t>G</a:t>
            </a:r>
            <a:r>
              <a:rPr lang="en-US" altLang="zh-TW" sz="1600" i="1" baseline="-25000" dirty="0" err="1" smtClean="0">
                <a:solidFill>
                  <a:srgbClr val="006600"/>
                </a:solidFill>
                <a:latin typeface="Arial Narrow" pitchFamily="34" charset="0"/>
              </a:rPr>
              <a:t>i</a:t>
            </a:r>
            <a:endParaRPr lang="en-US" sz="1600" i="1" baseline="-25000" dirty="0" smtClean="0">
              <a:solidFill>
                <a:srgbClr val="006600"/>
              </a:solidFill>
              <a:latin typeface="Arial Narrow" pitchFamily="34" charset="0"/>
            </a:endParaRPr>
          </a:p>
          <a:p>
            <a:pPr marL="269875" indent="-269875">
              <a:buFont typeface="Arial" pitchFamily="34" charset="0"/>
              <a:buChar char="•"/>
            </a:pPr>
            <a:endParaRPr lang="en-US" sz="800" dirty="0" smtClean="0">
              <a:solidFill>
                <a:srgbClr val="00B0F0"/>
              </a:solidFill>
              <a:latin typeface="Arial Narrow" pitchFamily="34" charset="0"/>
            </a:endParaRPr>
          </a:p>
          <a:p>
            <a:pPr marL="269875" indent="-269875">
              <a:buFont typeface="Arial" pitchFamily="34" charset="0"/>
              <a:buChar char="•"/>
            </a:pPr>
            <a:r>
              <a:rPr lang="en-US" sz="1600" dirty="0" smtClean="0">
                <a:solidFill>
                  <a:srgbClr val="00B0F0"/>
                </a:solidFill>
                <a:latin typeface="Arial Narrow" pitchFamily="34" charset="0"/>
              </a:rPr>
              <a:t>Multiplying intensities by this factor equalizes the mean (median) intensity among compared chips </a:t>
            </a:r>
          </a:p>
          <a:p>
            <a:pPr marL="630238" lvl="1" indent="-269875">
              <a:buFont typeface="Arial Narrow" pitchFamily="34" charset="0"/>
              <a:buChar char="–"/>
            </a:pPr>
            <a:r>
              <a:rPr lang="en-US" sz="1400" dirty="0" smtClean="0">
                <a:solidFill>
                  <a:schemeClr val="accent6">
                    <a:lumMod val="75000"/>
                  </a:schemeClr>
                </a:solidFill>
                <a:latin typeface="Arial Narrow" pitchFamily="34" charset="0"/>
              </a:rPr>
              <a:t>Calculate mean intensity of all spots in channels 1 &amp; 2</a:t>
            </a:r>
          </a:p>
          <a:p>
            <a:pPr marL="727075" lvl="1" indent="-269875">
              <a:tabLst>
                <a:tab pos="625475" algn="l"/>
              </a:tabLst>
            </a:pPr>
            <a:r>
              <a:rPr lang="en-US" sz="1100" b="1" dirty="0" smtClean="0">
                <a:solidFill>
                  <a:schemeClr val="bg2">
                    <a:lumMod val="25000"/>
                  </a:schemeClr>
                </a:solidFill>
                <a:latin typeface="Arial Narrow" pitchFamily="34" charset="0"/>
              </a:rPr>
              <a:t>	</a:t>
            </a:r>
            <a:r>
              <a:rPr lang="en-US" sz="1100" dirty="0" smtClean="0">
                <a:solidFill>
                  <a:schemeClr val="bg2">
                    <a:lumMod val="25000"/>
                  </a:schemeClr>
                </a:solidFill>
                <a:latin typeface="Arial Narrow" pitchFamily="34" charset="0"/>
              </a:rPr>
              <a:t>e.g. 	</a:t>
            </a:r>
            <a:r>
              <a:rPr lang="en-US" sz="1100" dirty="0" smtClean="0">
                <a:solidFill>
                  <a:schemeClr val="bg2">
                    <a:lumMod val="25000"/>
                  </a:schemeClr>
                </a:solidFill>
                <a:latin typeface="Arial Narrow" pitchFamily="34" charset="0"/>
                <a:sym typeface="Symbol"/>
              </a:rPr>
              <a:t></a:t>
            </a:r>
            <a:r>
              <a:rPr lang="en-US" sz="1100" dirty="0" smtClean="0">
                <a:solidFill>
                  <a:schemeClr val="bg2">
                    <a:lumMod val="25000"/>
                  </a:schemeClr>
                </a:solidFill>
                <a:latin typeface="Arial Narrow" pitchFamily="34" charset="0"/>
              </a:rPr>
              <a:t>ch1  =  20,000</a:t>
            </a:r>
          </a:p>
          <a:p>
            <a:pPr marL="727075" lvl="1" indent="-269875">
              <a:tabLst>
                <a:tab pos="625475" algn="l"/>
              </a:tabLst>
            </a:pPr>
            <a:r>
              <a:rPr lang="en-US" sz="1100" dirty="0" smtClean="0">
                <a:solidFill>
                  <a:schemeClr val="bg2">
                    <a:lumMod val="25000"/>
                  </a:schemeClr>
                </a:solidFill>
                <a:latin typeface="Arial Narrow" pitchFamily="34" charset="0"/>
                <a:sym typeface="Symbol"/>
              </a:rPr>
              <a:t>			</a:t>
            </a:r>
            <a:r>
              <a:rPr lang="en-US" sz="1100" dirty="0" smtClean="0">
                <a:solidFill>
                  <a:schemeClr val="bg2">
                    <a:lumMod val="25000"/>
                  </a:schemeClr>
                </a:solidFill>
                <a:latin typeface="Arial Narrow" pitchFamily="34" charset="0"/>
              </a:rPr>
              <a:t>ch2  =  25,000       	</a:t>
            </a:r>
          </a:p>
          <a:p>
            <a:pPr marL="727075" lvl="1" indent="-269875">
              <a:tabLst>
                <a:tab pos="625475" algn="l"/>
              </a:tabLst>
            </a:pPr>
            <a:r>
              <a:rPr lang="en-US" sz="1100" dirty="0" smtClean="0">
                <a:solidFill>
                  <a:schemeClr val="bg2">
                    <a:lumMod val="25000"/>
                  </a:schemeClr>
                </a:solidFill>
                <a:latin typeface="Arial Narrow" pitchFamily="34" charset="0"/>
                <a:sym typeface="Symbol"/>
              </a:rPr>
              <a:t>			</a:t>
            </a:r>
            <a:r>
              <a:rPr lang="en-US" sz="1100" dirty="0" smtClean="0">
                <a:solidFill>
                  <a:schemeClr val="bg2">
                    <a:lumMod val="25000"/>
                  </a:schemeClr>
                </a:solidFill>
                <a:latin typeface="Arial Narrow" pitchFamily="34" charset="0"/>
              </a:rPr>
              <a:t>ch2/</a:t>
            </a:r>
            <a:r>
              <a:rPr lang="en-US" sz="1100" dirty="0" smtClean="0">
                <a:solidFill>
                  <a:schemeClr val="bg2">
                    <a:lumMod val="25000"/>
                  </a:schemeClr>
                </a:solidFill>
                <a:latin typeface="Arial Narrow" pitchFamily="34" charset="0"/>
                <a:sym typeface="Symbol"/>
              </a:rPr>
              <a:t></a:t>
            </a:r>
            <a:r>
              <a:rPr lang="en-US" sz="1100" dirty="0" smtClean="0">
                <a:solidFill>
                  <a:schemeClr val="bg2">
                    <a:lumMod val="25000"/>
                  </a:schemeClr>
                </a:solidFill>
                <a:latin typeface="Arial Narrow" pitchFamily="34" charset="0"/>
              </a:rPr>
              <a:t>ch1 = 1.25</a:t>
            </a:r>
          </a:p>
          <a:p>
            <a:pPr marL="630238" lvl="1" indent="-269875">
              <a:buFont typeface="Arial Narrow" pitchFamily="34" charset="0"/>
              <a:buChar char="–"/>
            </a:pPr>
            <a:r>
              <a:rPr lang="en-US" sz="1400" dirty="0" smtClean="0">
                <a:solidFill>
                  <a:schemeClr val="accent6">
                    <a:lumMod val="75000"/>
                  </a:schemeClr>
                </a:solidFill>
                <a:latin typeface="Arial Narrow" pitchFamily="34" charset="0"/>
              </a:rPr>
              <a:t>On average, spots in ch2 are 1.25X brighter </a:t>
            </a:r>
            <a:br>
              <a:rPr lang="en-US" sz="1400" dirty="0" smtClean="0">
                <a:solidFill>
                  <a:schemeClr val="accent6">
                    <a:lumMod val="75000"/>
                  </a:schemeClr>
                </a:solidFill>
                <a:latin typeface="Arial Narrow" pitchFamily="34" charset="0"/>
              </a:rPr>
            </a:br>
            <a:r>
              <a:rPr lang="en-US" sz="1400" dirty="0" smtClean="0">
                <a:solidFill>
                  <a:schemeClr val="accent6">
                    <a:lumMod val="75000"/>
                  </a:schemeClr>
                </a:solidFill>
                <a:latin typeface="Arial Narrow" pitchFamily="34" charset="0"/>
              </a:rPr>
              <a:t>than spots in ch1</a:t>
            </a:r>
          </a:p>
          <a:p>
            <a:pPr marL="630238" lvl="1" indent="-269875">
              <a:buFont typeface="Arial Narrow" pitchFamily="34" charset="0"/>
              <a:buChar char="–"/>
            </a:pPr>
            <a:r>
              <a:rPr lang="en-US" sz="1400" dirty="0" smtClean="0">
                <a:solidFill>
                  <a:schemeClr val="accent6">
                    <a:lumMod val="75000"/>
                  </a:schemeClr>
                </a:solidFill>
                <a:latin typeface="Arial Narrow" pitchFamily="34" charset="0"/>
              </a:rPr>
              <a:t>To normalize, </a:t>
            </a:r>
            <a:r>
              <a:rPr lang="en-US" sz="1400" dirty="0" smtClean="0">
                <a:solidFill>
                  <a:srgbClr val="C00000"/>
                </a:solidFill>
                <a:latin typeface="Arial Narrow" pitchFamily="34" charset="0"/>
              </a:rPr>
              <a:t>multiply spots in ch1 by 1.25</a:t>
            </a:r>
            <a:endParaRPr lang="zh-TW" altLang="en-US" sz="1400" dirty="0">
              <a:solidFill>
                <a:srgbClr val="C00000"/>
              </a:solidFill>
              <a:latin typeface="Arial Narrow" pitchFamily="34" charset="0"/>
            </a:endParaRPr>
          </a:p>
        </p:txBody>
      </p:sp>
      <p:grpSp>
        <p:nvGrpSpPr>
          <p:cNvPr id="4" name="群組 15"/>
          <p:cNvGrpSpPr/>
          <p:nvPr/>
        </p:nvGrpSpPr>
        <p:grpSpPr>
          <a:xfrm>
            <a:off x="611188" y="4067296"/>
            <a:ext cx="6034099" cy="2576414"/>
            <a:chOff x="611188" y="3905753"/>
            <a:chExt cx="6034099" cy="2576414"/>
          </a:xfrm>
        </p:grpSpPr>
        <p:pic>
          <p:nvPicPr>
            <p:cNvPr id="216070" name="Picture 3" descr="slide-Boxplot-n"/>
            <p:cNvPicPr>
              <a:picLocks noChangeAspect="1" noChangeArrowheads="1"/>
            </p:cNvPicPr>
            <p:nvPr/>
          </p:nvPicPr>
          <p:blipFill>
            <a:blip r:embed="rId5"/>
            <a:srcRect t="12540" b="9041"/>
            <a:stretch>
              <a:fillRect/>
            </a:stretch>
          </p:blipFill>
          <p:spPr bwMode="auto">
            <a:xfrm>
              <a:off x="611188" y="4071942"/>
              <a:ext cx="3072327" cy="2409133"/>
            </a:xfrm>
            <a:prstGeom prst="rect">
              <a:avLst/>
            </a:prstGeom>
            <a:noFill/>
            <a:ln w="9525">
              <a:noFill/>
              <a:miter lim="800000"/>
              <a:headEnd/>
              <a:tailEnd/>
            </a:ln>
          </p:spPr>
        </p:pic>
        <p:pic>
          <p:nvPicPr>
            <p:cNvPr id="216071" name="Picture 4" descr="slide-Boxplot-p"/>
            <p:cNvPicPr>
              <a:picLocks noChangeAspect="1" noChangeArrowheads="1"/>
            </p:cNvPicPr>
            <p:nvPr/>
          </p:nvPicPr>
          <p:blipFill>
            <a:blip r:embed="rId6"/>
            <a:srcRect t="12540" b="9041"/>
            <a:stretch>
              <a:fillRect/>
            </a:stretch>
          </p:blipFill>
          <p:spPr bwMode="auto">
            <a:xfrm>
              <a:off x="3571868" y="4071942"/>
              <a:ext cx="3073419" cy="2410225"/>
            </a:xfrm>
            <a:prstGeom prst="rect">
              <a:avLst/>
            </a:prstGeom>
            <a:noFill/>
            <a:ln w="9525">
              <a:noFill/>
              <a:miter lim="800000"/>
              <a:headEnd/>
              <a:tailEnd/>
            </a:ln>
          </p:spPr>
        </p:pic>
        <p:sp>
          <p:nvSpPr>
            <p:cNvPr id="216072" name="Text Box 5"/>
            <p:cNvSpPr txBox="1">
              <a:spLocks noChangeArrowheads="1"/>
            </p:cNvSpPr>
            <p:nvPr/>
          </p:nvSpPr>
          <p:spPr bwMode="auto">
            <a:xfrm>
              <a:off x="1123726" y="3905753"/>
              <a:ext cx="1384285" cy="2769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spAutoFit/>
            </a:bodyPr>
            <a:lstStyle/>
            <a:p>
              <a:pPr marL="0" marR="0" lvl="0" indent="0"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dirty="0" smtClean="0">
                  <a:ln>
                    <a:noFill/>
                  </a:ln>
                  <a:solidFill>
                    <a:srgbClr val="00B050"/>
                  </a:solidFill>
                  <a:effectLst/>
                  <a:latin typeface="Arial Narrow" pitchFamily="34" charset="0"/>
                  <a:ea typeface="新細明體" pitchFamily="18" charset="-120"/>
                </a:rPr>
                <a:t>Before Normalization</a:t>
              </a:r>
              <a:endParaRPr kumimoji="1" lang="zh-TW" altLang="zh-TW" sz="1200" b="0" i="0" u="none" strike="noStrike" cap="none" normalizeH="0" baseline="0" dirty="0" smtClean="0">
                <a:ln>
                  <a:noFill/>
                </a:ln>
                <a:solidFill>
                  <a:srgbClr val="00B050"/>
                </a:solidFill>
                <a:effectLst/>
                <a:latin typeface="Arial Narrow" pitchFamily="34" charset="0"/>
                <a:ea typeface="新細明體" pitchFamily="18" charset="-120"/>
              </a:endParaRPr>
            </a:p>
          </p:txBody>
        </p:sp>
        <p:sp>
          <p:nvSpPr>
            <p:cNvPr id="216073" name="Text Box 6"/>
            <p:cNvSpPr txBox="1">
              <a:spLocks noChangeArrowheads="1"/>
            </p:cNvSpPr>
            <p:nvPr/>
          </p:nvSpPr>
          <p:spPr bwMode="auto">
            <a:xfrm>
              <a:off x="4068654" y="3905753"/>
              <a:ext cx="922349" cy="2769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spAutoFit/>
            </a:bodyPr>
            <a:lstStyle/>
            <a:p>
              <a:pPr marL="0" marR="0" lvl="0" indent="0" defTabSz="914400" rtl="0" eaLnBrk="1" fontAlgn="base" latinLnBrk="0" hangingPunct="1">
                <a:lnSpc>
                  <a:spcPct val="100000"/>
                </a:lnSpc>
                <a:spcBef>
                  <a:spcPct val="0"/>
                </a:spcBef>
                <a:spcAft>
                  <a:spcPct val="0"/>
                </a:spcAft>
                <a:buClrTx/>
                <a:buSzTx/>
                <a:buFontTx/>
                <a:buNone/>
                <a:tabLst/>
              </a:pPr>
              <a:r>
                <a:rPr kumimoji="1" lang="en-US" altLang="zh-TW" sz="1200" b="0" i="0" u="none" strike="noStrike" cap="none" normalizeH="0" baseline="0" dirty="0" smtClean="0">
                  <a:ln>
                    <a:noFill/>
                  </a:ln>
                  <a:solidFill>
                    <a:srgbClr val="C00000"/>
                  </a:solidFill>
                  <a:effectLst/>
                  <a:latin typeface="Arial Narrow" pitchFamily="34" charset="0"/>
                  <a:ea typeface="新細明體" pitchFamily="18" charset="-120"/>
                </a:rPr>
                <a:t>After Scaling</a:t>
              </a:r>
              <a:endParaRPr kumimoji="1" lang="zh-TW" altLang="zh-TW" sz="1200" b="0" i="0" u="none" strike="noStrike" cap="none" normalizeH="0" baseline="0" dirty="0" smtClean="0">
                <a:ln>
                  <a:noFill/>
                </a:ln>
                <a:solidFill>
                  <a:srgbClr val="C00000"/>
                </a:solidFill>
                <a:effectLst/>
                <a:latin typeface="Arial Narrow" pitchFamily="34" charset="0"/>
                <a:ea typeface="新細明體" pitchFamily="18" charset="-120"/>
              </a:endParaRPr>
            </a:p>
          </p:txBody>
        </p:sp>
      </p:grpSp>
      <p:pic>
        <p:nvPicPr>
          <p:cNvPr id="17" name="圖片 16" descr="圖片1r.emf"/>
          <p:cNvPicPr>
            <a:picLocks noChangeAspect="1"/>
          </p:cNvPicPr>
          <p:nvPr/>
        </p:nvPicPr>
        <p:blipFill>
          <a:blip r:embed="rId7"/>
          <a:stretch>
            <a:fillRect/>
          </a:stretch>
        </p:blipFill>
        <p:spPr>
          <a:xfrm>
            <a:off x="6500826" y="4634311"/>
            <a:ext cx="2214578" cy="1442385"/>
          </a:xfrm>
          <a:prstGeom prst="rect">
            <a:avLst/>
          </a:prstGeom>
        </p:spPr>
      </p:pic>
    </p:spTree>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字方塊 1"/>
          <p:cNvSpPr txBox="1"/>
          <p:nvPr/>
        </p:nvSpPr>
        <p:spPr>
          <a:xfrm>
            <a:off x="611188" y="549275"/>
            <a:ext cx="5509843" cy="369332"/>
          </a:xfrm>
          <a:prstGeom prst="rect">
            <a:avLst/>
          </a:prstGeom>
        </p:spPr>
        <p:style>
          <a:lnRef idx="3">
            <a:schemeClr val="lt1"/>
          </a:lnRef>
          <a:fillRef idx="1">
            <a:schemeClr val="accent4"/>
          </a:fillRef>
          <a:effectRef idx="1">
            <a:schemeClr val="accent4"/>
          </a:effectRef>
          <a:fontRef idx="minor">
            <a:schemeClr val="lt1"/>
          </a:fontRef>
        </p:style>
        <p:txBody>
          <a:bodyPr wrap="none" rtlCol="0">
            <a:spAutoFit/>
          </a:bodyPr>
          <a:lstStyle/>
          <a:p>
            <a:pPr algn="ctr"/>
            <a:r>
              <a:rPr lang="en-US" altLang="zh-TW" b="1" dirty="0" smtClean="0">
                <a:latin typeface="Arial Narrow" pitchFamily="34" charset="0"/>
                <a:cs typeface="Arial" pitchFamily="34" charset="0"/>
              </a:rPr>
              <a:t>Global (</a:t>
            </a:r>
            <a:r>
              <a:rPr lang="en-US" altLang="zh-TW" b="1" i="1" dirty="0" smtClean="0">
                <a:latin typeface="Arial Narrow" pitchFamily="34" charset="0"/>
                <a:cs typeface="Arial" pitchFamily="34" charset="0"/>
              </a:rPr>
              <a:t>LOWESS</a:t>
            </a:r>
            <a:r>
              <a:rPr lang="en-US" altLang="zh-TW" b="1" dirty="0" smtClean="0">
                <a:latin typeface="Arial Narrow" pitchFamily="34" charset="0"/>
                <a:cs typeface="Arial" pitchFamily="34" charset="0"/>
              </a:rPr>
              <a:t>) Normalization -</a:t>
            </a:r>
            <a:r>
              <a:rPr lang="en-US" altLang="zh-TW" b="1" dirty="0" smtClean="0">
                <a:latin typeface="Arial Narrow" pitchFamily="34" charset="0"/>
              </a:rPr>
              <a:t>within slide normalization</a:t>
            </a:r>
          </a:p>
        </p:txBody>
      </p:sp>
      <p:sp>
        <p:nvSpPr>
          <p:cNvPr id="5" name="文字方塊 4"/>
          <p:cNvSpPr txBox="1"/>
          <p:nvPr/>
        </p:nvSpPr>
        <p:spPr>
          <a:xfrm>
            <a:off x="785786" y="1111552"/>
            <a:ext cx="3054298" cy="338554"/>
          </a:xfrm>
          <a:prstGeom prst="rect">
            <a:avLst/>
          </a:prstGeom>
          <a:noFill/>
        </p:spPr>
        <p:txBody>
          <a:bodyPr wrap="none" rtlCol="0">
            <a:spAutoFit/>
          </a:bodyPr>
          <a:lstStyle/>
          <a:p>
            <a:r>
              <a:rPr lang="en-US" sz="1600" dirty="0" smtClean="0">
                <a:solidFill>
                  <a:srgbClr val="0070C0"/>
                </a:solidFill>
                <a:latin typeface="Arial" pitchFamily="34" charset="0"/>
                <a:cs typeface="Arial" pitchFamily="34" charset="0"/>
              </a:rPr>
              <a:t>(</a:t>
            </a:r>
            <a:r>
              <a:rPr lang="en-US" sz="1600" i="1" dirty="0" smtClean="0">
                <a:solidFill>
                  <a:srgbClr val="C00000"/>
                </a:solidFill>
                <a:latin typeface="Arial" pitchFamily="34" charset="0"/>
                <a:cs typeface="Arial" pitchFamily="34" charset="0"/>
              </a:rPr>
              <a:t>R</a:t>
            </a:r>
            <a:r>
              <a:rPr lang="en-US" sz="1600" i="1" dirty="0" smtClean="0">
                <a:solidFill>
                  <a:srgbClr val="0070C0"/>
                </a:solidFill>
                <a:latin typeface="Arial" pitchFamily="34" charset="0"/>
                <a:cs typeface="Arial" pitchFamily="34" charset="0"/>
              </a:rPr>
              <a:t>, </a:t>
            </a:r>
            <a:r>
              <a:rPr lang="en-US" sz="1600" i="1" dirty="0" smtClean="0">
                <a:solidFill>
                  <a:schemeClr val="accent3">
                    <a:lumMod val="75000"/>
                  </a:schemeClr>
                </a:solidFill>
                <a:latin typeface="Arial" pitchFamily="34" charset="0"/>
                <a:cs typeface="Arial" pitchFamily="34" charset="0"/>
              </a:rPr>
              <a:t>G</a:t>
            </a:r>
            <a:r>
              <a:rPr lang="en-US" sz="1600" dirty="0" smtClean="0">
                <a:solidFill>
                  <a:srgbClr val="0070C0"/>
                </a:solidFill>
                <a:latin typeface="Arial" pitchFamily="34" charset="0"/>
                <a:cs typeface="Arial" pitchFamily="34" charset="0"/>
              </a:rPr>
              <a:t>) </a:t>
            </a:r>
            <a:r>
              <a:rPr lang="en-US" sz="1600" dirty="0" smtClean="0">
                <a:solidFill>
                  <a:srgbClr val="0070C0"/>
                </a:solidFill>
                <a:latin typeface="Arial" pitchFamily="34" charset="0"/>
                <a:cs typeface="Arial" pitchFamily="34" charset="0"/>
                <a:sym typeface="Symbol"/>
              </a:rPr>
              <a:t></a:t>
            </a:r>
            <a:r>
              <a:rPr lang="en-US" sz="1600" dirty="0" smtClean="0">
                <a:solidFill>
                  <a:srgbClr val="0070C0"/>
                </a:solidFill>
                <a:latin typeface="Arial" pitchFamily="34" charset="0"/>
                <a:cs typeface="Arial" pitchFamily="34" charset="0"/>
              </a:rPr>
              <a:t> (</a:t>
            </a:r>
            <a:r>
              <a:rPr lang="en-US" sz="1600" i="1" dirty="0" smtClean="0">
                <a:solidFill>
                  <a:srgbClr val="7030A0"/>
                </a:solidFill>
                <a:latin typeface="Arial" pitchFamily="34" charset="0"/>
                <a:cs typeface="Arial" pitchFamily="34" charset="0"/>
              </a:rPr>
              <a:t>M</a:t>
            </a:r>
            <a:r>
              <a:rPr lang="en-US" sz="1600" i="1" dirty="0" smtClean="0">
                <a:solidFill>
                  <a:srgbClr val="0070C0"/>
                </a:solidFill>
                <a:latin typeface="Arial" pitchFamily="34" charset="0"/>
                <a:cs typeface="Arial" pitchFamily="34" charset="0"/>
              </a:rPr>
              <a:t>, </a:t>
            </a:r>
            <a:r>
              <a:rPr lang="en-US" sz="1600" i="1" dirty="0" smtClean="0">
                <a:solidFill>
                  <a:schemeClr val="accent6"/>
                </a:solidFill>
                <a:latin typeface="Arial" pitchFamily="34" charset="0"/>
                <a:cs typeface="Arial" pitchFamily="34" charset="0"/>
              </a:rPr>
              <a:t>A</a:t>
            </a:r>
            <a:r>
              <a:rPr lang="en-US" sz="1600" dirty="0" smtClean="0">
                <a:solidFill>
                  <a:srgbClr val="0070C0"/>
                </a:solidFill>
                <a:latin typeface="Arial" pitchFamily="34" charset="0"/>
                <a:cs typeface="Arial" pitchFamily="34" charset="0"/>
              </a:rPr>
              <a:t>) Transformation</a:t>
            </a:r>
            <a:endParaRPr lang="zh-TW" altLang="en-US" sz="1600" dirty="0">
              <a:solidFill>
                <a:srgbClr val="0070C0"/>
              </a:solidFill>
              <a:latin typeface="Arial" pitchFamily="34" charset="0"/>
              <a:cs typeface="Arial" pitchFamily="34" charset="0"/>
            </a:endParaRPr>
          </a:p>
        </p:txBody>
      </p:sp>
      <p:grpSp>
        <p:nvGrpSpPr>
          <p:cNvPr id="3" name="群組 17"/>
          <p:cNvGrpSpPr/>
          <p:nvPr/>
        </p:nvGrpSpPr>
        <p:grpSpPr>
          <a:xfrm>
            <a:off x="698487" y="1643050"/>
            <a:ext cx="7747026" cy="4714908"/>
            <a:chOff x="611188" y="1428736"/>
            <a:chExt cx="7747026" cy="4714908"/>
          </a:xfrm>
        </p:grpSpPr>
        <p:grpSp>
          <p:nvGrpSpPr>
            <p:cNvPr id="4" name="群組 16"/>
            <p:cNvGrpSpPr/>
            <p:nvPr/>
          </p:nvGrpSpPr>
          <p:grpSpPr>
            <a:xfrm>
              <a:off x="611188" y="1428736"/>
              <a:ext cx="3786214" cy="4714908"/>
              <a:chOff x="611188" y="1428736"/>
              <a:chExt cx="3786214" cy="4714908"/>
            </a:xfrm>
          </p:grpSpPr>
          <p:sp>
            <p:nvSpPr>
              <p:cNvPr id="13" name="圓角矩形 12"/>
              <p:cNvSpPr/>
              <p:nvPr/>
            </p:nvSpPr>
            <p:spPr>
              <a:xfrm>
                <a:off x="611188" y="1428736"/>
                <a:ext cx="3786214" cy="4714908"/>
              </a:xfrm>
              <a:prstGeom prst="roundRect">
                <a:avLst>
                  <a:gd name="adj" fmla="val 4340"/>
                </a:avLst>
              </a:prstGeom>
            </p:spPr>
            <p:style>
              <a:lnRef idx="2">
                <a:schemeClr val="accent5"/>
              </a:lnRef>
              <a:fillRef idx="1">
                <a:schemeClr val="lt1"/>
              </a:fillRef>
              <a:effectRef idx="0">
                <a:schemeClr val="accent5"/>
              </a:effectRef>
              <a:fontRef idx="minor">
                <a:schemeClr val="dk1"/>
              </a:fontRef>
            </p:style>
            <p:txBody>
              <a:bodyPr rtlCol="0" anchor="ctr"/>
              <a:lstStyle/>
              <a:p>
                <a:pPr algn="ctr"/>
                <a:endParaRPr lang="zh-TW" altLang="en-US"/>
              </a:p>
            </p:txBody>
          </p:sp>
          <p:grpSp>
            <p:nvGrpSpPr>
              <p:cNvPr id="6" name="群組 10"/>
              <p:cNvGrpSpPr/>
              <p:nvPr/>
            </p:nvGrpSpPr>
            <p:grpSpPr>
              <a:xfrm>
                <a:off x="950133" y="1572407"/>
                <a:ext cx="3108325" cy="4427567"/>
                <a:chOff x="611188" y="1500174"/>
                <a:chExt cx="3108325" cy="4427567"/>
              </a:xfrm>
            </p:grpSpPr>
            <p:pic>
              <p:nvPicPr>
                <p:cNvPr id="217091" name="Picture 51" descr="C:\My Documents\My Pictures\slide-RvsG.dUDG414.gif"/>
                <p:cNvPicPr>
                  <a:picLocks noChangeAspect="1" noChangeArrowheads="1"/>
                </p:cNvPicPr>
                <p:nvPr/>
              </p:nvPicPr>
              <p:blipFill>
                <a:blip r:embed="rId3"/>
                <a:srcRect t="12716"/>
                <a:stretch>
                  <a:fillRect/>
                </a:stretch>
              </p:blipFill>
              <p:spPr bwMode="auto">
                <a:xfrm>
                  <a:off x="611188" y="3214686"/>
                  <a:ext cx="3108325" cy="2713055"/>
                </a:xfrm>
                <a:prstGeom prst="rect">
                  <a:avLst/>
                </a:prstGeom>
                <a:noFill/>
                <a:ln w="9525">
                  <a:noFill/>
                  <a:miter lim="800000"/>
                  <a:headEnd/>
                  <a:tailEnd/>
                </a:ln>
              </p:spPr>
            </p:pic>
            <p:sp>
              <p:nvSpPr>
                <p:cNvPr id="8" name="文字方塊 7"/>
                <p:cNvSpPr txBox="1"/>
                <p:nvPr/>
              </p:nvSpPr>
              <p:spPr>
                <a:xfrm>
                  <a:off x="906832" y="1500174"/>
                  <a:ext cx="2395207" cy="1323439"/>
                </a:xfrm>
                <a:prstGeom prst="rect">
                  <a:avLst/>
                </a:prstGeom>
                <a:noFill/>
              </p:spPr>
              <p:txBody>
                <a:bodyPr wrap="none" rtlCol="0">
                  <a:spAutoFit/>
                </a:bodyPr>
                <a:lstStyle/>
                <a:p>
                  <a:r>
                    <a:rPr lang="en-US" sz="1600" dirty="0" smtClean="0">
                      <a:solidFill>
                        <a:srgbClr val="00B0F0"/>
                      </a:solidFill>
                      <a:latin typeface="Arial Narrow" pitchFamily="34" charset="0"/>
                    </a:rPr>
                    <a:t>“Observed” data {(</a:t>
                  </a:r>
                  <a:r>
                    <a:rPr lang="en-US" sz="1600" i="1" dirty="0" smtClean="0">
                      <a:solidFill>
                        <a:srgbClr val="C00000"/>
                      </a:solidFill>
                      <a:latin typeface="Arial Narrow" pitchFamily="34" charset="0"/>
                    </a:rPr>
                    <a:t>R</a:t>
                  </a:r>
                  <a:r>
                    <a:rPr lang="en-US" sz="1600" i="1" dirty="0" smtClean="0">
                      <a:solidFill>
                        <a:srgbClr val="00B0F0"/>
                      </a:solidFill>
                      <a:latin typeface="Arial Narrow" pitchFamily="34" charset="0"/>
                    </a:rPr>
                    <a:t>, </a:t>
                  </a:r>
                  <a:r>
                    <a:rPr lang="en-US" sz="1600" i="1" dirty="0" smtClean="0">
                      <a:solidFill>
                        <a:schemeClr val="accent3">
                          <a:lumMod val="75000"/>
                        </a:schemeClr>
                      </a:solidFill>
                      <a:latin typeface="Arial Narrow" pitchFamily="34" charset="0"/>
                    </a:rPr>
                    <a:t>G</a:t>
                  </a:r>
                  <a:r>
                    <a:rPr lang="en-US" sz="1600" dirty="0" smtClean="0">
                      <a:solidFill>
                        <a:srgbClr val="00B0F0"/>
                      </a:solidFill>
                      <a:latin typeface="Arial Narrow" pitchFamily="34" charset="0"/>
                    </a:rPr>
                    <a:t>)}</a:t>
                  </a:r>
                  <a:r>
                    <a:rPr lang="en-US" sz="1600" i="1" baseline="-25000" dirty="0" smtClean="0">
                      <a:solidFill>
                        <a:srgbClr val="00B0F0"/>
                      </a:solidFill>
                      <a:latin typeface="Arial Narrow" pitchFamily="34" charset="0"/>
                    </a:rPr>
                    <a:t>n=1..n</a:t>
                  </a:r>
                  <a:endParaRPr lang="en-US" sz="1600" dirty="0" smtClean="0">
                    <a:solidFill>
                      <a:srgbClr val="00B0F0"/>
                    </a:solidFill>
                    <a:latin typeface="Arial Narrow" pitchFamily="34" charset="0"/>
                  </a:endParaRPr>
                </a:p>
                <a:p>
                  <a:endParaRPr lang="en-US" sz="1600" dirty="0" smtClean="0">
                    <a:solidFill>
                      <a:srgbClr val="00B0F0"/>
                    </a:solidFill>
                    <a:latin typeface="Arial Narrow" pitchFamily="34" charset="0"/>
                  </a:endParaRPr>
                </a:p>
                <a:p>
                  <a:r>
                    <a:rPr lang="en-US" sz="1600" i="1" dirty="0" smtClean="0">
                      <a:solidFill>
                        <a:srgbClr val="C00000"/>
                      </a:solidFill>
                      <a:latin typeface="Arial Narrow" pitchFamily="34" charset="0"/>
                    </a:rPr>
                    <a:t>R</a:t>
                  </a:r>
                  <a:r>
                    <a:rPr lang="en-US" sz="1600" dirty="0" smtClean="0">
                      <a:solidFill>
                        <a:srgbClr val="C00000"/>
                      </a:solidFill>
                      <a:latin typeface="Arial Narrow" pitchFamily="34" charset="0"/>
                    </a:rPr>
                    <a:t> = red channel signal</a:t>
                  </a:r>
                </a:p>
                <a:p>
                  <a:r>
                    <a:rPr lang="en-US" sz="1600" i="1" dirty="0" smtClean="0">
                      <a:solidFill>
                        <a:schemeClr val="accent3">
                          <a:lumMod val="75000"/>
                        </a:schemeClr>
                      </a:solidFill>
                      <a:latin typeface="Arial Narrow" pitchFamily="34" charset="0"/>
                    </a:rPr>
                    <a:t>G</a:t>
                  </a:r>
                  <a:r>
                    <a:rPr lang="en-US" sz="1600" dirty="0" smtClean="0">
                      <a:solidFill>
                        <a:schemeClr val="accent3">
                          <a:lumMod val="75000"/>
                        </a:schemeClr>
                      </a:solidFill>
                      <a:latin typeface="Arial Narrow" pitchFamily="34" charset="0"/>
                    </a:rPr>
                    <a:t> = green channel signal</a:t>
                  </a:r>
                </a:p>
                <a:p>
                  <a:r>
                    <a:rPr lang="en-US" sz="1600" dirty="0" smtClean="0">
                      <a:solidFill>
                        <a:srgbClr val="00B0F0"/>
                      </a:solidFill>
                      <a:latin typeface="Arial Narrow" pitchFamily="34" charset="0"/>
                    </a:rPr>
                    <a:t>(background corrected or not)</a:t>
                  </a:r>
                  <a:endParaRPr lang="zh-TW" altLang="en-US" sz="1600" dirty="0">
                    <a:solidFill>
                      <a:srgbClr val="00B0F0"/>
                    </a:solidFill>
                    <a:latin typeface="Arial Narrow" pitchFamily="34" charset="0"/>
                  </a:endParaRPr>
                </a:p>
              </p:txBody>
            </p:sp>
          </p:grpSp>
        </p:grpSp>
        <p:grpSp>
          <p:nvGrpSpPr>
            <p:cNvPr id="7" name="群組 15"/>
            <p:cNvGrpSpPr/>
            <p:nvPr/>
          </p:nvGrpSpPr>
          <p:grpSpPr>
            <a:xfrm>
              <a:off x="4572000" y="1428736"/>
              <a:ext cx="3786214" cy="4714908"/>
              <a:chOff x="4458675" y="1428736"/>
              <a:chExt cx="3786214" cy="4714908"/>
            </a:xfrm>
          </p:grpSpPr>
          <p:sp>
            <p:nvSpPr>
              <p:cNvPr id="14" name="圓角矩形 13"/>
              <p:cNvSpPr/>
              <p:nvPr/>
            </p:nvSpPr>
            <p:spPr>
              <a:xfrm>
                <a:off x="4458675" y="1428736"/>
                <a:ext cx="3786214" cy="4714908"/>
              </a:xfrm>
              <a:prstGeom prst="roundRect">
                <a:avLst>
                  <a:gd name="adj" fmla="val 4340"/>
                </a:avLst>
              </a:prstGeom>
              <a:ln/>
            </p:spPr>
            <p:style>
              <a:lnRef idx="2">
                <a:schemeClr val="accent5"/>
              </a:lnRef>
              <a:fillRef idx="1">
                <a:schemeClr val="lt1"/>
              </a:fillRef>
              <a:effectRef idx="0">
                <a:schemeClr val="accent5"/>
              </a:effectRef>
              <a:fontRef idx="minor">
                <a:schemeClr val="dk1"/>
              </a:fontRef>
            </p:style>
            <p:txBody>
              <a:bodyPr rtlCol="0" anchor="ctr"/>
              <a:lstStyle/>
              <a:p>
                <a:pPr algn="ctr"/>
                <a:endParaRPr lang="zh-TW" altLang="en-US"/>
              </a:p>
            </p:txBody>
          </p:sp>
          <p:grpSp>
            <p:nvGrpSpPr>
              <p:cNvPr id="10" name="群組 9"/>
              <p:cNvGrpSpPr/>
              <p:nvPr/>
            </p:nvGrpSpPr>
            <p:grpSpPr>
              <a:xfrm>
                <a:off x="4508519" y="1572407"/>
                <a:ext cx="3686527" cy="4165609"/>
                <a:chOff x="4071934" y="1500174"/>
                <a:chExt cx="3686527" cy="4165609"/>
              </a:xfrm>
            </p:grpSpPr>
            <p:pic>
              <p:nvPicPr>
                <p:cNvPr id="217090" name="Picture 50" descr="C:\My Documents\My Pictures\slide-MvsA.dUDG414.gif"/>
                <p:cNvPicPr>
                  <a:picLocks noChangeAspect="1" noChangeArrowheads="1"/>
                </p:cNvPicPr>
                <p:nvPr/>
              </p:nvPicPr>
              <p:blipFill>
                <a:blip r:embed="rId4"/>
                <a:srcRect t="11951" b="9193"/>
                <a:stretch>
                  <a:fillRect/>
                </a:stretch>
              </p:blipFill>
              <p:spPr bwMode="auto">
                <a:xfrm>
                  <a:off x="4211505" y="3214686"/>
                  <a:ext cx="3108325" cy="2451097"/>
                </a:xfrm>
                <a:prstGeom prst="rect">
                  <a:avLst/>
                </a:prstGeom>
                <a:noFill/>
                <a:ln w="9525">
                  <a:noFill/>
                  <a:miter lim="800000"/>
                  <a:headEnd/>
                  <a:tailEnd/>
                </a:ln>
              </p:spPr>
            </p:pic>
            <p:sp>
              <p:nvSpPr>
                <p:cNvPr id="9" name="文字方塊 8"/>
                <p:cNvSpPr txBox="1"/>
                <p:nvPr/>
              </p:nvSpPr>
              <p:spPr>
                <a:xfrm>
                  <a:off x="4071934" y="1500174"/>
                  <a:ext cx="3686527" cy="1569660"/>
                </a:xfrm>
                <a:prstGeom prst="rect">
                  <a:avLst/>
                </a:prstGeom>
                <a:noFill/>
              </p:spPr>
              <p:txBody>
                <a:bodyPr wrap="square" rtlCol="0">
                  <a:spAutoFit/>
                </a:bodyPr>
                <a:lstStyle/>
                <a:p>
                  <a:r>
                    <a:rPr lang="en-US" sz="1600" dirty="0" smtClean="0">
                      <a:solidFill>
                        <a:srgbClr val="00B0F0"/>
                      </a:solidFill>
                      <a:latin typeface="Arial Narrow" pitchFamily="34" charset="0"/>
                    </a:rPr>
                    <a:t>Transformed data {(</a:t>
                  </a:r>
                  <a:r>
                    <a:rPr lang="en-US" sz="1600" i="1" dirty="0" smtClean="0">
                      <a:solidFill>
                        <a:srgbClr val="7030A0"/>
                      </a:solidFill>
                      <a:latin typeface="Arial Narrow" pitchFamily="34" charset="0"/>
                    </a:rPr>
                    <a:t>M</a:t>
                  </a:r>
                  <a:r>
                    <a:rPr lang="en-US" sz="1600" i="1" dirty="0" smtClean="0">
                      <a:solidFill>
                        <a:srgbClr val="00B0F0"/>
                      </a:solidFill>
                      <a:latin typeface="Arial Narrow" pitchFamily="34" charset="0"/>
                    </a:rPr>
                    <a:t>, </a:t>
                  </a:r>
                  <a:r>
                    <a:rPr lang="en-US" sz="1600" i="1" dirty="0" smtClean="0">
                      <a:solidFill>
                        <a:schemeClr val="accent6"/>
                      </a:solidFill>
                      <a:latin typeface="Arial Narrow" pitchFamily="34" charset="0"/>
                    </a:rPr>
                    <a:t>A</a:t>
                  </a:r>
                  <a:r>
                    <a:rPr lang="en-US" sz="1600" dirty="0" smtClean="0">
                      <a:solidFill>
                        <a:srgbClr val="00B0F0"/>
                      </a:solidFill>
                      <a:latin typeface="Arial Narrow" pitchFamily="34" charset="0"/>
                    </a:rPr>
                    <a:t>)}</a:t>
                  </a:r>
                  <a:r>
                    <a:rPr lang="en-US" sz="1600" i="1" baseline="-25000" dirty="0" smtClean="0">
                      <a:solidFill>
                        <a:srgbClr val="00B0F0"/>
                      </a:solidFill>
                      <a:latin typeface="Arial Narrow" pitchFamily="34" charset="0"/>
                    </a:rPr>
                    <a:t>n=1..n</a:t>
                  </a:r>
                  <a:endParaRPr lang="en-US" sz="1600" dirty="0" smtClean="0">
                    <a:solidFill>
                      <a:srgbClr val="00B0F0"/>
                    </a:solidFill>
                    <a:latin typeface="Arial Narrow" pitchFamily="34" charset="0"/>
                  </a:endParaRPr>
                </a:p>
                <a:p>
                  <a:endParaRPr lang="en-US" sz="1600" dirty="0" smtClean="0">
                    <a:solidFill>
                      <a:srgbClr val="00B0F0"/>
                    </a:solidFill>
                    <a:latin typeface="Arial Narrow" pitchFamily="34" charset="0"/>
                  </a:endParaRPr>
                </a:p>
                <a:p>
                  <a:r>
                    <a:rPr lang="en-US" sz="1600" i="1" dirty="0" smtClean="0">
                      <a:solidFill>
                        <a:srgbClr val="7030A0"/>
                      </a:solidFill>
                      <a:latin typeface="Arial Narrow" pitchFamily="34" charset="0"/>
                    </a:rPr>
                    <a:t>M</a:t>
                  </a:r>
                  <a:r>
                    <a:rPr lang="en-US" sz="1600" dirty="0" smtClean="0">
                      <a:solidFill>
                        <a:srgbClr val="7030A0"/>
                      </a:solidFill>
                      <a:latin typeface="Arial Narrow" pitchFamily="34" charset="0"/>
                    </a:rPr>
                    <a:t> = log</a:t>
                  </a:r>
                  <a:r>
                    <a:rPr lang="en-US" sz="1600" i="1" baseline="-25000" dirty="0" smtClean="0">
                      <a:solidFill>
                        <a:srgbClr val="7030A0"/>
                      </a:solidFill>
                      <a:latin typeface="Arial Narrow" pitchFamily="34" charset="0"/>
                    </a:rPr>
                    <a:t>2</a:t>
                  </a:r>
                  <a:r>
                    <a:rPr lang="en-US" sz="1600" dirty="0" smtClean="0">
                      <a:solidFill>
                        <a:srgbClr val="7030A0"/>
                      </a:solidFill>
                      <a:latin typeface="Arial Narrow" pitchFamily="34" charset="0"/>
                    </a:rPr>
                    <a:t>(</a:t>
                  </a:r>
                  <a:r>
                    <a:rPr lang="en-US" sz="1600" i="1" dirty="0" smtClean="0">
                      <a:solidFill>
                        <a:srgbClr val="7030A0"/>
                      </a:solidFill>
                      <a:latin typeface="Arial Narrow" pitchFamily="34" charset="0"/>
                    </a:rPr>
                    <a:t>R</a:t>
                  </a:r>
                  <a:r>
                    <a:rPr lang="en-US" sz="1600" dirty="0" smtClean="0">
                      <a:solidFill>
                        <a:srgbClr val="7030A0"/>
                      </a:solidFill>
                      <a:latin typeface="Arial Narrow" pitchFamily="34" charset="0"/>
                    </a:rPr>
                    <a:t>/</a:t>
                  </a:r>
                  <a:r>
                    <a:rPr lang="en-US" sz="1600" i="1" dirty="0" smtClean="0">
                      <a:solidFill>
                        <a:srgbClr val="7030A0"/>
                      </a:solidFill>
                      <a:latin typeface="Arial Narrow" pitchFamily="34" charset="0"/>
                    </a:rPr>
                    <a:t>G</a:t>
                  </a:r>
                  <a:r>
                    <a:rPr lang="en-US" sz="1600" dirty="0" smtClean="0">
                      <a:solidFill>
                        <a:srgbClr val="7030A0"/>
                      </a:solidFill>
                      <a:latin typeface="Arial Narrow" pitchFamily="34" charset="0"/>
                    </a:rPr>
                    <a:t>) (ratio),</a:t>
                  </a:r>
                </a:p>
                <a:p>
                  <a:r>
                    <a:rPr lang="en-US" sz="1600" i="1" dirty="0" smtClean="0">
                      <a:solidFill>
                        <a:schemeClr val="accent6"/>
                      </a:solidFill>
                      <a:latin typeface="Arial Narrow" pitchFamily="34" charset="0"/>
                    </a:rPr>
                    <a:t>A</a:t>
                  </a:r>
                  <a:r>
                    <a:rPr lang="en-US" sz="1600" dirty="0" smtClean="0">
                      <a:solidFill>
                        <a:schemeClr val="accent6"/>
                      </a:solidFill>
                      <a:latin typeface="Arial Narrow" pitchFamily="34" charset="0"/>
                    </a:rPr>
                    <a:t> = log</a:t>
                  </a:r>
                  <a:r>
                    <a:rPr lang="en-US" sz="1600" i="1" baseline="-25000" dirty="0" smtClean="0">
                      <a:solidFill>
                        <a:schemeClr val="accent6"/>
                      </a:solidFill>
                      <a:latin typeface="Arial Narrow" pitchFamily="34" charset="0"/>
                    </a:rPr>
                    <a:t>2</a:t>
                  </a:r>
                  <a:r>
                    <a:rPr lang="en-US" sz="1600" dirty="0" smtClean="0">
                      <a:solidFill>
                        <a:schemeClr val="accent6"/>
                      </a:solidFill>
                      <a:latin typeface="Arial Narrow" pitchFamily="34" charset="0"/>
                    </a:rPr>
                    <a:t>(</a:t>
                  </a:r>
                  <a:r>
                    <a:rPr lang="en-US" sz="1600" i="1" dirty="0" smtClean="0">
                      <a:solidFill>
                        <a:schemeClr val="accent6"/>
                      </a:solidFill>
                      <a:latin typeface="Arial Narrow" pitchFamily="34" charset="0"/>
                    </a:rPr>
                    <a:t>R</a:t>
                  </a:r>
                  <a:r>
                    <a:rPr lang="en-US" sz="1600" dirty="0" smtClean="0">
                      <a:solidFill>
                        <a:schemeClr val="accent6"/>
                      </a:solidFill>
                      <a:latin typeface="Arial Narrow" pitchFamily="34" charset="0"/>
                    </a:rPr>
                    <a:t> × </a:t>
                  </a:r>
                  <a:r>
                    <a:rPr lang="en-US" sz="1600" i="1" dirty="0" smtClean="0">
                      <a:solidFill>
                        <a:schemeClr val="accent6"/>
                      </a:solidFill>
                      <a:latin typeface="Arial Narrow" pitchFamily="34" charset="0"/>
                    </a:rPr>
                    <a:t>G</a:t>
                  </a:r>
                  <a:r>
                    <a:rPr lang="en-US" sz="1600" dirty="0" smtClean="0">
                      <a:solidFill>
                        <a:schemeClr val="accent6"/>
                      </a:solidFill>
                      <a:latin typeface="Arial Narrow" pitchFamily="34" charset="0"/>
                    </a:rPr>
                    <a:t>)</a:t>
                  </a:r>
                  <a:r>
                    <a:rPr lang="en-US" sz="1600" baseline="30000" dirty="0" smtClean="0">
                      <a:solidFill>
                        <a:schemeClr val="accent6"/>
                      </a:solidFill>
                      <a:latin typeface="Arial Narrow" pitchFamily="34" charset="0"/>
                    </a:rPr>
                    <a:t>1/2 </a:t>
                  </a:r>
                  <a:r>
                    <a:rPr lang="en-US" sz="1600" dirty="0" smtClean="0">
                      <a:solidFill>
                        <a:schemeClr val="accent6"/>
                      </a:solidFill>
                      <a:latin typeface="Arial Narrow" pitchFamily="34" charset="0"/>
                    </a:rPr>
                    <a:t>= 1/2 × log</a:t>
                  </a:r>
                  <a:r>
                    <a:rPr lang="en-US" sz="1600" i="1" baseline="-25000" dirty="0" smtClean="0">
                      <a:solidFill>
                        <a:schemeClr val="accent6"/>
                      </a:solidFill>
                      <a:latin typeface="Arial Narrow" pitchFamily="34" charset="0"/>
                    </a:rPr>
                    <a:t>2</a:t>
                  </a:r>
                  <a:r>
                    <a:rPr lang="en-US" sz="1600" dirty="0" smtClean="0">
                      <a:solidFill>
                        <a:schemeClr val="accent6"/>
                      </a:solidFill>
                      <a:latin typeface="Arial Narrow" pitchFamily="34" charset="0"/>
                    </a:rPr>
                    <a:t>(</a:t>
                  </a:r>
                  <a:r>
                    <a:rPr lang="en-US" sz="1600" i="1" dirty="0" smtClean="0">
                      <a:solidFill>
                        <a:schemeClr val="accent6"/>
                      </a:solidFill>
                      <a:latin typeface="Arial Narrow" pitchFamily="34" charset="0"/>
                    </a:rPr>
                    <a:t>R</a:t>
                  </a:r>
                  <a:r>
                    <a:rPr lang="en-US" sz="1600" dirty="0" smtClean="0">
                      <a:solidFill>
                        <a:schemeClr val="accent6"/>
                      </a:solidFill>
                      <a:latin typeface="Arial Narrow" pitchFamily="34" charset="0"/>
                    </a:rPr>
                    <a:t> × </a:t>
                  </a:r>
                  <a:r>
                    <a:rPr lang="en-US" sz="1600" i="1" dirty="0" smtClean="0">
                      <a:solidFill>
                        <a:schemeClr val="accent6"/>
                      </a:solidFill>
                      <a:latin typeface="Arial Narrow" pitchFamily="34" charset="0"/>
                    </a:rPr>
                    <a:t>G</a:t>
                  </a:r>
                  <a:r>
                    <a:rPr lang="en-US" sz="1600" dirty="0" smtClean="0">
                      <a:solidFill>
                        <a:schemeClr val="accent6"/>
                      </a:solidFill>
                      <a:latin typeface="Arial Narrow" pitchFamily="34" charset="0"/>
                    </a:rPr>
                    <a:t>) (intensity)</a:t>
                  </a:r>
                </a:p>
                <a:p>
                  <a:endParaRPr lang="en-US" sz="1600" dirty="0" smtClean="0">
                    <a:solidFill>
                      <a:schemeClr val="accent6"/>
                    </a:solidFill>
                    <a:latin typeface="Arial Narrow" pitchFamily="34" charset="0"/>
                  </a:endParaRPr>
                </a:p>
                <a:p>
                  <a:pPr algn="ctr"/>
                  <a:r>
                    <a:rPr lang="en-US" sz="1600" dirty="0" smtClean="0">
                      <a:solidFill>
                        <a:srgbClr val="00B0F0"/>
                      </a:solidFill>
                      <a:latin typeface="Arial Narrow" pitchFamily="34" charset="0"/>
                      <a:sym typeface="Symbol"/>
                    </a:rPr>
                    <a:t></a:t>
                  </a:r>
                  <a:r>
                    <a:rPr lang="en-US" sz="1600" dirty="0" smtClean="0">
                      <a:solidFill>
                        <a:srgbClr val="00B0F0"/>
                      </a:solidFill>
                      <a:latin typeface="Arial Narrow" pitchFamily="34" charset="0"/>
                    </a:rPr>
                    <a:t>  </a:t>
                  </a:r>
                  <a:r>
                    <a:rPr lang="en-US" sz="1600" i="1" dirty="0" smtClean="0">
                      <a:solidFill>
                        <a:srgbClr val="C00000"/>
                      </a:solidFill>
                      <a:latin typeface="Arial Narrow" pitchFamily="34" charset="0"/>
                    </a:rPr>
                    <a:t>R</a:t>
                  </a:r>
                  <a:r>
                    <a:rPr lang="en-US" sz="1600" dirty="0" smtClean="0">
                      <a:solidFill>
                        <a:srgbClr val="C00000"/>
                      </a:solidFill>
                      <a:latin typeface="Arial Narrow" pitchFamily="34" charset="0"/>
                    </a:rPr>
                    <a:t>=(2</a:t>
                  </a:r>
                  <a:r>
                    <a:rPr lang="en-US" sz="1600" baseline="30000" dirty="0" smtClean="0">
                      <a:solidFill>
                        <a:srgbClr val="C00000"/>
                      </a:solidFill>
                      <a:latin typeface="Arial Narrow" pitchFamily="34" charset="0"/>
                    </a:rPr>
                    <a:t>2A+M</a:t>
                  </a:r>
                  <a:r>
                    <a:rPr lang="en-US" sz="1600" dirty="0" smtClean="0">
                      <a:solidFill>
                        <a:srgbClr val="C00000"/>
                      </a:solidFill>
                      <a:latin typeface="Arial Narrow" pitchFamily="34" charset="0"/>
                    </a:rPr>
                    <a:t>)</a:t>
                  </a:r>
                  <a:r>
                    <a:rPr lang="en-US" sz="1600" baseline="46000" dirty="0" smtClean="0">
                      <a:solidFill>
                        <a:srgbClr val="C00000"/>
                      </a:solidFill>
                      <a:latin typeface="Arial Narrow" pitchFamily="34" charset="0"/>
                    </a:rPr>
                    <a:t>1/2</a:t>
                  </a:r>
                  <a:r>
                    <a:rPr lang="en-US" sz="1600" i="1" dirty="0" smtClean="0">
                      <a:solidFill>
                        <a:srgbClr val="00B0F0"/>
                      </a:solidFill>
                      <a:latin typeface="Arial Narrow" pitchFamily="34" charset="0"/>
                    </a:rPr>
                    <a:t>, </a:t>
                  </a:r>
                  <a:r>
                    <a:rPr lang="en-US" sz="1600" i="1" dirty="0" smtClean="0">
                      <a:solidFill>
                        <a:schemeClr val="accent3">
                          <a:lumMod val="75000"/>
                        </a:schemeClr>
                      </a:solidFill>
                      <a:latin typeface="Arial Narrow" pitchFamily="34" charset="0"/>
                    </a:rPr>
                    <a:t>G</a:t>
                  </a:r>
                  <a:r>
                    <a:rPr lang="en-US" sz="1600" dirty="0" smtClean="0">
                      <a:solidFill>
                        <a:schemeClr val="accent3">
                          <a:lumMod val="75000"/>
                        </a:schemeClr>
                      </a:solidFill>
                      <a:latin typeface="Arial Narrow" pitchFamily="34" charset="0"/>
                    </a:rPr>
                    <a:t>=(2</a:t>
                  </a:r>
                  <a:r>
                    <a:rPr lang="en-US" sz="1600" baseline="30000" dirty="0" smtClean="0">
                      <a:solidFill>
                        <a:schemeClr val="accent3">
                          <a:lumMod val="75000"/>
                        </a:schemeClr>
                      </a:solidFill>
                      <a:latin typeface="Arial Narrow" pitchFamily="34" charset="0"/>
                    </a:rPr>
                    <a:t>2A-M</a:t>
                  </a:r>
                  <a:r>
                    <a:rPr lang="en-US" sz="1600" dirty="0" smtClean="0">
                      <a:solidFill>
                        <a:schemeClr val="accent3">
                          <a:lumMod val="75000"/>
                        </a:schemeClr>
                      </a:solidFill>
                      <a:latin typeface="Arial Narrow" pitchFamily="34" charset="0"/>
                    </a:rPr>
                    <a:t>)</a:t>
                  </a:r>
                  <a:r>
                    <a:rPr lang="en-US" sz="1600" baseline="46000" dirty="0" smtClean="0">
                      <a:solidFill>
                        <a:schemeClr val="accent3">
                          <a:lumMod val="75000"/>
                        </a:schemeClr>
                      </a:solidFill>
                      <a:latin typeface="Arial Narrow" pitchFamily="34" charset="0"/>
                    </a:rPr>
                    <a:t>1/2</a:t>
                  </a:r>
                  <a:r>
                    <a:rPr lang="en-US" sz="1600" dirty="0" smtClean="0">
                      <a:solidFill>
                        <a:schemeClr val="accent3">
                          <a:lumMod val="75000"/>
                        </a:schemeClr>
                      </a:solidFill>
                      <a:latin typeface="Arial Narrow" pitchFamily="34" charset="0"/>
                    </a:rPr>
                    <a:t> </a:t>
                  </a:r>
                  <a:endParaRPr lang="zh-TW" altLang="en-US" sz="1600" dirty="0">
                    <a:solidFill>
                      <a:schemeClr val="accent3">
                        <a:lumMod val="75000"/>
                      </a:schemeClr>
                    </a:solidFill>
                    <a:latin typeface="Arial Narrow" pitchFamily="34" charset="0"/>
                  </a:endParaRPr>
                </a:p>
              </p:txBody>
            </p:sp>
          </p:grpSp>
        </p:grpSp>
      </p:grpSp>
    </p:spTree>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611188" y="1071546"/>
            <a:ext cx="2746366" cy="338554"/>
          </a:xfrm>
          <a:prstGeom prst="rect">
            <a:avLst/>
          </a:prstGeom>
        </p:spPr>
        <p:txBody>
          <a:bodyPr wrap="square">
            <a:spAutoFit/>
          </a:bodyPr>
          <a:lstStyle/>
          <a:p>
            <a:r>
              <a:rPr lang="en-US" altLang="zh-TW" sz="1600" dirty="0" smtClean="0">
                <a:solidFill>
                  <a:srgbClr val="C00000"/>
                </a:solidFill>
                <a:latin typeface="Arial Narrow" pitchFamily="34" charset="0"/>
              </a:rPr>
              <a:t>log</a:t>
            </a:r>
            <a:r>
              <a:rPr lang="en-US" altLang="zh-TW" sz="1600" baseline="-25000" dirty="0" smtClean="0">
                <a:solidFill>
                  <a:srgbClr val="C00000"/>
                </a:solidFill>
                <a:latin typeface="Arial Narrow" pitchFamily="34" charset="0"/>
              </a:rPr>
              <a:t>2</a:t>
            </a:r>
            <a:r>
              <a:rPr lang="en-US" altLang="zh-TW" sz="1600" dirty="0" smtClean="0">
                <a:solidFill>
                  <a:srgbClr val="C00000"/>
                </a:solidFill>
                <a:latin typeface="Arial Narrow" pitchFamily="34" charset="0"/>
              </a:rPr>
              <a:t> </a:t>
            </a:r>
            <a:r>
              <a:rPr lang="en-US" altLang="zh-TW" sz="1600" i="1" dirty="0" smtClean="0">
                <a:solidFill>
                  <a:srgbClr val="C00000"/>
                </a:solidFill>
                <a:latin typeface="Arial Narrow" pitchFamily="34" charset="0"/>
              </a:rPr>
              <a:t>R’/G’ </a:t>
            </a:r>
            <a:r>
              <a:rPr lang="en-US" altLang="zh-TW" sz="1600" dirty="0" smtClean="0">
                <a:solidFill>
                  <a:srgbClr val="C00000"/>
                </a:solidFill>
                <a:latin typeface="Arial Narrow" pitchFamily="34" charset="0"/>
              </a:rPr>
              <a:t>= log</a:t>
            </a:r>
            <a:r>
              <a:rPr lang="en-US" altLang="zh-TW" sz="1600" baseline="-25000" dirty="0" smtClean="0">
                <a:solidFill>
                  <a:srgbClr val="C00000"/>
                </a:solidFill>
                <a:latin typeface="Arial Narrow" pitchFamily="34" charset="0"/>
              </a:rPr>
              <a:t>2</a:t>
            </a:r>
            <a:r>
              <a:rPr lang="en-US" altLang="zh-TW" sz="1600" dirty="0" smtClean="0">
                <a:solidFill>
                  <a:srgbClr val="C00000"/>
                </a:solidFill>
                <a:latin typeface="Arial Narrow" pitchFamily="34" charset="0"/>
              </a:rPr>
              <a:t> </a:t>
            </a:r>
            <a:r>
              <a:rPr lang="en-US" altLang="zh-TW" sz="1600" i="1" dirty="0" smtClean="0">
                <a:solidFill>
                  <a:srgbClr val="C00000"/>
                </a:solidFill>
                <a:latin typeface="Arial Narrow" pitchFamily="34" charset="0"/>
              </a:rPr>
              <a:t>R/G</a:t>
            </a:r>
            <a:r>
              <a:rPr lang="en-US" altLang="zh-TW" sz="1600" dirty="0" smtClean="0">
                <a:solidFill>
                  <a:srgbClr val="C00000"/>
                </a:solidFill>
                <a:latin typeface="Arial Narrow" pitchFamily="34" charset="0"/>
              </a:rPr>
              <a:t> – </a:t>
            </a:r>
            <a:r>
              <a:rPr lang="en-US" altLang="zh-TW" sz="1600" dirty="0" err="1" smtClean="0">
                <a:solidFill>
                  <a:srgbClr val="C00000"/>
                </a:solidFill>
                <a:latin typeface="Arial Narrow" pitchFamily="34" charset="0"/>
              </a:rPr>
              <a:t>lowess</a:t>
            </a:r>
            <a:r>
              <a:rPr lang="en-US" altLang="zh-TW" sz="1600" dirty="0" smtClean="0">
                <a:solidFill>
                  <a:srgbClr val="C00000"/>
                </a:solidFill>
                <a:latin typeface="Arial Narrow" pitchFamily="34" charset="0"/>
              </a:rPr>
              <a:t> </a:t>
            </a:r>
            <a:r>
              <a:rPr lang="en-US" altLang="zh-TW" sz="1600" i="1" baseline="-25000" dirty="0" err="1" smtClean="0">
                <a:solidFill>
                  <a:srgbClr val="C00000"/>
                </a:solidFill>
                <a:latin typeface="Arial Narrow" pitchFamily="34" charset="0"/>
              </a:rPr>
              <a:t>i</a:t>
            </a:r>
            <a:r>
              <a:rPr lang="en-US" altLang="zh-TW" sz="1600" dirty="0" smtClean="0">
                <a:solidFill>
                  <a:srgbClr val="C00000"/>
                </a:solidFill>
                <a:latin typeface="Arial Narrow" pitchFamily="34" charset="0"/>
              </a:rPr>
              <a:t>(</a:t>
            </a:r>
            <a:r>
              <a:rPr lang="en-US" altLang="zh-TW" sz="1600" i="1" dirty="0" smtClean="0">
                <a:solidFill>
                  <a:srgbClr val="C00000"/>
                </a:solidFill>
                <a:latin typeface="Arial Narrow" pitchFamily="34" charset="0"/>
              </a:rPr>
              <a:t>A</a:t>
            </a:r>
            <a:r>
              <a:rPr lang="en-US" altLang="zh-TW" sz="1600" dirty="0" smtClean="0">
                <a:solidFill>
                  <a:srgbClr val="C00000"/>
                </a:solidFill>
                <a:latin typeface="Arial Narrow" pitchFamily="34" charset="0"/>
              </a:rPr>
              <a:t>)</a:t>
            </a:r>
          </a:p>
        </p:txBody>
      </p:sp>
      <p:grpSp>
        <p:nvGrpSpPr>
          <p:cNvPr id="3" name="群組 18"/>
          <p:cNvGrpSpPr/>
          <p:nvPr/>
        </p:nvGrpSpPr>
        <p:grpSpPr>
          <a:xfrm>
            <a:off x="706418" y="1643050"/>
            <a:ext cx="7731165" cy="4714908"/>
            <a:chOff x="698487" y="1643050"/>
            <a:chExt cx="7731165" cy="4714908"/>
          </a:xfrm>
        </p:grpSpPr>
        <p:grpSp>
          <p:nvGrpSpPr>
            <p:cNvPr id="4" name="群組 16"/>
            <p:cNvGrpSpPr/>
            <p:nvPr/>
          </p:nvGrpSpPr>
          <p:grpSpPr>
            <a:xfrm>
              <a:off x="698487" y="1643050"/>
              <a:ext cx="3786214" cy="4714908"/>
              <a:chOff x="698487" y="1643050"/>
              <a:chExt cx="3786214" cy="4714908"/>
            </a:xfrm>
          </p:grpSpPr>
          <p:sp>
            <p:nvSpPr>
              <p:cNvPr id="11" name="圓角矩形 10"/>
              <p:cNvSpPr/>
              <p:nvPr/>
            </p:nvSpPr>
            <p:spPr>
              <a:xfrm>
                <a:off x="698487" y="1643050"/>
                <a:ext cx="3786214" cy="4714908"/>
              </a:xfrm>
              <a:prstGeom prst="roundRect">
                <a:avLst>
                  <a:gd name="adj" fmla="val 4340"/>
                </a:avLst>
              </a:prstGeom>
            </p:spPr>
            <p:style>
              <a:lnRef idx="2">
                <a:schemeClr val="accent4"/>
              </a:lnRef>
              <a:fillRef idx="1">
                <a:schemeClr val="lt1"/>
              </a:fillRef>
              <a:effectRef idx="0">
                <a:schemeClr val="accent4"/>
              </a:effectRef>
              <a:fontRef idx="minor">
                <a:schemeClr val="dk1"/>
              </a:fontRef>
            </p:style>
            <p:txBody>
              <a:bodyPr rtlCol="0" anchor="ctr"/>
              <a:lstStyle/>
              <a:p>
                <a:pPr algn="ctr"/>
                <a:endParaRPr lang="zh-TW" altLang="en-US"/>
              </a:p>
            </p:txBody>
          </p:sp>
          <p:grpSp>
            <p:nvGrpSpPr>
              <p:cNvPr id="6" name="群組 15"/>
              <p:cNvGrpSpPr/>
              <p:nvPr/>
            </p:nvGrpSpPr>
            <p:grpSpPr>
              <a:xfrm>
                <a:off x="1038194" y="1931978"/>
                <a:ext cx="3106800" cy="4140228"/>
                <a:chOff x="1038194" y="2220906"/>
                <a:chExt cx="3106800" cy="4140228"/>
              </a:xfrm>
            </p:grpSpPr>
            <p:sp>
              <p:nvSpPr>
                <p:cNvPr id="5" name="文字方塊 4"/>
                <p:cNvSpPr txBox="1"/>
                <p:nvPr/>
              </p:nvSpPr>
              <p:spPr>
                <a:xfrm>
                  <a:off x="1262608" y="2220906"/>
                  <a:ext cx="2657972" cy="830997"/>
                </a:xfrm>
                <a:prstGeom prst="rect">
                  <a:avLst/>
                </a:prstGeom>
                <a:noFill/>
              </p:spPr>
              <p:txBody>
                <a:bodyPr wrap="none" rtlCol="0">
                  <a:spAutoFit/>
                </a:bodyPr>
                <a:lstStyle/>
                <a:p>
                  <a:r>
                    <a:rPr lang="en-US" sz="1600" dirty="0" smtClean="0">
                      <a:solidFill>
                        <a:srgbClr val="00B0F0"/>
                      </a:solidFill>
                      <a:latin typeface="Arial Narrow" pitchFamily="34" charset="0"/>
                    </a:rPr>
                    <a:t>Non-normalized data {(</a:t>
                  </a:r>
                  <a:r>
                    <a:rPr lang="en-US" sz="1600" i="1" dirty="0" smtClean="0">
                      <a:solidFill>
                        <a:srgbClr val="00B0F0"/>
                      </a:solidFill>
                      <a:latin typeface="Arial Narrow" pitchFamily="34" charset="0"/>
                    </a:rPr>
                    <a:t>M, A</a:t>
                  </a:r>
                  <a:r>
                    <a:rPr lang="en-US" sz="1600" dirty="0" smtClean="0">
                      <a:solidFill>
                        <a:srgbClr val="00B0F0"/>
                      </a:solidFill>
                      <a:latin typeface="Arial Narrow" pitchFamily="34" charset="0"/>
                    </a:rPr>
                    <a:t>)}</a:t>
                  </a:r>
                  <a:r>
                    <a:rPr lang="en-US" sz="1600" i="1" baseline="-25000" dirty="0" smtClean="0">
                      <a:solidFill>
                        <a:srgbClr val="00B0F0"/>
                      </a:solidFill>
                      <a:latin typeface="Arial Narrow" pitchFamily="34" charset="0"/>
                    </a:rPr>
                    <a:t>n=1..n</a:t>
                  </a:r>
                </a:p>
                <a:p>
                  <a:endParaRPr lang="en-US" sz="1600" i="1" dirty="0" smtClean="0">
                    <a:solidFill>
                      <a:srgbClr val="00B0F0"/>
                    </a:solidFill>
                    <a:latin typeface="Arial Narrow" pitchFamily="34" charset="0"/>
                  </a:endParaRPr>
                </a:p>
                <a:p>
                  <a:pPr algn="ctr"/>
                  <a:r>
                    <a:rPr lang="en-US" sz="1600" i="1" dirty="0" smtClean="0">
                      <a:solidFill>
                        <a:srgbClr val="C00000"/>
                      </a:solidFill>
                      <a:latin typeface="Arial Narrow" pitchFamily="34" charset="0"/>
                    </a:rPr>
                    <a:t>M</a:t>
                  </a:r>
                  <a:r>
                    <a:rPr lang="en-US" sz="1600" dirty="0" smtClean="0">
                      <a:solidFill>
                        <a:srgbClr val="C00000"/>
                      </a:solidFill>
                      <a:latin typeface="Arial Narrow" pitchFamily="34" charset="0"/>
                    </a:rPr>
                    <a:t> = log</a:t>
                  </a:r>
                  <a:r>
                    <a:rPr lang="en-US" sz="1600" i="1" baseline="-25000" dirty="0" smtClean="0">
                      <a:solidFill>
                        <a:srgbClr val="C00000"/>
                      </a:solidFill>
                      <a:latin typeface="Arial Narrow" pitchFamily="34" charset="0"/>
                    </a:rPr>
                    <a:t>2</a:t>
                  </a:r>
                  <a:r>
                    <a:rPr lang="en-US" sz="1600" dirty="0" smtClean="0">
                      <a:solidFill>
                        <a:srgbClr val="C00000"/>
                      </a:solidFill>
                      <a:latin typeface="Arial Narrow" pitchFamily="34" charset="0"/>
                    </a:rPr>
                    <a:t>(</a:t>
                  </a:r>
                  <a:r>
                    <a:rPr lang="en-US" sz="1600" i="1" dirty="0" smtClean="0">
                      <a:solidFill>
                        <a:srgbClr val="C00000"/>
                      </a:solidFill>
                      <a:latin typeface="Arial Narrow" pitchFamily="34" charset="0"/>
                    </a:rPr>
                    <a:t>R</a:t>
                  </a:r>
                  <a:r>
                    <a:rPr lang="en-US" sz="1600" dirty="0" smtClean="0">
                      <a:solidFill>
                        <a:srgbClr val="C00000"/>
                      </a:solidFill>
                      <a:latin typeface="Arial Narrow" pitchFamily="34" charset="0"/>
                    </a:rPr>
                    <a:t>/</a:t>
                  </a:r>
                  <a:r>
                    <a:rPr lang="en-US" sz="1600" i="1" dirty="0" smtClean="0">
                      <a:solidFill>
                        <a:srgbClr val="C00000"/>
                      </a:solidFill>
                      <a:latin typeface="Arial Narrow" pitchFamily="34" charset="0"/>
                    </a:rPr>
                    <a:t>G</a:t>
                  </a:r>
                  <a:r>
                    <a:rPr lang="en-US" sz="1600" dirty="0" smtClean="0">
                      <a:solidFill>
                        <a:srgbClr val="C00000"/>
                      </a:solidFill>
                      <a:latin typeface="Arial Narrow" pitchFamily="34" charset="0"/>
                    </a:rPr>
                    <a:t>)</a:t>
                  </a:r>
                  <a:endParaRPr lang="zh-TW" altLang="en-US" sz="1600" dirty="0" smtClean="0">
                    <a:solidFill>
                      <a:srgbClr val="C00000"/>
                    </a:solidFill>
                    <a:latin typeface="Arial Narrow" pitchFamily="34" charset="0"/>
                  </a:endParaRPr>
                </a:p>
              </p:txBody>
            </p:sp>
            <p:pic>
              <p:nvPicPr>
                <p:cNvPr id="218114" name="Picture 5" descr="C:\My Documents\My Pictures\slide-MvsA.dUDG414.gif"/>
                <p:cNvPicPr>
                  <a:picLocks noChangeAspect="1" noChangeArrowheads="1"/>
                </p:cNvPicPr>
                <p:nvPr/>
              </p:nvPicPr>
              <p:blipFill>
                <a:blip r:embed="rId3"/>
                <a:srcRect t="13796" b="10323"/>
                <a:stretch>
                  <a:fillRect/>
                </a:stretch>
              </p:blipFill>
              <p:spPr bwMode="auto">
                <a:xfrm>
                  <a:off x="1038194" y="4003680"/>
                  <a:ext cx="3106800" cy="2357454"/>
                </a:xfrm>
                <a:prstGeom prst="rect">
                  <a:avLst/>
                </a:prstGeom>
                <a:noFill/>
                <a:ln w="9525">
                  <a:noFill/>
                  <a:miter lim="800000"/>
                  <a:headEnd/>
                  <a:tailEnd/>
                </a:ln>
              </p:spPr>
            </p:pic>
          </p:grpSp>
        </p:grpSp>
        <p:grpSp>
          <p:nvGrpSpPr>
            <p:cNvPr id="7" name="群組 17"/>
            <p:cNvGrpSpPr/>
            <p:nvPr/>
          </p:nvGrpSpPr>
          <p:grpSpPr>
            <a:xfrm>
              <a:off x="4643438" y="1643050"/>
              <a:ext cx="3786214" cy="4714908"/>
              <a:chOff x="4643438" y="1643050"/>
              <a:chExt cx="3786214" cy="4714908"/>
            </a:xfrm>
          </p:grpSpPr>
          <p:sp>
            <p:nvSpPr>
              <p:cNvPr id="12" name="圓角矩形 11"/>
              <p:cNvSpPr/>
              <p:nvPr/>
            </p:nvSpPr>
            <p:spPr>
              <a:xfrm>
                <a:off x="4643438" y="1643050"/>
                <a:ext cx="3786214" cy="4714908"/>
              </a:xfrm>
              <a:prstGeom prst="roundRect">
                <a:avLst>
                  <a:gd name="adj" fmla="val 4340"/>
                </a:avLst>
              </a:prstGeom>
            </p:spPr>
            <p:style>
              <a:lnRef idx="2">
                <a:schemeClr val="accent4"/>
              </a:lnRef>
              <a:fillRef idx="1">
                <a:schemeClr val="lt1"/>
              </a:fillRef>
              <a:effectRef idx="0">
                <a:schemeClr val="accent4"/>
              </a:effectRef>
              <a:fontRef idx="minor">
                <a:schemeClr val="dk1"/>
              </a:fontRef>
            </p:style>
            <p:txBody>
              <a:bodyPr rtlCol="0" anchor="ctr"/>
              <a:lstStyle/>
              <a:p>
                <a:pPr algn="ctr"/>
                <a:endParaRPr lang="zh-TW" altLang="en-US"/>
              </a:p>
            </p:txBody>
          </p:sp>
          <p:grpSp>
            <p:nvGrpSpPr>
              <p:cNvPr id="10" name="群組 14"/>
              <p:cNvGrpSpPr/>
              <p:nvPr/>
            </p:nvGrpSpPr>
            <p:grpSpPr>
              <a:xfrm>
                <a:off x="4975862" y="1931978"/>
                <a:ext cx="3121367" cy="4137052"/>
                <a:chOff x="4975862" y="2078030"/>
                <a:chExt cx="3121367" cy="4137052"/>
              </a:xfrm>
            </p:grpSpPr>
            <p:pic>
              <p:nvPicPr>
                <p:cNvPr id="218115" name="Picture 1028" descr="C:\My Documents\My Pictures\slide-NormMvsA-l.dUDG414.gif"/>
                <p:cNvPicPr>
                  <a:picLocks noChangeAspect="1" noChangeArrowheads="1"/>
                </p:cNvPicPr>
                <p:nvPr/>
              </p:nvPicPr>
              <p:blipFill>
                <a:blip r:embed="rId4"/>
                <a:srcRect t="13796" b="10323"/>
                <a:stretch>
                  <a:fillRect/>
                </a:stretch>
              </p:blipFill>
              <p:spPr bwMode="auto">
                <a:xfrm>
                  <a:off x="4983145" y="3857628"/>
                  <a:ext cx="3106800" cy="2357454"/>
                </a:xfrm>
                <a:prstGeom prst="rect">
                  <a:avLst/>
                </a:prstGeom>
                <a:noFill/>
                <a:ln w="9525">
                  <a:noFill/>
                  <a:miter lim="800000"/>
                  <a:headEnd/>
                  <a:tailEnd/>
                </a:ln>
              </p:spPr>
            </p:pic>
            <p:sp>
              <p:nvSpPr>
                <p:cNvPr id="8" name="文字方塊 7"/>
                <p:cNvSpPr txBox="1"/>
                <p:nvPr/>
              </p:nvSpPr>
              <p:spPr>
                <a:xfrm>
                  <a:off x="4975862" y="2078030"/>
                  <a:ext cx="3121367" cy="1708160"/>
                </a:xfrm>
                <a:prstGeom prst="rect">
                  <a:avLst/>
                </a:prstGeom>
                <a:noFill/>
              </p:spPr>
              <p:txBody>
                <a:bodyPr wrap="none" rtlCol="0">
                  <a:spAutoFit/>
                </a:bodyPr>
                <a:lstStyle/>
                <a:p>
                  <a:r>
                    <a:rPr lang="en-US" sz="1600" dirty="0" smtClean="0">
                      <a:solidFill>
                        <a:srgbClr val="00B0F0"/>
                      </a:solidFill>
                      <a:latin typeface="Arial Narrow" pitchFamily="34" charset="0"/>
                    </a:rPr>
                    <a:t>Global normalized data {(</a:t>
                  </a:r>
                  <a:r>
                    <a:rPr lang="en-US" sz="1600" i="1" dirty="0" smtClean="0">
                      <a:solidFill>
                        <a:srgbClr val="00B0F0"/>
                      </a:solidFill>
                      <a:latin typeface="Arial Narrow" pitchFamily="34" charset="0"/>
                    </a:rPr>
                    <a:t>M, A</a:t>
                  </a:r>
                  <a:r>
                    <a:rPr lang="en-US" sz="1600" dirty="0" smtClean="0">
                      <a:solidFill>
                        <a:srgbClr val="00B0F0"/>
                      </a:solidFill>
                      <a:latin typeface="Arial Narrow" pitchFamily="34" charset="0"/>
                    </a:rPr>
                    <a:t>)}</a:t>
                  </a:r>
                  <a:r>
                    <a:rPr lang="en-US" sz="1600" i="1" baseline="-25000" dirty="0" smtClean="0">
                      <a:solidFill>
                        <a:srgbClr val="00B0F0"/>
                      </a:solidFill>
                      <a:latin typeface="Arial Narrow" pitchFamily="34" charset="0"/>
                    </a:rPr>
                    <a:t>n=1..n</a:t>
                  </a:r>
                  <a:endParaRPr lang="en-US" sz="1600" dirty="0" smtClean="0">
                    <a:solidFill>
                      <a:srgbClr val="00B0F0"/>
                    </a:solidFill>
                    <a:latin typeface="Arial Narrow" pitchFamily="34" charset="0"/>
                  </a:endParaRPr>
                </a:p>
                <a:p>
                  <a:pPr algn="ctr"/>
                  <a:endParaRPr lang="en-US" sz="800" i="1" dirty="0" smtClean="0">
                    <a:solidFill>
                      <a:srgbClr val="00B0F0"/>
                    </a:solidFill>
                    <a:latin typeface="Arial Narrow" pitchFamily="34" charset="0"/>
                  </a:endParaRPr>
                </a:p>
                <a:p>
                  <a:pPr algn="ctr"/>
                  <a:r>
                    <a:rPr lang="en-US" sz="1600" i="1" dirty="0" err="1" smtClean="0">
                      <a:solidFill>
                        <a:srgbClr val="C00000"/>
                      </a:solidFill>
                      <a:latin typeface="Arial Narrow" pitchFamily="34" charset="0"/>
                    </a:rPr>
                    <a:t>M</a:t>
                  </a:r>
                  <a:r>
                    <a:rPr lang="en-US" sz="1600" i="1" baseline="30000" dirty="0" err="1" smtClean="0">
                      <a:solidFill>
                        <a:srgbClr val="C00000"/>
                      </a:solidFill>
                      <a:latin typeface="Arial Narrow" pitchFamily="34" charset="0"/>
                    </a:rPr>
                    <a:t>norm</a:t>
                  </a:r>
                  <a:r>
                    <a:rPr lang="en-US" sz="1600" i="1" baseline="30000" dirty="0" smtClean="0">
                      <a:solidFill>
                        <a:srgbClr val="C00000"/>
                      </a:solidFill>
                      <a:latin typeface="Arial Narrow" pitchFamily="34" charset="0"/>
                    </a:rPr>
                    <a:t> </a:t>
                  </a:r>
                  <a:r>
                    <a:rPr lang="en-US" sz="1600" i="1" dirty="0" smtClean="0">
                      <a:solidFill>
                        <a:srgbClr val="C00000"/>
                      </a:solidFill>
                      <a:latin typeface="Arial Narrow" pitchFamily="34" charset="0"/>
                    </a:rPr>
                    <a:t>= M</a:t>
                  </a:r>
                  <a:r>
                    <a:rPr lang="en-US" sz="1600" i="1" baseline="-25000" dirty="0" smtClean="0">
                      <a:solidFill>
                        <a:srgbClr val="C00000"/>
                      </a:solidFill>
                      <a:latin typeface="Arial Narrow" pitchFamily="34" charset="0"/>
                    </a:rPr>
                    <a:t>i</a:t>
                  </a:r>
                  <a:r>
                    <a:rPr lang="en-US" sz="1600" i="1" dirty="0" smtClean="0">
                      <a:solidFill>
                        <a:srgbClr val="C00000"/>
                      </a:solidFill>
                      <a:latin typeface="Arial Narrow" pitchFamily="34" charset="0"/>
                    </a:rPr>
                    <a:t> – </a:t>
                  </a:r>
                  <a:r>
                    <a:rPr lang="en-US" sz="1600" i="1" dirty="0" err="1" smtClean="0">
                      <a:solidFill>
                        <a:srgbClr val="C00000"/>
                      </a:solidFill>
                      <a:latin typeface="Arial Narrow" pitchFamily="34" charset="0"/>
                    </a:rPr>
                    <a:t>c</a:t>
                  </a:r>
                  <a:r>
                    <a:rPr lang="en-US" sz="1600" i="1" baseline="-25000" dirty="0" err="1" smtClean="0">
                      <a:solidFill>
                        <a:srgbClr val="C00000"/>
                      </a:solidFill>
                      <a:latin typeface="Arial Narrow" pitchFamily="34" charset="0"/>
                    </a:rPr>
                    <a:t>i</a:t>
                  </a:r>
                  <a:r>
                    <a:rPr lang="en-US" sz="1600" dirty="0" smtClean="0">
                      <a:solidFill>
                        <a:srgbClr val="C00000"/>
                      </a:solidFill>
                      <a:latin typeface="Arial Narrow" pitchFamily="34" charset="0"/>
                    </a:rPr>
                    <a:t>(</a:t>
                  </a:r>
                  <a:r>
                    <a:rPr lang="en-US" sz="1600" i="1" dirty="0" smtClean="0">
                      <a:solidFill>
                        <a:srgbClr val="C00000"/>
                      </a:solidFill>
                      <a:latin typeface="Arial Narrow" pitchFamily="34" charset="0"/>
                    </a:rPr>
                    <a:t>A</a:t>
                  </a:r>
                  <a:r>
                    <a:rPr lang="en-US" sz="1600" dirty="0" smtClean="0">
                      <a:solidFill>
                        <a:srgbClr val="C00000"/>
                      </a:solidFill>
                      <a:latin typeface="Arial Narrow" pitchFamily="34" charset="0"/>
                    </a:rPr>
                    <a:t>) = log</a:t>
                  </a:r>
                  <a:r>
                    <a:rPr lang="en-US" sz="1600" baseline="-25000" dirty="0" smtClean="0">
                      <a:solidFill>
                        <a:srgbClr val="C00000"/>
                      </a:solidFill>
                      <a:latin typeface="Arial Narrow" pitchFamily="34" charset="0"/>
                    </a:rPr>
                    <a:t>2</a:t>
                  </a:r>
                  <a:r>
                    <a:rPr lang="en-US" sz="1600" dirty="0" smtClean="0">
                      <a:solidFill>
                        <a:srgbClr val="C00000"/>
                      </a:solidFill>
                      <a:latin typeface="Arial Narrow" pitchFamily="34" charset="0"/>
                    </a:rPr>
                    <a:t>R/(</a:t>
                  </a:r>
                  <a:r>
                    <a:rPr lang="en-US" sz="1600" dirty="0" err="1" smtClean="0">
                      <a:solidFill>
                        <a:srgbClr val="C00000"/>
                      </a:solidFill>
                      <a:latin typeface="Arial Narrow" pitchFamily="34" charset="0"/>
                    </a:rPr>
                    <a:t>k</a:t>
                  </a:r>
                  <a:r>
                    <a:rPr lang="en-US" sz="1600" i="1" baseline="-25000" dirty="0" err="1" smtClean="0">
                      <a:solidFill>
                        <a:srgbClr val="C00000"/>
                      </a:solidFill>
                      <a:latin typeface="Arial Narrow" pitchFamily="34" charset="0"/>
                    </a:rPr>
                    <a:t>i</a:t>
                  </a:r>
                  <a:r>
                    <a:rPr lang="en-US" sz="1600" dirty="0" smtClean="0">
                      <a:solidFill>
                        <a:srgbClr val="C00000"/>
                      </a:solidFill>
                      <a:latin typeface="Arial Narrow" pitchFamily="34" charset="0"/>
                    </a:rPr>
                    <a:t>(A)G)</a:t>
                  </a:r>
                </a:p>
                <a:p>
                  <a:pPr algn="ctr"/>
                  <a:endParaRPr lang="en-US" sz="800" dirty="0" smtClean="0">
                    <a:solidFill>
                      <a:srgbClr val="00B0F0"/>
                    </a:solidFill>
                  </a:endParaRPr>
                </a:p>
                <a:p>
                  <a:pPr algn="ctr"/>
                  <a:r>
                    <a:rPr lang="en-US" sz="1600" dirty="0" err="1" smtClean="0">
                      <a:solidFill>
                        <a:srgbClr val="00B0F0"/>
                      </a:solidFill>
                    </a:rPr>
                    <a:t>X</a:t>
                  </a:r>
                  <a:r>
                    <a:rPr lang="en-US" sz="1600" baseline="-25000" dirty="0" err="1" smtClean="0">
                      <a:solidFill>
                        <a:srgbClr val="00B0F0"/>
                      </a:solidFill>
                    </a:rPr>
                    <a:t>i</a:t>
                  </a:r>
                  <a:r>
                    <a:rPr lang="en-US" sz="1600" baseline="30000" dirty="0" err="1" smtClean="0">
                      <a:solidFill>
                        <a:srgbClr val="00B0F0"/>
                      </a:solidFill>
                    </a:rPr>
                    <a:t>norm</a:t>
                  </a:r>
                  <a:r>
                    <a:rPr lang="en-US" sz="1600" dirty="0" smtClean="0">
                      <a:solidFill>
                        <a:srgbClr val="00B0F0"/>
                      </a:solidFill>
                    </a:rPr>
                    <a:t> = </a:t>
                  </a:r>
                  <a:r>
                    <a:rPr lang="en-US" sz="1600" dirty="0" smtClean="0">
                      <a:solidFill>
                        <a:srgbClr val="C00000"/>
                      </a:solidFill>
                    </a:rPr>
                    <a:t>k</a:t>
                  </a:r>
                  <a:r>
                    <a:rPr lang="en-US" sz="1600" dirty="0" smtClean="0">
                      <a:solidFill>
                        <a:srgbClr val="00B0F0"/>
                      </a:solidFill>
                    </a:rPr>
                    <a:t>(A)*Xi ; </a:t>
                  </a:r>
                  <a:r>
                    <a:rPr lang="en-US" sz="1600" dirty="0" smtClean="0">
                      <a:solidFill>
                        <a:srgbClr val="00B050"/>
                      </a:solidFill>
                    </a:rPr>
                    <a:t>c(A) = log</a:t>
                  </a:r>
                  <a:r>
                    <a:rPr lang="en-US" sz="1600" baseline="-25000" dirty="0" smtClean="0">
                      <a:solidFill>
                        <a:srgbClr val="00B050"/>
                      </a:solidFill>
                    </a:rPr>
                    <a:t>2</a:t>
                  </a:r>
                  <a:r>
                    <a:rPr lang="en-US" sz="1600" dirty="0" smtClean="0">
                      <a:solidFill>
                        <a:srgbClr val="00B050"/>
                      </a:solidFill>
                    </a:rPr>
                    <a:t>(</a:t>
                  </a:r>
                  <a:r>
                    <a:rPr lang="en-US" sz="1600" dirty="0" smtClean="0">
                      <a:solidFill>
                        <a:srgbClr val="C00000"/>
                      </a:solidFill>
                    </a:rPr>
                    <a:t>k</a:t>
                  </a:r>
                  <a:r>
                    <a:rPr lang="en-US" sz="1600" dirty="0" smtClean="0">
                      <a:solidFill>
                        <a:srgbClr val="00B050"/>
                      </a:solidFill>
                    </a:rPr>
                    <a:t>(A))</a:t>
                  </a:r>
                  <a:endParaRPr lang="zh-TW" altLang="en-US" sz="1600" dirty="0" smtClean="0">
                    <a:solidFill>
                      <a:srgbClr val="00B050"/>
                    </a:solidFill>
                  </a:endParaRPr>
                </a:p>
                <a:p>
                  <a:pPr algn="ctr"/>
                  <a:endParaRPr lang="en-US" sz="800" dirty="0" smtClean="0">
                    <a:solidFill>
                      <a:srgbClr val="00B0F0"/>
                    </a:solidFill>
                    <a:latin typeface="Arial Narrow" pitchFamily="34" charset="0"/>
                  </a:endParaRPr>
                </a:p>
                <a:p>
                  <a:r>
                    <a:rPr lang="en-US" sz="1600" i="1" dirty="0" smtClean="0">
                      <a:solidFill>
                        <a:srgbClr val="00B0F0"/>
                      </a:solidFill>
                      <a:latin typeface="Arial Narrow" pitchFamily="34" charset="0"/>
                    </a:rPr>
                    <a:t>c</a:t>
                  </a:r>
                  <a:r>
                    <a:rPr lang="en-US" sz="1600" dirty="0" smtClean="0">
                      <a:solidFill>
                        <a:srgbClr val="00B0F0"/>
                      </a:solidFill>
                      <a:latin typeface="Arial Narrow" pitchFamily="34" charset="0"/>
                    </a:rPr>
                    <a:t>(</a:t>
                  </a:r>
                  <a:r>
                    <a:rPr lang="en-US" sz="1600" i="1" dirty="0" smtClean="0">
                      <a:solidFill>
                        <a:srgbClr val="00B0F0"/>
                      </a:solidFill>
                      <a:latin typeface="Arial Narrow" pitchFamily="34" charset="0"/>
                    </a:rPr>
                    <a:t>A</a:t>
                  </a:r>
                  <a:r>
                    <a:rPr lang="en-US" sz="1600" dirty="0" smtClean="0">
                      <a:solidFill>
                        <a:srgbClr val="00B0F0"/>
                      </a:solidFill>
                      <a:latin typeface="Arial Narrow" pitchFamily="34" charset="0"/>
                    </a:rPr>
                    <a:t>) is an </a:t>
                  </a:r>
                  <a:r>
                    <a:rPr lang="en-US" sz="1600" i="1" dirty="0" smtClean="0">
                      <a:solidFill>
                        <a:srgbClr val="C00000"/>
                      </a:solidFill>
                      <a:latin typeface="Arial Narrow" pitchFamily="34" charset="0"/>
                    </a:rPr>
                    <a:t>intensity dependent</a:t>
                  </a:r>
                  <a:r>
                    <a:rPr lang="en-US" sz="1600" dirty="0" smtClean="0">
                      <a:solidFill>
                        <a:srgbClr val="C00000"/>
                      </a:solidFill>
                      <a:latin typeface="Arial Narrow" pitchFamily="34" charset="0"/>
                    </a:rPr>
                    <a:t> </a:t>
                  </a:r>
                  <a:r>
                    <a:rPr lang="en-US" sz="1600" dirty="0" smtClean="0">
                      <a:solidFill>
                        <a:srgbClr val="00B0F0"/>
                      </a:solidFill>
                      <a:latin typeface="Arial Narrow" pitchFamily="34" charset="0"/>
                    </a:rPr>
                    <a:t>function.</a:t>
                  </a:r>
                </a:p>
                <a:p>
                  <a:r>
                    <a:rPr lang="en-US" altLang="zh-TW" sz="1600" dirty="0" smtClean="0">
                      <a:solidFill>
                        <a:srgbClr val="00B0F0"/>
                      </a:solidFill>
                      <a:latin typeface="Arial Narrow" pitchFamily="34" charset="0"/>
                    </a:rPr>
                    <a:t>or </a:t>
                  </a:r>
                  <a:r>
                    <a:rPr lang="en-US" sz="1600" dirty="0" smtClean="0">
                      <a:solidFill>
                        <a:srgbClr val="00B0F0"/>
                      </a:solidFill>
                      <a:latin typeface="Arial Narrow" pitchFamily="34" charset="0"/>
                    </a:rPr>
                    <a:t>c(A) is the (</a:t>
                  </a:r>
                  <a:r>
                    <a:rPr lang="en-US" sz="1600" dirty="0" err="1" smtClean="0">
                      <a:solidFill>
                        <a:srgbClr val="00B0F0"/>
                      </a:solidFill>
                      <a:latin typeface="Arial Narrow" pitchFamily="34" charset="0"/>
                    </a:rPr>
                    <a:t>lowess</a:t>
                  </a:r>
                  <a:r>
                    <a:rPr lang="en-US" sz="1600" dirty="0" smtClean="0">
                      <a:solidFill>
                        <a:srgbClr val="00B0F0"/>
                      </a:solidFill>
                      <a:latin typeface="Arial Narrow" pitchFamily="34" charset="0"/>
                    </a:rPr>
                    <a:t> fit) to the MA-plot.</a:t>
                  </a:r>
                  <a:endParaRPr lang="zh-TW" altLang="en-US" sz="1600" dirty="0" smtClean="0">
                    <a:solidFill>
                      <a:srgbClr val="00B0F0"/>
                    </a:solidFill>
                    <a:latin typeface="Arial Narrow" pitchFamily="34" charset="0"/>
                  </a:endParaRPr>
                </a:p>
              </p:txBody>
            </p:sp>
          </p:grpSp>
        </p:grpSp>
      </p:grpSp>
      <p:sp>
        <p:nvSpPr>
          <p:cNvPr id="9" name="矩形 8"/>
          <p:cNvSpPr/>
          <p:nvPr/>
        </p:nvSpPr>
        <p:spPr>
          <a:xfrm>
            <a:off x="611188" y="549275"/>
            <a:ext cx="2310248" cy="369332"/>
          </a:xfrm>
          <a:prstGeom prst="rect">
            <a:avLst/>
          </a:prstGeom>
        </p:spPr>
        <p:style>
          <a:lnRef idx="3">
            <a:schemeClr val="lt1"/>
          </a:lnRef>
          <a:fillRef idx="1">
            <a:schemeClr val="accent4"/>
          </a:fillRef>
          <a:effectRef idx="1">
            <a:schemeClr val="accent4"/>
          </a:effectRef>
          <a:fontRef idx="minor">
            <a:schemeClr val="lt1"/>
          </a:fontRef>
        </p:style>
        <p:txBody>
          <a:bodyPr wrap="none">
            <a:spAutoFit/>
          </a:bodyPr>
          <a:lstStyle/>
          <a:p>
            <a:pPr lvl="0" algn="ctr"/>
            <a:r>
              <a:rPr lang="en-US" altLang="zh-TW" b="1" i="1" dirty="0" smtClean="0">
                <a:solidFill>
                  <a:schemeClr val="bg1"/>
                </a:solidFill>
                <a:latin typeface="Arial Narrow" pitchFamily="34" charset="0"/>
                <a:cs typeface="Arial" pitchFamily="34" charset="0"/>
              </a:rPr>
              <a:t>LOWESS</a:t>
            </a:r>
            <a:r>
              <a:rPr lang="en-US" altLang="zh-TW" b="1" dirty="0" smtClean="0">
                <a:solidFill>
                  <a:schemeClr val="bg1"/>
                </a:solidFill>
                <a:latin typeface="Arial Narrow" pitchFamily="34" charset="0"/>
                <a:cs typeface="Arial" pitchFamily="34" charset="0"/>
              </a:rPr>
              <a:t> Normalization</a:t>
            </a:r>
          </a:p>
        </p:txBody>
      </p:sp>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3"/>
          <p:cNvSpPr txBox="1">
            <a:spLocks noChangeArrowheads="1"/>
          </p:cNvSpPr>
          <p:nvPr/>
        </p:nvSpPr>
        <p:spPr>
          <a:xfrm>
            <a:off x="611188" y="549275"/>
            <a:ext cx="6032514" cy="1165213"/>
          </a:xfrm>
          <a:prstGeom prst="rect">
            <a:avLst/>
          </a:prstGeom>
        </p:spPr>
        <p:txBody>
          <a:bodyPr/>
          <a:lstStyle/>
          <a:p>
            <a:pPr marL="176213" marR="0" lvl="0" indent="-176213" algn="l" defTabSz="914400" rtl="0" eaLnBrk="1" fontAlgn="auto" latinLnBrk="0" hangingPunct="1">
              <a:lnSpc>
                <a:spcPct val="100000"/>
              </a:lnSpc>
              <a:spcAft>
                <a:spcPts val="0"/>
              </a:spcAft>
              <a:buClrTx/>
              <a:buSzTx/>
              <a:buFont typeface="+mj-lt"/>
              <a:buAutoNum type="arabicPeriod"/>
              <a:tabLst/>
              <a:defRPr/>
            </a:pPr>
            <a:r>
              <a:rPr kumimoji="0" lang="en-US" altLang="zh-TW" sz="1000" i="0" u="none" strike="noStrike" kern="1200" cap="none" spc="0" normalizeH="0" baseline="0" noProof="0" dirty="0" smtClean="0">
                <a:ln>
                  <a:noFill/>
                </a:ln>
                <a:solidFill>
                  <a:schemeClr val="bg2">
                    <a:lumMod val="75000"/>
                  </a:schemeClr>
                </a:solidFill>
                <a:effectLst/>
                <a:uLnTx/>
                <a:uFillTx/>
                <a:ea typeface="新細明體" pitchFamily="18" charset="-120"/>
                <a:cs typeface="+mn-cs"/>
              </a:rPr>
              <a:t>Manufacturing of the microarray</a:t>
            </a:r>
          </a:p>
          <a:p>
            <a:pPr marL="176213" marR="0" lvl="0" indent="-176213" algn="l" defTabSz="914400" rtl="0" eaLnBrk="1" fontAlgn="auto" latinLnBrk="0" hangingPunct="1">
              <a:lnSpc>
                <a:spcPct val="100000"/>
              </a:lnSpc>
              <a:spcAft>
                <a:spcPts val="0"/>
              </a:spcAft>
              <a:buClrTx/>
              <a:buSzTx/>
              <a:buFont typeface="+mj-lt"/>
              <a:buAutoNum type="arabicPeriod"/>
              <a:tabLst/>
              <a:defRPr/>
            </a:pPr>
            <a:r>
              <a:rPr kumimoji="0" lang="en-US" altLang="zh-TW" sz="1000" i="0" u="none" strike="noStrike" kern="1200" cap="none" spc="0" normalizeH="0" baseline="0" noProof="0" dirty="0" smtClean="0">
                <a:ln>
                  <a:noFill/>
                </a:ln>
                <a:solidFill>
                  <a:schemeClr val="bg2">
                    <a:lumMod val="75000"/>
                  </a:schemeClr>
                </a:solidFill>
                <a:effectLst/>
                <a:uLnTx/>
                <a:uFillTx/>
                <a:ea typeface="新細明體" pitchFamily="18" charset="-120"/>
                <a:cs typeface="+mn-cs"/>
              </a:rPr>
              <a:t>Experimental design and choice of reference: what to compare to what?</a:t>
            </a:r>
          </a:p>
          <a:p>
            <a:pPr marL="176213" marR="0" lvl="0" indent="-176213" algn="l" defTabSz="914400" rtl="0" eaLnBrk="1" fontAlgn="auto" latinLnBrk="0" hangingPunct="1">
              <a:lnSpc>
                <a:spcPct val="100000"/>
              </a:lnSpc>
              <a:spcAft>
                <a:spcPts val="0"/>
              </a:spcAft>
              <a:buClrTx/>
              <a:buSzTx/>
              <a:buFont typeface="+mj-lt"/>
              <a:buAutoNum type="arabicPeriod"/>
              <a:tabLst/>
              <a:defRPr/>
            </a:pPr>
            <a:r>
              <a:rPr kumimoji="0" lang="en-US" altLang="zh-TW" sz="1000" i="0" u="none" strike="noStrike" kern="1200" cap="none" spc="0" normalizeH="0" baseline="0" noProof="0" dirty="0" smtClean="0">
                <a:ln>
                  <a:noFill/>
                </a:ln>
                <a:solidFill>
                  <a:schemeClr val="bg2">
                    <a:lumMod val="75000"/>
                  </a:schemeClr>
                </a:solidFill>
                <a:effectLst/>
                <a:uLnTx/>
                <a:uFillTx/>
                <a:ea typeface="新細明體" pitchFamily="18" charset="-120"/>
                <a:cs typeface="+mn-cs"/>
              </a:rPr>
              <a:t>Target preparation (labeling) and hybridization</a:t>
            </a:r>
          </a:p>
          <a:p>
            <a:pPr marL="176213" marR="0" lvl="0" indent="-176213" algn="l" defTabSz="914400" rtl="0" eaLnBrk="1" fontAlgn="auto" latinLnBrk="0" hangingPunct="1">
              <a:lnSpc>
                <a:spcPct val="100000"/>
              </a:lnSpc>
              <a:spcAft>
                <a:spcPts val="0"/>
              </a:spcAft>
              <a:buClrTx/>
              <a:buSzTx/>
              <a:buFont typeface="+mj-lt"/>
              <a:buAutoNum type="arabicPeriod"/>
              <a:tabLst/>
              <a:defRPr/>
            </a:pPr>
            <a:r>
              <a:rPr lang="en-US" altLang="zh-TW" sz="1000" kern="0" dirty="0" smtClean="0">
                <a:solidFill>
                  <a:schemeClr val="bg2">
                    <a:lumMod val="75000"/>
                  </a:schemeClr>
                </a:solidFill>
                <a:ea typeface="新細明體" pitchFamily="18" charset="-120"/>
              </a:rPr>
              <a:t>Image acquisition (scanning) and quantification (signal intensity to numbers)</a:t>
            </a:r>
          </a:p>
          <a:p>
            <a:pPr marL="176213" marR="0" lvl="0" indent="-176213" algn="l" defTabSz="914400" rtl="0" eaLnBrk="1" fontAlgn="auto" latinLnBrk="0" hangingPunct="1">
              <a:lnSpc>
                <a:spcPct val="100000"/>
              </a:lnSpc>
              <a:spcAft>
                <a:spcPts val="0"/>
              </a:spcAft>
              <a:buClrTx/>
              <a:buSzTx/>
              <a:buFont typeface="+mj-lt"/>
              <a:buAutoNum type="arabicPeriod"/>
              <a:tabLst/>
              <a:defRPr/>
            </a:pPr>
            <a:r>
              <a:rPr lang="en-US" altLang="zh-TW" sz="1000" kern="0" dirty="0" smtClean="0">
                <a:solidFill>
                  <a:schemeClr val="bg2">
                    <a:lumMod val="75000"/>
                  </a:schemeClr>
                </a:solidFill>
                <a:ea typeface="新細明體" pitchFamily="18" charset="-120"/>
              </a:rPr>
              <a:t>Database building, filtering and normalization</a:t>
            </a:r>
          </a:p>
          <a:p>
            <a:pPr marL="176213" marR="0" lvl="0" indent="-176213" algn="l" defTabSz="914400" rtl="0" eaLnBrk="1" fontAlgn="auto" latinLnBrk="0" hangingPunct="1">
              <a:lnSpc>
                <a:spcPct val="100000"/>
              </a:lnSpc>
              <a:spcAft>
                <a:spcPts val="0"/>
              </a:spcAft>
              <a:buClrTx/>
              <a:buSzTx/>
              <a:buFont typeface="+mj-lt"/>
              <a:buAutoNum type="arabicPeriod"/>
              <a:tabLst/>
              <a:defRPr/>
            </a:pPr>
            <a:r>
              <a:rPr lang="en-US" altLang="zh-TW" sz="1400" b="1" kern="0" dirty="0" smtClean="0">
                <a:solidFill>
                  <a:srgbClr val="C00000"/>
                </a:solidFill>
                <a:ea typeface="新細明體" pitchFamily="18" charset="-120"/>
              </a:rPr>
              <a:t>Statistical analysis and data mining</a:t>
            </a:r>
            <a:endParaRPr kumimoji="0" lang="en-US" altLang="zh-TW" sz="1400" b="1" i="0" u="none" strike="noStrike" kern="1200" cap="none" spc="0" normalizeH="0" baseline="0" noProof="0" dirty="0" smtClean="0">
              <a:ln>
                <a:noFill/>
              </a:ln>
              <a:solidFill>
                <a:srgbClr val="C00000"/>
              </a:solidFill>
              <a:effectLst/>
              <a:uLnTx/>
              <a:uFillTx/>
              <a:ea typeface="新細明體" pitchFamily="18" charset="-120"/>
              <a:cs typeface="+mn-cs"/>
            </a:endParaRPr>
          </a:p>
        </p:txBody>
      </p:sp>
      <p:grpSp>
        <p:nvGrpSpPr>
          <p:cNvPr id="9" name="群組 8"/>
          <p:cNvGrpSpPr/>
          <p:nvPr/>
        </p:nvGrpSpPr>
        <p:grpSpPr>
          <a:xfrm>
            <a:off x="1285852" y="2000240"/>
            <a:ext cx="6699267" cy="4311741"/>
            <a:chOff x="381000" y="533400"/>
            <a:chExt cx="8397875" cy="5480209"/>
          </a:xfrm>
        </p:grpSpPr>
        <p:sp>
          <p:nvSpPr>
            <p:cNvPr id="10" name="Text Box 4"/>
            <p:cNvSpPr txBox="1">
              <a:spLocks noChangeArrowheads="1"/>
            </p:cNvSpPr>
            <p:nvPr/>
          </p:nvSpPr>
          <p:spPr bwMode="auto">
            <a:xfrm>
              <a:off x="685800" y="5767388"/>
              <a:ext cx="7848600" cy="246221"/>
            </a:xfrm>
            <a:prstGeom prst="rect">
              <a:avLst/>
            </a:prstGeom>
            <a:noFill/>
            <a:ln w="9525">
              <a:noFill/>
              <a:miter lim="800000"/>
              <a:headEnd/>
              <a:tailEnd/>
            </a:ln>
          </p:spPr>
          <p:txBody>
            <a:bodyPr lIns="0" tIns="0" rIns="0" bIns="0">
              <a:spAutoFit/>
            </a:bodyPr>
            <a:lstStyle/>
            <a:p>
              <a:pPr algn="ctr" defTabSz="828675">
                <a:tabLst>
                  <a:tab pos="657225" algn="l"/>
                  <a:tab pos="1312863" algn="l"/>
                  <a:tab pos="1970088" algn="l"/>
                  <a:tab pos="2627313" algn="l"/>
                  <a:tab pos="3282950" algn="l"/>
                  <a:tab pos="3940175" algn="l"/>
                  <a:tab pos="4595813" algn="l"/>
                  <a:tab pos="5253038" algn="l"/>
                  <a:tab pos="5910263" algn="l"/>
                </a:tabLst>
              </a:pPr>
              <a:r>
                <a:rPr lang="en-GB" sz="800" dirty="0">
                  <a:solidFill>
                    <a:schemeClr val="bg1">
                      <a:lumMod val="50000"/>
                    </a:schemeClr>
                  </a:solidFill>
                  <a:latin typeface="Arial Narrow" pitchFamily="34" charset="0"/>
                </a:rPr>
                <a:t>Allison DB </a:t>
              </a:r>
              <a:r>
                <a:rPr lang="en-GB" sz="800" i="1" dirty="0">
                  <a:solidFill>
                    <a:schemeClr val="bg1">
                      <a:lumMod val="50000"/>
                    </a:schemeClr>
                  </a:solidFill>
                  <a:latin typeface="Arial Narrow" pitchFamily="34" charset="0"/>
                </a:rPr>
                <a:t>et al.</a:t>
              </a:r>
              <a:r>
                <a:rPr lang="en-GB" sz="800" dirty="0">
                  <a:solidFill>
                    <a:schemeClr val="bg1">
                      <a:lumMod val="50000"/>
                    </a:schemeClr>
                  </a:solidFill>
                  <a:latin typeface="Arial Narrow" pitchFamily="34" charset="0"/>
                </a:rPr>
                <a:t> (2005) </a:t>
              </a:r>
              <a:r>
                <a:rPr lang="en-GB" sz="800" dirty="0" err="1">
                  <a:solidFill>
                    <a:schemeClr val="bg1">
                      <a:lumMod val="50000"/>
                    </a:schemeClr>
                  </a:solidFill>
                  <a:latin typeface="Arial Narrow" pitchFamily="34" charset="0"/>
                </a:rPr>
                <a:t>Microarray</a:t>
              </a:r>
              <a:r>
                <a:rPr lang="en-GB" sz="800" dirty="0">
                  <a:solidFill>
                    <a:schemeClr val="bg1">
                      <a:lumMod val="50000"/>
                    </a:schemeClr>
                  </a:solidFill>
                  <a:latin typeface="Arial Narrow" pitchFamily="34" charset="0"/>
                </a:rPr>
                <a:t> data analysis: from disarray to consolidation and consensus</a:t>
              </a:r>
            </a:p>
            <a:p>
              <a:pPr algn="ctr" defTabSz="828675">
                <a:tabLst>
                  <a:tab pos="657225" algn="l"/>
                  <a:tab pos="1312863" algn="l"/>
                  <a:tab pos="1970088" algn="l"/>
                  <a:tab pos="2627313" algn="l"/>
                  <a:tab pos="3282950" algn="l"/>
                  <a:tab pos="3940175" algn="l"/>
                  <a:tab pos="4595813" algn="l"/>
                  <a:tab pos="5253038" algn="l"/>
                  <a:tab pos="5910263" algn="l"/>
                </a:tabLst>
              </a:pPr>
              <a:r>
                <a:rPr lang="en-GB" sz="800" i="1" dirty="0">
                  <a:solidFill>
                    <a:schemeClr val="bg1">
                      <a:lumMod val="50000"/>
                    </a:schemeClr>
                  </a:solidFill>
                  <a:latin typeface="Arial Narrow" pitchFamily="34" charset="0"/>
                </a:rPr>
                <a:t>Nat Rev gene.</a:t>
              </a:r>
              <a:r>
                <a:rPr lang="en-GB" sz="800" dirty="0">
                  <a:solidFill>
                    <a:schemeClr val="bg1">
                      <a:lumMod val="50000"/>
                    </a:schemeClr>
                  </a:solidFill>
                  <a:latin typeface="Arial Narrow" pitchFamily="34" charset="0"/>
                </a:rPr>
                <a:t> </a:t>
              </a:r>
              <a:r>
                <a:rPr lang="en-GB" sz="800" b="1" dirty="0">
                  <a:solidFill>
                    <a:schemeClr val="bg1">
                      <a:lumMod val="50000"/>
                    </a:schemeClr>
                  </a:solidFill>
                  <a:latin typeface="Arial Narrow" pitchFamily="34" charset="0"/>
                </a:rPr>
                <a:t>7:</a:t>
              </a:r>
              <a:r>
                <a:rPr lang="en-GB" sz="800" dirty="0">
                  <a:solidFill>
                    <a:schemeClr val="bg1">
                      <a:lumMod val="50000"/>
                    </a:schemeClr>
                  </a:solidFill>
                  <a:latin typeface="Arial Narrow" pitchFamily="34" charset="0"/>
                </a:rPr>
                <a:t> 55</a:t>
              </a:r>
              <a:r>
                <a:rPr lang="en-GB" sz="800" dirty="0">
                  <a:solidFill>
                    <a:schemeClr val="bg1">
                      <a:lumMod val="50000"/>
                    </a:schemeClr>
                  </a:solidFill>
                  <a:latin typeface="Arial Narrow" pitchFamily="34" charset="0"/>
                  <a:cs typeface="Arial" pitchFamily="34" charset="0"/>
                </a:rPr>
                <a:t>–</a:t>
              </a:r>
              <a:r>
                <a:rPr lang="en-GB" sz="800" dirty="0">
                  <a:solidFill>
                    <a:schemeClr val="bg1">
                      <a:lumMod val="50000"/>
                    </a:schemeClr>
                  </a:solidFill>
                  <a:latin typeface="Arial Narrow" pitchFamily="34" charset="0"/>
                </a:rPr>
                <a:t>65 doi:10.1038/nri1749</a:t>
              </a:r>
            </a:p>
          </p:txBody>
        </p:sp>
        <p:sp>
          <p:nvSpPr>
            <p:cNvPr id="11" name="Text Box 8"/>
            <p:cNvSpPr txBox="1">
              <a:spLocks noChangeArrowheads="1"/>
            </p:cNvSpPr>
            <p:nvPr/>
          </p:nvSpPr>
          <p:spPr bwMode="auto">
            <a:xfrm>
              <a:off x="381000" y="533400"/>
              <a:ext cx="8397875" cy="430301"/>
            </a:xfrm>
            <a:prstGeom prst="rect">
              <a:avLst/>
            </a:prstGeom>
            <a:noFill/>
            <a:ln w="9525">
              <a:noFill/>
              <a:miter lim="800000"/>
              <a:headEnd/>
              <a:tailEnd/>
            </a:ln>
            <a:effectLst/>
          </p:spPr>
          <p:txBody>
            <a:bodyPr anchor="b" anchorCtr="1">
              <a:spAutoFit/>
            </a:bodyPr>
            <a:lstStyle/>
            <a:p>
              <a:r>
                <a:rPr lang="en-GB" sz="1600" b="1" dirty="0" smtClean="0">
                  <a:solidFill>
                    <a:srgbClr val="0070C0"/>
                  </a:solidFill>
                  <a:latin typeface="Arial Narrow" pitchFamily="34" charset="0"/>
                </a:rPr>
                <a:t>Guidelines </a:t>
              </a:r>
              <a:r>
                <a:rPr lang="en-GB" sz="1600" b="1" dirty="0">
                  <a:solidFill>
                    <a:srgbClr val="0070C0"/>
                  </a:solidFill>
                  <a:latin typeface="Arial Narrow" pitchFamily="34" charset="0"/>
                </a:rPr>
                <a:t>for the statistical analysis of </a:t>
              </a:r>
              <a:r>
                <a:rPr lang="en-GB" sz="1600" b="1" dirty="0" err="1">
                  <a:solidFill>
                    <a:srgbClr val="0070C0"/>
                  </a:solidFill>
                  <a:latin typeface="Arial Narrow" pitchFamily="34" charset="0"/>
                </a:rPr>
                <a:t>microarray</a:t>
              </a:r>
              <a:r>
                <a:rPr lang="en-GB" sz="1600" b="1" dirty="0">
                  <a:solidFill>
                    <a:srgbClr val="0070C0"/>
                  </a:solidFill>
                  <a:latin typeface="Arial Narrow" pitchFamily="34" charset="0"/>
                </a:rPr>
                <a:t> experiments.</a:t>
              </a:r>
            </a:p>
          </p:txBody>
        </p:sp>
        <p:pic>
          <p:nvPicPr>
            <p:cNvPr id="12" name="Picture 36" descr="D:\PROJECTS\Dec-05\12\B2\nrg1749-f2.jpg"/>
            <p:cNvPicPr>
              <a:picLocks noChangeAspect="1" noChangeArrowheads="1"/>
            </p:cNvPicPr>
            <p:nvPr/>
          </p:nvPicPr>
          <p:blipFill>
            <a:blip r:embed="rId3"/>
            <a:srcRect/>
            <a:stretch>
              <a:fillRect/>
            </a:stretch>
          </p:blipFill>
          <p:spPr bwMode="auto">
            <a:xfrm>
              <a:off x="1676400" y="1009650"/>
              <a:ext cx="5829300" cy="4629150"/>
            </a:xfrm>
            <a:prstGeom prst="rect">
              <a:avLst/>
            </a:prstGeom>
            <a:noFill/>
          </p:spPr>
        </p:pic>
      </p:grpSp>
    </p:spTree>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7"/>
          <p:cNvGrpSpPr>
            <a:grpSpLocks/>
          </p:cNvGrpSpPr>
          <p:nvPr/>
        </p:nvGrpSpPr>
        <p:grpSpPr bwMode="auto">
          <a:xfrm>
            <a:off x="571500" y="1214422"/>
            <a:ext cx="8001000" cy="4419600"/>
            <a:chOff x="288" y="960"/>
            <a:chExt cx="5040" cy="2784"/>
          </a:xfrm>
          <a:solidFill>
            <a:srgbClr val="FF0000"/>
          </a:solidFill>
        </p:grpSpPr>
        <p:pic>
          <p:nvPicPr>
            <p:cNvPr id="25603" name="Picture 3"/>
            <p:cNvPicPr>
              <a:picLocks noChangeAspect="1" noChangeArrowheads="1"/>
            </p:cNvPicPr>
            <p:nvPr/>
          </p:nvPicPr>
          <p:blipFill>
            <a:blip r:embed="rId3"/>
            <a:srcRect l="7813" t="10417" r="9375" b="12500"/>
            <a:stretch>
              <a:fillRect/>
            </a:stretch>
          </p:blipFill>
          <p:spPr bwMode="auto">
            <a:xfrm>
              <a:off x="1057" y="2511"/>
              <a:ext cx="1795" cy="1233"/>
            </a:xfrm>
            <a:prstGeom prst="rect">
              <a:avLst/>
            </a:prstGeom>
            <a:ln>
              <a:noFill/>
              <a:headEnd/>
              <a:tailEnd/>
            </a:ln>
          </p:spPr>
          <p:style>
            <a:lnRef idx="1">
              <a:schemeClr val="accent2"/>
            </a:lnRef>
            <a:fillRef idx="3">
              <a:schemeClr val="accent2"/>
            </a:fillRef>
            <a:effectRef idx="2">
              <a:schemeClr val="accent2"/>
            </a:effectRef>
            <a:fontRef idx="minor">
              <a:schemeClr val="lt1"/>
            </a:fontRef>
          </p:style>
        </p:pic>
        <p:pic>
          <p:nvPicPr>
            <p:cNvPr id="25605" name="Picture 5"/>
            <p:cNvPicPr>
              <a:picLocks noChangeAspect="1" noChangeArrowheads="1"/>
            </p:cNvPicPr>
            <p:nvPr/>
          </p:nvPicPr>
          <p:blipFill>
            <a:blip r:embed="rId4" cstate="print"/>
            <a:srcRect/>
            <a:stretch>
              <a:fillRect/>
            </a:stretch>
          </p:blipFill>
          <p:spPr bwMode="auto">
            <a:xfrm>
              <a:off x="1008" y="960"/>
              <a:ext cx="1809" cy="1247"/>
            </a:xfrm>
            <a:prstGeom prst="rect">
              <a:avLst/>
            </a:prstGeom>
            <a:ln>
              <a:noFill/>
              <a:headEnd/>
              <a:tailEnd/>
            </a:ln>
          </p:spPr>
          <p:style>
            <a:lnRef idx="1">
              <a:schemeClr val="accent2"/>
            </a:lnRef>
            <a:fillRef idx="3">
              <a:schemeClr val="accent2"/>
            </a:fillRef>
            <a:effectRef idx="2">
              <a:schemeClr val="accent2"/>
            </a:effectRef>
            <a:fontRef idx="minor">
              <a:schemeClr val="lt1"/>
            </a:fontRef>
          </p:style>
        </p:pic>
        <p:pic>
          <p:nvPicPr>
            <p:cNvPr id="25606" name="Picture 6"/>
            <p:cNvPicPr>
              <a:picLocks noChangeAspect="1" noChangeArrowheads="1"/>
            </p:cNvPicPr>
            <p:nvPr/>
          </p:nvPicPr>
          <p:blipFill>
            <a:blip r:embed="rId5"/>
            <a:srcRect/>
            <a:stretch>
              <a:fillRect/>
            </a:stretch>
          </p:blipFill>
          <p:spPr bwMode="auto">
            <a:xfrm>
              <a:off x="3367" y="960"/>
              <a:ext cx="1815" cy="1249"/>
            </a:xfrm>
            <a:prstGeom prst="rect">
              <a:avLst/>
            </a:prstGeom>
            <a:ln>
              <a:noFill/>
              <a:headEnd/>
              <a:tailEnd/>
            </a:ln>
          </p:spPr>
          <p:style>
            <a:lnRef idx="1">
              <a:schemeClr val="accent2"/>
            </a:lnRef>
            <a:fillRef idx="3">
              <a:schemeClr val="accent2"/>
            </a:fillRef>
            <a:effectRef idx="2">
              <a:schemeClr val="accent2"/>
            </a:effectRef>
            <a:fontRef idx="minor">
              <a:schemeClr val="lt1"/>
            </a:fontRef>
          </p:style>
        </p:pic>
        <p:sp>
          <p:nvSpPr>
            <p:cNvPr id="25607" name="AutoShape 7"/>
            <p:cNvSpPr>
              <a:spLocks noChangeArrowheads="1"/>
            </p:cNvSpPr>
            <p:nvPr/>
          </p:nvSpPr>
          <p:spPr bwMode="auto">
            <a:xfrm>
              <a:off x="2016" y="1440"/>
              <a:ext cx="2064" cy="287"/>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ln>
              <a:headEnd/>
              <a:tailEnd/>
            </a:ln>
          </p:spPr>
          <p:style>
            <a:lnRef idx="1">
              <a:schemeClr val="accent2"/>
            </a:lnRef>
            <a:fillRef idx="3">
              <a:schemeClr val="accent2"/>
            </a:fillRef>
            <a:effectRef idx="2">
              <a:schemeClr val="accent2"/>
            </a:effectRef>
            <a:fontRef idx="minor">
              <a:schemeClr val="lt1"/>
            </a:fontRef>
          </p:style>
          <p:txBody>
            <a:bodyPr wrap="none" anchor="ctr"/>
            <a:lstStyle/>
            <a:p>
              <a:pPr algn="ctr"/>
              <a:r>
                <a:rPr lang="en-GB" sz="1400" b="1">
                  <a:solidFill>
                    <a:schemeClr val="bg1"/>
                  </a:solidFill>
                  <a:latin typeface="Arial Narrow" pitchFamily="34" charset="0"/>
                </a:rPr>
                <a:t>training data collection</a:t>
              </a:r>
            </a:p>
          </p:txBody>
        </p:sp>
        <p:pic>
          <p:nvPicPr>
            <p:cNvPr id="25609" name="Picture 9"/>
            <p:cNvPicPr>
              <a:picLocks noChangeAspect="1" noChangeArrowheads="1"/>
            </p:cNvPicPr>
            <p:nvPr/>
          </p:nvPicPr>
          <p:blipFill>
            <a:blip r:embed="rId6"/>
            <a:srcRect l="2667" t="20833" r="49139" b="38542"/>
            <a:stretch>
              <a:fillRect/>
            </a:stretch>
          </p:blipFill>
          <p:spPr bwMode="auto">
            <a:xfrm>
              <a:off x="3386" y="2628"/>
              <a:ext cx="1942" cy="1089"/>
            </a:xfrm>
            <a:prstGeom prst="rect">
              <a:avLst/>
            </a:prstGeom>
            <a:ln>
              <a:noFill/>
              <a:headEnd/>
              <a:tailEnd/>
            </a:ln>
          </p:spPr>
          <p:style>
            <a:lnRef idx="1">
              <a:schemeClr val="accent2"/>
            </a:lnRef>
            <a:fillRef idx="3">
              <a:schemeClr val="accent2"/>
            </a:fillRef>
            <a:effectRef idx="2">
              <a:schemeClr val="accent2"/>
            </a:effectRef>
            <a:fontRef idx="minor">
              <a:schemeClr val="lt1"/>
            </a:fontRef>
          </p:style>
        </p:pic>
        <p:sp>
          <p:nvSpPr>
            <p:cNvPr id="25610" name="AutoShape 10"/>
            <p:cNvSpPr>
              <a:spLocks noChangeArrowheads="1"/>
            </p:cNvSpPr>
            <p:nvPr/>
          </p:nvSpPr>
          <p:spPr bwMode="auto">
            <a:xfrm rot="10800000" flipV="1">
              <a:off x="2064" y="3023"/>
              <a:ext cx="1968" cy="286"/>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ln>
              <a:headEnd/>
              <a:tailEnd/>
            </a:ln>
          </p:spPr>
          <p:style>
            <a:lnRef idx="1">
              <a:schemeClr val="accent2"/>
            </a:lnRef>
            <a:fillRef idx="3">
              <a:schemeClr val="accent2"/>
            </a:fillRef>
            <a:effectRef idx="2">
              <a:schemeClr val="accent2"/>
            </a:effectRef>
            <a:fontRef idx="minor">
              <a:schemeClr val="lt1"/>
            </a:fontRef>
          </p:style>
          <p:txBody>
            <a:bodyPr wrap="none" anchor="ctr"/>
            <a:lstStyle/>
            <a:p>
              <a:pPr algn="ctr"/>
              <a:r>
                <a:rPr lang="en-GB" sz="1400" b="1">
                  <a:solidFill>
                    <a:schemeClr val="bg1"/>
                  </a:solidFill>
                  <a:latin typeface="Arial Narrow" pitchFamily="34" charset="0"/>
                </a:rPr>
                <a:t>feature selection</a:t>
              </a:r>
            </a:p>
          </p:txBody>
        </p:sp>
        <p:sp>
          <p:nvSpPr>
            <p:cNvPr id="25608" name="AutoShape 8"/>
            <p:cNvSpPr>
              <a:spLocks noChangeArrowheads="1"/>
            </p:cNvSpPr>
            <p:nvPr/>
          </p:nvSpPr>
          <p:spPr bwMode="auto">
            <a:xfrm rot="-16155853">
              <a:off x="3465" y="2167"/>
              <a:ext cx="1632" cy="271"/>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ln>
              <a:headEnd/>
              <a:tailEnd/>
            </a:ln>
          </p:spPr>
          <p:style>
            <a:lnRef idx="1">
              <a:schemeClr val="accent2"/>
            </a:lnRef>
            <a:fillRef idx="3">
              <a:schemeClr val="accent2"/>
            </a:fillRef>
            <a:effectRef idx="2">
              <a:schemeClr val="accent2"/>
            </a:effectRef>
            <a:fontRef idx="minor">
              <a:schemeClr val="lt1"/>
            </a:fontRef>
          </p:style>
          <p:txBody>
            <a:bodyPr wrap="none" anchor="ctr"/>
            <a:lstStyle/>
            <a:p>
              <a:pPr algn="ctr"/>
              <a:r>
                <a:rPr lang="en-GB" sz="1400" b="1">
                  <a:solidFill>
                    <a:schemeClr val="bg1"/>
                  </a:solidFill>
                  <a:latin typeface="Arial Narrow" pitchFamily="34" charset="0"/>
                </a:rPr>
                <a:t>feature generation</a:t>
              </a:r>
              <a:endParaRPr lang="en-GB" sz="1400" b="1">
                <a:latin typeface="Arial Narrow" pitchFamily="34" charset="0"/>
              </a:endParaRPr>
            </a:p>
          </p:txBody>
        </p:sp>
        <p:sp>
          <p:nvSpPr>
            <p:cNvPr id="25624" name="AutoShape 24"/>
            <p:cNvSpPr>
              <a:spLocks noChangeArrowheads="1"/>
            </p:cNvSpPr>
            <p:nvPr/>
          </p:nvSpPr>
          <p:spPr bwMode="auto">
            <a:xfrm flipH="1">
              <a:off x="288" y="3024"/>
              <a:ext cx="1536" cy="306"/>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ln>
              <a:headEnd/>
              <a:tailEnd/>
            </a:ln>
          </p:spPr>
          <p:style>
            <a:lnRef idx="1">
              <a:schemeClr val="accent2"/>
            </a:lnRef>
            <a:fillRef idx="3">
              <a:schemeClr val="accent2"/>
            </a:fillRef>
            <a:effectRef idx="2">
              <a:schemeClr val="accent2"/>
            </a:effectRef>
            <a:fontRef idx="minor">
              <a:schemeClr val="lt1"/>
            </a:fontRef>
          </p:style>
          <p:txBody>
            <a:bodyPr wrap="none" anchor="ctr"/>
            <a:lstStyle/>
            <a:p>
              <a:pPr algn="ctr"/>
              <a:r>
                <a:rPr lang="en-GB" sz="1400" b="1">
                  <a:solidFill>
                    <a:schemeClr val="bg1"/>
                  </a:solidFill>
                  <a:latin typeface="Arial Narrow" pitchFamily="34" charset="0"/>
                </a:rPr>
                <a:t>feature integration</a:t>
              </a:r>
              <a:endParaRPr lang="en-GB" sz="1400" b="1">
                <a:latin typeface="Arial Narrow" pitchFamily="34" charset="0"/>
              </a:endParaRPr>
            </a:p>
          </p:txBody>
        </p:sp>
      </p:grpSp>
      <p:sp>
        <p:nvSpPr>
          <p:cNvPr id="16" name="文字方塊 15"/>
          <p:cNvSpPr txBox="1"/>
          <p:nvPr/>
        </p:nvSpPr>
        <p:spPr>
          <a:xfrm>
            <a:off x="1734338" y="549275"/>
            <a:ext cx="5675324" cy="369332"/>
          </a:xfrm>
          <a:prstGeom prst="rect">
            <a:avLst/>
          </a:prstGeom>
          <a:noFill/>
        </p:spPr>
        <p:txBody>
          <a:bodyPr wrap="square" rtlCol="0">
            <a:spAutoFit/>
          </a:bodyPr>
          <a:lstStyle/>
          <a:p>
            <a:pPr algn="ctr"/>
            <a:r>
              <a:rPr lang="en-US" altLang="zh-TW" b="1" dirty="0" smtClean="0">
                <a:solidFill>
                  <a:srgbClr val="C00000"/>
                </a:solidFill>
                <a:latin typeface="Arial Narrow" pitchFamily="34" charset="0"/>
              </a:rPr>
              <a:t>Single-Test Platform of Microarray &amp; Knowledge Discovery</a:t>
            </a:r>
            <a:endParaRPr lang="zh-TW" altLang="en-US" b="1" dirty="0">
              <a:solidFill>
                <a:srgbClr val="C00000"/>
              </a:solidFill>
              <a:latin typeface="Arial Narrow" pitchFamily="34" charset="0"/>
            </a:endParaRPr>
          </a:p>
        </p:txBody>
      </p:sp>
    </p:spTree>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ontrols>
      <p:control spid="247811" name="ShockwaveFlash1" r:id="rId2" imgW="8890418" imgH="5714286"/>
    </p:controls>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字方塊 2"/>
          <p:cNvSpPr txBox="1"/>
          <p:nvPr/>
        </p:nvSpPr>
        <p:spPr>
          <a:xfrm>
            <a:off x="611189" y="549275"/>
            <a:ext cx="7921624" cy="1077218"/>
          </a:xfrm>
          <a:prstGeom prst="rect">
            <a:avLst/>
          </a:prstGeom>
          <a:noFill/>
        </p:spPr>
        <p:txBody>
          <a:bodyPr wrap="square" rtlCol="0">
            <a:spAutoFit/>
          </a:bodyPr>
          <a:lstStyle/>
          <a:p>
            <a:pPr marL="342900" indent="-342900">
              <a:buFont typeface="+mj-lt"/>
              <a:buAutoNum type="arabicPeriod"/>
            </a:pPr>
            <a:r>
              <a:rPr lang="en-US" sz="1600" dirty="0" smtClean="0">
                <a:solidFill>
                  <a:srgbClr val="C00000"/>
                </a:solidFill>
                <a:latin typeface="Arial Narrow" pitchFamily="34" charset="0"/>
              </a:rPr>
              <a:t>Find the genes </a:t>
            </a:r>
            <a:r>
              <a:rPr lang="en-US" sz="1600" dirty="0" smtClean="0">
                <a:solidFill>
                  <a:srgbClr val="0070C0"/>
                </a:solidFill>
                <a:latin typeface="Arial Narrow" pitchFamily="34" charset="0"/>
              </a:rPr>
              <a:t>that change expression between experimental and control samples</a:t>
            </a:r>
          </a:p>
          <a:p>
            <a:pPr marL="342900" indent="-342900">
              <a:buFont typeface="+mj-lt"/>
              <a:buAutoNum type="arabicPeriod"/>
            </a:pPr>
            <a:r>
              <a:rPr lang="en-US" sz="1600" dirty="0" smtClean="0">
                <a:solidFill>
                  <a:srgbClr val="C00000"/>
                </a:solidFill>
                <a:latin typeface="Arial Narrow" pitchFamily="34" charset="0"/>
              </a:rPr>
              <a:t>Classify samples </a:t>
            </a:r>
            <a:r>
              <a:rPr lang="en-US" sz="1600" dirty="0" smtClean="0">
                <a:solidFill>
                  <a:srgbClr val="0070C0"/>
                </a:solidFill>
                <a:latin typeface="Arial Narrow" pitchFamily="34" charset="0"/>
              </a:rPr>
              <a:t>based on a gene expression profile</a:t>
            </a:r>
          </a:p>
          <a:p>
            <a:pPr marL="342900" indent="-342900">
              <a:buFont typeface="+mj-lt"/>
              <a:buAutoNum type="arabicPeriod"/>
            </a:pPr>
            <a:r>
              <a:rPr lang="en-US" sz="1600" dirty="0" smtClean="0">
                <a:solidFill>
                  <a:srgbClr val="C00000"/>
                </a:solidFill>
                <a:latin typeface="Arial Narrow" pitchFamily="34" charset="0"/>
              </a:rPr>
              <a:t>Find patterns</a:t>
            </a:r>
            <a:r>
              <a:rPr lang="en-US" sz="1600" b="1" dirty="0" smtClean="0">
                <a:solidFill>
                  <a:srgbClr val="0070C0"/>
                </a:solidFill>
                <a:latin typeface="Arial Narrow" pitchFamily="34" charset="0"/>
              </a:rPr>
              <a:t>:</a:t>
            </a:r>
            <a:r>
              <a:rPr lang="en-US" sz="1600" dirty="0" smtClean="0">
                <a:solidFill>
                  <a:srgbClr val="0070C0"/>
                </a:solidFill>
                <a:latin typeface="Arial Narrow" pitchFamily="34" charset="0"/>
              </a:rPr>
              <a:t> Groups of biologically related genes that change expression together across samples and treatments</a:t>
            </a:r>
            <a:endParaRPr lang="zh-TW" altLang="en-US" sz="1600" dirty="0">
              <a:solidFill>
                <a:srgbClr val="0070C0"/>
              </a:solidFill>
              <a:latin typeface="Arial Narrow" pitchFamily="34" charset="0"/>
            </a:endParaRPr>
          </a:p>
        </p:txBody>
      </p:sp>
      <p:grpSp>
        <p:nvGrpSpPr>
          <p:cNvPr id="2" name="群組 7"/>
          <p:cNvGrpSpPr/>
          <p:nvPr/>
        </p:nvGrpSpPr>
        <p:grpSpPr>
          <a:xfrm>
            <a:off x="1593958" y="2285992"/>
            <a:ext cx="5956084" cy="3647885"/>
            <a:chOff x="819149" y="1714488"/>
            <a:chExt cx="7054384" cy="4443314"/>
          </a:xfrm>
        </p:grpSpPr>
        <p:pic>
          <p:nvPicPr>
            <p:cNvPr id="6" name="Picture 36" descr="D:\PROJECTS\Dec-05\12\B2\nrg1749-f1.jpg"/>
            <p:cNvPicPr>
              <a:picLocks noChangeAspect="1" noChangeArrowheads="1"/>
            </p:cNvPicPr>
            <p:nvPr/>
          </p:nvPicPr>
          <p:blipFill>
            <a:blip r:embed="rId3"/>
            <a:srcRect b="10443"/>
            <a:stretch>
              <a:fillRect/>
            </a:stretch>
          </p:blipFill>
          <p:spPr bwMode="auto">
            <a:xfrm>
              <a:off x="819149" y="1714488"/>
              <a:ext cx="7054383" cy="4143404"/>
            </a:xfrm>
            <a:prstGeom prst="rect">
              <a:avLst/>
            </a:prstGeom>
            <a:noFill/>
          </p:spPr>
        </p:pic>
        <p:sp>
          <p:nvSpPr>
            <p:cNvPr id="4" name="Text Box 4"/>
            <p:cNvSpPr txBox="1">
              <a:spLocks noChangeArrowheads="1"/>
            </p:cNvSpPr>
            <p:nvPr/>
          </p:nvSpPr>
          <p:spPr bwMode="auto">
            <a:xfrm>
              <a:off x="3389142" y="5857892"/>
              <a:ext cx="4484391" cy="299910"/>
            </a:xfrm>
            <a:prstGeom prst="rect">
              <a:avLst/>
            </a:prstGeom>
            <a:noFill/>
            <a:ln w="9525">
              <a:noFill/>
              <a:miter lim="800000"/>
              <a:headEnd/>
              <a:tailEnd/>
            </a:ln>
          </p:spPr>
          <p:txBody>
            <a:bodyPr wrap="square" lIns="0" tIns="0" rIns="0" bIns="0">
              <a:spAutoFit/>
            </a:bodyPr>
            <a:lstStyle/>
            <a:p>
              <a:pPr defTabSz="828675">
                <a:tabLst>
                  <a:tab pos="657225" algn="l"/>
                  <a:tab pos="1312863" algn="l"/>
                  <a:tab pos="1970088" algn="l"/>
                  <a:tab pos="2627313" algn="l"/>
                  <a:tab pos="3282950" algn="l"/>
                  <a:tab pos="3940175" algn="l"/>
                  <a:tab pos="4595813" algn="l"/>
                  <a:tab pos="5253038" algn="l"/>
                  <a:tab pos="5910263" algn="l"/>
                </a:tabLst>
              </a:pPr>
              <a:r>
                <a:rPr lang="en-GB" sz="800" dirty="0">
                  <a:solidFill>
                    <a:schemeClr val="bg1">
                      <a:lumMod val="50000"/>
                    </a:schemeClr>
                  </a:solidFill>
                  <a:latin typeface="Arial Narrow" pitchFamily="34" charset="0"/>
                </a:rPr>
                <a:t>Allison DB </a:t>
              </a:r>
              <a:r>
                <a:rPr lang="en-GB" sz="800" i="1" dirty="0">
                  <a:solidFill>
                    <a:schemeClr val="bg1">
                      <a:lumMod val="50000"/>
                    </a:schemeClr>
                  </a:solidFill>
                  <a:latin typeface="Arial Narrow" pitchFamily="34" charset="0"/>
                </a:rPr>
                <a:t>et al.</a:t>
              </a:r>
              <a:r>
                <a:rPr lang="en-GB" sz="800" dirty="0">
                  <a:solidFill>
                    <a:schemeClr val="bg1">
                      <a:lumMod val="50000"/>
                    </a:schemeClr>
                  </a:solidFill>
                  <a:latin typeface="Arial Narrow" pitchFamily="34" charset="0"/>
                </a:rPr>
                <a:t> (2005) </a:t>
              </a:r>
              <a:r>
                <a:rPr lang="en-GB" sz="800" dirty="0" err="1">
                  <a:solidFill>
                    <a:schemeClr val="bg1">
                      <a:lumMod val="50000"/>
                    </a:schemeClr>
                  </a:solidFill>
                  <a:latin typeface="Arial Narrow" pitchFamily="34" charset="0"/>
                </a:rPr>
                <a:t>Microarray</a:t>
              </a:r>
              <a:r>
                <a:rPr lang="en-GB" sz="800" dirty="0">
                  <a:solidFill>
                    <a:schemeClr val="bg1">
                      <a:lumMod val="50000"/>
                    </a:schemeClr>
                  </a:solidFill>
                  <a:latin typeface="Arial Narrow" pitchFamily="34" charset="0"/>
                </a:rPr>
                <a:t> data analysis: from disarray to consolidation and consensus</a:t>
              </a:r>
            </a:p>
            <a:p>
              <a:pPr defTabSz="828675">
                <a:tabLst>
                  <a:tab pos="657225" algn="l"/>
                  <a:tab pos="1312863" algn="l"/>
                  <a:tab pos="1970088" algn="l"/>
                  <a:tab pos="2627313" algn="l"/>
                  <a:tab pos="3282950" algn="l"/>
                  <a:tab pos="3940175" algn="l"/>
                  <a:tab pos="4595813" algn="l"/>
                  <a:tab pos="5253038" algn="l"/>
                  <a:tab pos="5910263" algn="l"/>
                </a:tabLst>
              </a:pPr>
              <a:r>
                <a:rPr lang="en-GB" sz="800" i="1" dirty="0">
                  <a:solidFill>
                    <a:schemeClr val="bg1">
                      <a:lumMod val="50000"/>
                    </a:schemeClr>
                  </a:solidFill>
                  <a:latin typeface="Arial Narrow" pitchFamily="34" charset="0"/>
                </a:rPr>
                <a:t>Nat Rev gene.</a:t>
              </a:r>
              <a:r>
                <a:rPr lang="en-GB" sz="800" dirty="0">
                  <a:solidFill>
                    <a:schemeClr val="bg1">
                      <a:lumMod val="50000"/>
                    </a:schemeClr>
                  </a:solidFill>
                  <a:latin typeface="Arial Narrow" pitchFamily="34" charset="0"/>
                </a:rPr>
                <a:t> </a:t>
              </a:r>
              <a:r>
                <a:rPr lang="en-GB" sz="800" b="1" dirty="0">
                  <a:solidFill>
                    <a:schemeClr val="bg1">
                      <a:lumMod val="50000"/>
                    </a:schemeClr>
                  </a:solidFill>
                  <a:latin typeface="Arial Narrow" pitchFamily="34" charset="0"/>
                </a:rPr>
                <a:t>7:</a:t>
              </a:r>
              <a:r>
                <a:rPr lang="en-GB" sz="800" dirty="0">
                  <a:solidFill>
                    <a:schemeClr val="bg1">
                      <a:lumMod val="50000"/>
                    </a:schemeClr>
                  </a:solidFill>
                  <a:latin typeface="Arial Narrow" pitchFamily="34" charset="0"/>
                </a:rPr>
                <a:t> 55</a:t>
              </a:r>
              <a:r>
                <a:rPr lang="en-GB" sz="800" dirty="0">
                  <a:solidFill>
                    <a:schemeClr val="bg1">
                      <a:lumMod val="50000"/>
                    </a:schemeClr>
                  </a:solidFill>
                  <a:latin typeface="Arial Narrow" pitchFamily="34" charset="0"/>
                  <a:cs typeface="Arial" pitchFamily="34" charset="0"/>
                </a:rPr>
                <a:t>–</a:t>
              </a:r>
              <a:r>
                <a:rPr lang="en-GB" sz="800" dirty="0">
                  <a:solidFill>
                    <a:schemeClr val="bg1">
                      <a:lumMod val="50000"/>
                    </a:schemeClr>
                  </a:solidFill>
                  <a:latin typeface="Arial Narrow" pitchFamily="34" charset="0"/>
                </a:rPr>
                <a:t>65 doi:10.1038/nri1749</a:t>
              </a:r>
            </a:p>
          </p:txBody>
        </p:sp>
      </p:grpSp>
    </p:spTree>
  </p:cSld>
  <p:clrMapOvr>
    <a:masterClrMapping/>
  </p:clrMapOvr>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字方塊 2"/>
          <p:cNvSpPr txBox="1"/>
          <p:nvPr/>
        </p:nvSpPr>
        <p:spPr>
          <a:xfrm>
            <a:off x="611188" y="549275"/>
            <a:ext cx="7889902" cy="1354217"/>
          </a:xfrm>
          <a:prstGeom prst="rect">
            <a:avLst/>
          </a:prstGeom>
          <a:noFill/>
        </p:spPr>
        <p:txBody>
          <a:bodyPr wrap="square" rtlCol="0">
            <a:spAutoFit/>
          </a:bodyPr>
          <a:lstStyle/>
          <a:p>
            <a:pPr marL="269875" indent="-269875">
              <a:buSzPct val="85000"/>
            </a:pPr>
            <a:r>
              <a:rPr lang="en-US" b="1" dirty="0" smtClean="0">
                <a:solidFill>
                  <a:srgbClr val="0070C0"/>
                </a:solidFill>
                <a:latin typeface="Arial Narrow" pitchFamily="34" charset="0"/>
              </a:rPr>
              <a:t>Basic Data Analysis</a:t>
            </a:r>
            <a:endParaRPr lang="zh-TW" altLang="en-US" dirty="0" smtClean="0">
              <a:solidFill>
                <a:srgbClr val="0070C0"/>
              </a:solidFill>
              <a:latin typeface="Arial Narrow" pitchFamily="34" charset="0"/>
            </a:endParaRPr>
          </a:p>
          <a:p>
            <a:pPr marL="355600" lvl="1" indent="-269875">
              <a:buSzPct val="85000"/>
              <a:buFont typeface="Arial Narrow" pitchFamily="34" charset="0"/>
              <a:buChar char="–"/>
            </a:pPr>
            <a:r>
              <a:rPr lang="en-US" altLang="zh-TW" sz="1600" dirty="0" smtClean="0">
                <a:solidFill>
                  <a:srgbClr val="C00000"/>
                </a:solidFill>
                <a:latin typeface="Arial Narrow" pitchFamily="34" charset="0"/>
              </a:rPr>
              <a:t>Fold change </a:t>
            </a:r>
            <a:r>
              <a:rPr lang="en-US" altLang="zh-TW" sz="1600" dirty="0" smtClean="0">
                <a:solidFill>
                  <a:srgbClr val="0070C0"/>
                </a:solidFill>
                <a:latin typeface="Arial Narrow" pitchFamily="34" charset="0"/>
              </a:rPr>
              <a:t>(relative increase or decrease in intensity for each gene)</a:t>
            </a:r>
          </a:p>
          <a:p>
            <a:pPr marL="355600" lvl="1" indent="-269875">
              <a:buSzPct val="85000"/>
              <a:buFont typeface="Arial Narrow" pitchFamily="34" charset="0"/>
              <a:buChar char="–"/>
            </a:pPr>
            <a:r>
              <a:rPr lang="en-US" altLang="zh-TW" sz="1600" dirty="0" smtClean="0">
                <a:solidFill>
                  <a:srgbClr val="0070C0"/>
                </a:solidFill>
                <a:latin typeface="Arial Narrow" pitchFamily="34" charset="0"/>
              </a:rPr>
              <a:t>Set </a:t>
            </a:r>
            <a:r>
              <a:rPr lang="en-US" altLang="zh-TW" sz="1600" dirty="0" smtClean="0">
                <a:solidFill>
                  <a:srgbClr val="C00000"/>
                </a:solidFill>
                <a:latin typeface="Arial Narrow" pitchFamily="34" charset="0"/>
              </a:rPr>
              <a:t>cutoff filter</a:t>
            </a:r>
            <a:r>
              <a:rPr lang="en-US" altLang="zh-TW" sz="1600" dirty="0" smtClean="0">
                <a:solidFill>
                  <a:srgbClr val="0070C0"/>
                </a:solidFill>
                <a:latin typeface="Arial Narrow" pitchFamily="34" charset="0"/>
              </a:rPr>
              <a:t> for low values  (background +noise)</a:t>
            </a:r>
          </a:p>
          <a:p>
            <a:pPr marL="355600" lvl="1" indent="-269875">
              <a:buSzPct val="85000"/>
              <a:buFont typeface="Arial Narrow" pitchFamily="34" charset="0"/>
              <a:buChar char="–"/>
            </a:pPr>
            <a:r>
              <a:rPr lang="en-US" altLang="zh-TW" sz="1600" dirty="0" smtClean="0">
                <a:solidFill>
                  <a:srgbClr val="0070C0"/>
                </a:solidFill>
                <a:latin typeface="Arial Narrow" pitchFamily="34" charset="0"/>
              </a:rPr>
              <a:t>Cluster genes by </a:t>
            </a:r>
            <a:r>
              <a:rPr lang="en-US" altLang="zh-TW" sz="1600" dirty="0" smtClean="0">
                <a:solidFill>
                  <a:srgbClr val="C00000"/>
                </a:solidFill>
                <a:latin typeface="Arial Narrow" pitchFamily="34" charset="0"/>
              </a:rPr>
              <a:t>similar changes </a:t>
            </a:r>
            <a:r>
              <a:rPr lang="en-US" altLang="zh-TW" sz="1600" dirty="0" smtClean="0">
                <a:solidFill>
                  <a:srgbClr val="0070C0"/>
                </a:solidFill>
                <a:latin typeface="Arial Narrow" pitchFamily="34" charset="0"/>
              </a:rPr>
              <a:t>- only really meaningful across multiple treatments or time points</a:t>
            </a:r>
          </a:p>
          <a:p>
            <a:pPr marL="355600" lvl="1" indent="-269875">
              <a:buSzPct val="85000"/>
              <a:buFont typeface="Arial Narrow" pitchFamily="34" charset="0"/>
              <a:buChar char="–"/>
            </a:pPr>
            <a:r>
              <a:rPr lang="en-US" altLang="zh-TW" sz="1600" dirty="0" smtClean="0">
                <a:solidFill>
                  <a:srgbClr val="0070C0"/>
                </a:solidFill>
                <a:latin typeface="Arial Narrow" pitchFamily="34" charset="0"/>
              </a:rPr>
              <a:t>Cluster samples by </a:t>
            </a:r>
            <a:r>
              <a:rPr lang="en-US" altLang="zh-TW" sz="1600" dirty="0" smtClean="0">
                <a:solidFill>
                  <a:srgbClr val="C00000"/>
                </a:solidFill>
                <a:latin typeface="Arial Narrow" pitchFamily="34" charset="0"/>
              </a:rPr>
              <a:t>similar gene expression profiles</a:t>
            </a:r>
          </a:p>
        </p:txBody>
      </p:sp>
      <p:grpSp>
        <p:nvGrpSpPr>
          <p:cNvPr id="2" name="群組 6"/>
          <p:cNvGrpSpPr/>
          <p:nvPr/>
        </p:nvGrpSpPr>
        <p:grpSpPr>
          <a:xfrm>
            <a:off x="803387" y="2357430"/>
            <a:ext cx="7537226" cy="3240000"/>
            <a:chOff x="916212" y="2357430"/>
            <a:chExt cx="7537226" cy="3240000"/>
          </a:xfrm>
        </p:grpSpPr>
        <p:pic>
          <p:nvPicPr>
            <p:cNvPr id="219139" name="Picture 3"/>
            <p:cNvPicPr>
              <a:picLocks noChangeAspect="1" noChangeArrowheads="1"/>
            </p:cNvPicPr>
            <p:nvPr/>
          </p:nvPicPr>
          <p:blipFill>
            <a:blip r:embed="rId3"/>
            <a:srcRect/>
            <a:stretch>
              <a:fillRect/>
            </a:stretch>
          </p:blipFill>
          <p:spPr bwMode="auto">
            <a:xfrm>
              <a:off x="916212" y="2357430"/>
              <a:ext cx="3655788" cy="3240000"/>
            </a:xfrm>
            <a:prstGeom prst="rect">
              <a:avLst/>
            </a:prstGeom>
            <a:noFill/>
            <a:ln w="9525">
              <a:noFill/>
              <a:miter lim="800000"/>
              <a:headEnd/>
              <a:tailEnd/>
            </a:ln>
            <a:effectLst/>
          </p:spPr>
        </p:pic>
        <p:pic>
          <p:nvPicPr>
            <p:cNvPr id="219140" name="Picture 4"/>
            <p:cNvPicPr>
              <a:picLocks noChangeAspect="1" noChangeArrowheads="1"/>
            </p:cNvPicPr>
            <p:nvPr/>
          </p:nvPicPr>
          <p:blipFill>
            <a:blip r:embed="rId4"/>
            <a:srcRect/>
            <a:stretch>
              <a:fillRect/>
            </a:stretch>
          </p:blipFill>
          <p:spPr bwMode="auto">
            <a:xfrm>
              <a:off x="4643438" y="2357430"/>
              <a:ext cx="3810000" cy="3238500"/>
            </a:xfrm>
            <a:prstGeom prst="rect">
              <a:avLst/>
            </a:prstGeom>
            <a:noFill/>
            <a:ln w="9525">
              <a:noFill/>
              <a:miter lim="800000"/>
              <a:headEnd/>
              <a:tailEnd/>
            </a:ln>
            <a:effectLst/>
          </p:spPr>
        </p:pic>
      </p:grpSp>
    </p:spTree>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字方塊 2"/>
          <p:cNvSpPr txBox="1"/>
          <p:nvPr/>
        </p:nvSpPr>
        <p:spPr>
          <a:xfrm>
            <a:off x="611188" y="549275"/>
            <a:ext cx="7889902" cy="2092881"/>
          </a:xfrm>
          <a:prstGeom prst="rect">
            <a:avLst/>
          </a:prstGeom>
          <a:noFill/>
        </p:spPr>
        <p:txBody>
          <a:bodyPr wrap="square" rtlCol="0">
            <a:spAutoFit/>
          </a:bodyPr>
          <a:lstStyle/>
          <a:p>
            <a:pPr marL="269875" indent="-269875">
              <a:buSzPct val="85000"/>
            </a:pPr>
            <a:r>
              <a:rPr lang="en-US" b="1" dirty="0" smtClean="0">
                <a:solidFill>
                  <a:srgbClr val="0070C0"/>
                </a:solidFill>
                <a:latin typeface="Arial Narrow" pitchFamily="34" charset="0"/>
              </a:rPr>
              <a:t>Higher Level Microarray data analysis</a:t>
            </a:r>
            <a:endParaRPr lang="zh-TW" altLang="en-US" dirty="0" smtClean="0">
              <a:solidFill>
                <a:srgbClr val="0070C0"/>
              </a:solidFill>
              <a:latin typeface="Arial Narrow" pitchFamily="34" charset="0"/>
            </a:endParaRPr>
          </a:p>
          <a:p>
            <a:pPr marL="360363" lvl="1" indent="-269875">
              <a:buSzPct val="85000"/>
              <a:buFont typeface="Arial Narrow" pitchFamily="34" charset="0"/>
              <a:buChar char="–"/>
            </a:pPr>
            <a:r>
              <a:rPr lang="en-US" sz="1600" dirty="0" smtClean="0">
                <a:solidFill>
                  <a:schemeClr val="accent6">
                    <a:lumMod val="75000"/>
                  </a:schemeClr>
                </a:solidFill>
                <a:latin typeface="Arial Narrow" pitchFamily="34" charset="0"/>
              </a:rPr>
              <a:t>Clustering and pattern detection</a:t>
            </a:r>
          </a:p>
          <a:p>
            <a:pPr marL="360363" lvl="1" indent="-269875">
              <a:buSzPct val="85000"/>
              <a:buFont typeface="Arial Narrow" pitchFamily="34" charset="0"/>
              <a:buChar char="–"/>
            </a:pPr>
            <a:r>
              <a:rPr lang="en-US" sz="1600" dirty="0" smtClean="0">
                <a:solidFill>
                  <a:schemeClr val="accent6">
                    <a:lumMod val="75000"/>
                  </a:schemeClr>
                </a:solidFill>
                <a:latin typeface="Arial Narrow" pitchFamily="34" charset="0"/>
              </a:rPr>
              <a:t>Data mining and visualization</a:t>
            </a:r>
          </a:p>
          <a:p>
            <a:pPr marL="360363" lvl="1" indent="-269875">
              <a:buSzPct val="85000"/>
              <a:buFont typeface="Arial Narrow" pitchFamily="34" charset="0"/>
              <a:buChar char="–"/>
            </a:pPr>
            <a:r>
              <a:rPr lang="en-US" sz="1600" dirty="0" smtClean="0">
                <a:solidFill>
                  <a:schemeClr val="accent6">
                    <a:lumMod val="75000"/>
                  </a:schemeClr>
                </a:solidFill>
                <a:latin typeface="Arial Narrow" pitchFamily="34" charset="0"/>
              </a:rPr>
              <a:t>Controls and normalization of results</a:t>
            </a:r>
          </a:p>
          <a:p>
            <a:pPr marL="360363" lvl="1" indent="-269875">
              <a:buSzPct val="85000"/>
              <a:buFont typeface="Arial Narrow" pitchFamily="34" charset="0"/>
              <a:buChar char="–"/>
            </a:pPr>
            <a:r>
              <a:rPr lang="en-US" sz="1600" dirty="0" smtClean="0">
                <a:solidFill>
                  <a:schemeClr val="accent6">
                    <a:lumMod val="75000"/>
                  </a:schemeClr>
                </a:solidFill>
                <a:latin typeface="Arial Narrow" pitchFamily="34" charset="0"/>
              </a:rPr>
              <a:t>Statistical </a:t>
            </a:r>
            <a:r>
              <a:rPr lang="en-US" sz="1600" dirty="0" err="1" smtClean="0">
                <a:solidFill>
                  <a:schemeClr val="accent6">
                    <a:lumMod val="75000"/>
                  </a:schemeClr>
                </a:solidFill>
                <a:latin typeface="Arial Narrow" pitchFamily="34" charset="0"/>
              </a:rPr>
              <a:t>validatation</a:t>
            </a:r>
            <a:endParaRPr lang="en-US" sz="1600" dirty="0" smtClean="0">
              <a:solidFill>
                <a:schemeClr val="accent6">
                  <a:lumMod val="75000"/>
                </a:schemeClr>
              </a:solidFill>
              <a:latin typeface="Arial Narrow" pitchFamily="34" charset="0"/>
            </a:endParaRPr>
          </a:p>
          <a:p>
            <a:pPr marL="360363" lvl="1" indent="-269875">
              <a:buSzPct val="85000"/>
              <a:buFont typeface="Arial Narrow" pitchFamily="34" charset="0"/>
              <a:buChar char="–"/>
            </a:pPr>
            <a:r>
              <a:rPr lang="en-US" sz="1600" dirty="0" smtClean="0">
                <a:solidFill>
                  <a:schemeClr val="accent6">
                    <a:lumMod val="75000"/>
                  </a:schemeClr>
                </a:solidFill>
                <a:latin typeface="Arial Narrow" pitchFamily="34" charset="0"/>
              </a:rPr>
              <a:t>Linkage between gene expression data and gene sequence/function/metabolic pathways databases</a:t>
            </a:r>
          </a:p>
          <a:p>
            <a:pPr marL="360363" lvl="1" indent="-269875">
              <a:buSzPct val="85000"/>
              <a:buFont typeface="Arial Narrow" pitchFamily="34" charset="0"/>
              <a:buChar char="–"/>
            </a:pPr>
            <a:r>
              <a:rPr lang="en-US" sz="1600" dirty="0" smtClean="0">
                <a:solidFill>
                  <a:schemeClr val="accent6">
                    <a:lumMod val="75000"/>
                  </a:schemeClr>
                </a:solidFill>
                <a:latin typeface="Arial Narrow" pitchFamily="34" charset="0"/>
              </a:rPr>
              <a:t>Discovery of common sequences in co-regulated genes</a:t>
            </a:r>
          </a:p>
          <a:p>
            <a:pPr marL="360363" lvl="1" indent="-269875">
              <a:buSzPct val="85000"/>
              <a:buFont typeface="Arial Narrow" pitchFamily="34" charset="0"/>
              <a:buChar char="–"/>
            </a:pPr>
            <a:r>
              <a:rPr lang="en-US" sz="1600" dirty="0" smtClean="0">
                <a:solidFill>
                  <a:schemeClr val="accent6">
                    <a:lumMod val="75000"/>
                  </a:schemeClr>
                </a:solidFill>
                <a:latin typeface="Arial Narrow" pitchFamily="34" charset="0"/>
              </a:rPr>
              <a:t>Meta-studies using data from multiple experiments</a:t>
            </a:r>
            <a:endParaRPr lang="zh-TW" altLang="en-US" dirty="0">
              <a:solidFill>
                <a:schemeClr val="accent6">
                  <a:lumMod val="75000"/>
                </a:schemeClr>
              </a:solidFill>
              <a:latin typeface="Arial Narrow" pitchFamily="34" charset="0"/>
            </a:endParaRPr>
          </a:p>
        </p:txBody>
      </p:sp>
      <p:grpSp>
        <p:nvGrpSpPr>
          <p:cNvPr id="2" name="Group 4"/>
          <p:cNvGrpSpPr>
            <a:grpSpLocks/>
          </p:cNvGrpSpPr>
          <p:nvPr/>
        </p:nvGrpSpPr>
        <p:grpSpPr bwMode="auto">
          <a:xfrm>
            <a:off x="381000" y="2895600"/>
            <a:ext cx="8151813" cy="3778250"/>
            <a:chOff x="192" y="1686"/>
            <a:chExt cx="5135" cy="2380"/>
          </a:xfrm>
        </p:grpSpPr>
        <p:sp>
          <p:nvSpPr>
            <p:cNvPr id="5" name="Line 5"/>
            <p:cNvSpPr>
              <a:spLocks noChangeShapeType="1"/>
            </p:cNvSpPr>
            <p:nvPr/>
          </p:nvSpPr>
          <p:spPr bwMode="auto">
            <a:xfrm>
              <a:off x="483" y="2063"/>
              <a:ext cx="4844" cy="0"/>
            </a:xfrm>
            <a:prstGeom prst="line">
              <a:avLst/>
            </a:prstGeom>
            <a:noFill/>
            <a:ln w="38100">
              <a:solidFill>
                <a:srgbClr val="B2B2B2"/>
              </a:solidFill>
              <a:round/>
              <a:headEnd/>
              <a:tailEnd/>
            </a:ln>
            <a:effectLst/>
          </p:spPr>
          <p:txBody>
            <a:bodyPr wrap="none" anchor="ctr"/>
            <a:lstStyle/>
            <a:p>
              <a:endParaRPr lang="zh-TW" altLang="en-US"/>
            </a:p>
          </p:txBody>
        </p:sp>
        <p:sp>
          <p:nvSpPr>
            <p:cNvPr id="6" name="Text Box 6"/>
            <p:cNvSpPr txBox="1">
              <a:spLocks noChangeArrowheads="1"/>
            </p:cNvSpPr>
            <p:nvPr/>
          </p:nvSpPr>
          <p:spPr bwMode="auto">
            <a:xfrm>
              <a:off x="1837" y="1686"/>
              <a:ext cx="2390" cy="173"/>
            </a:xfrm>
            <a:prstGeom prst="rect">
              <a:avLst/>
            </a:prstGeom>
            <a:noFill/>
            <a:ln w="9525">
              <a:noFill/>
              <a:miter lim="800000"/>
              <a:headEnd/>
              <a:tailEnd/>
            </a:ln>
            <a:effectLst/>
          </p:spPr>
          <p:txBody>
            <a:bodyPr>
              <a:spAutoFit/>
            </a:bodyPr>
            <a:lstStyle/>
            <a:p>
              <a:pPr>
                <a:spcBef>
                  <a:spcPct val="50000"/>
                </a:spcBef>
              </a:pPr>
              <a:r>
                <a:rPr lang="en-US" altLang="zh-TW" sz="1200" b="1">
                  <a:latin typeface="Arial" pitchFamily="34" charset="0"/>
                  <a:ea typeface="新細明體" pitchFamily="18" charset="-120"/>
                </a:rPr>
                <a:t>Diagnostic ALL BM samples (n=327)</a:t>
              </a:r>
            </a:p>
          </p:txBody>
        </p:sp>
        <p:grpSp>
          <p:nvGrpSpPr>
            <p:cNvPr id="4" name="Group 7"/>
            <p:cNvGrpSpPr>
              <a:grpSpLocks/>
            </p:cNvGrpSpPr>
            <p:nvPr/>
          </p:nvGrpSpPr>
          <p:grpSpPr bwMode="auto">
            <a:xfrm>
              <a:off x="392" y="3832"/>
              <a:ext cx="1427" cy="236"/>
              <a:chOff x="282" y="5800"/>
              <a:chExt cx="1070" cy="343"/>
            </a:xfrm>
          </p:grpSpPr>
          <p:sp>
            <p:nvSpPr>
              <p:cNvPr id="32" name="Text Box 8"/>
              <p:cNvSpPr txBox="1">
                <a:spLocks noChangeArrowheads="1"/>
              </p:cNvSpPr>
              <p:nvPr/>
            </p:nvSpPr>
            <p:spPr bwMode="auto">
              <a:xfrm>
                <a:off x="1115" y="5842"/>
                <a:ext cx="237" cy="196"/>
              </a:xfrm>
              <a:prstGeom prst="rect">
                <a:avLst/>
              </a:prstGeom>
              <a:noFill/>
              <a:ln w="38100">
                <a:noFill/>
                <a:miter lim="800000"/>
                <a:headEnd/>
                <a:tailEnd/>
              </a:ln>
              <a:effectLst/>
            </p:spPr>
            <p:txBody>
              <a:bodyPr>
                <a:spAutoFit/>
              </a:bodyPr>
              <a:lstStyle/>
              <a:p>
                <a:pPr>
                  <a:spcBef>
                    <a:spcPct val="50000"/>
                  </a:spcBef>
                </a:pPr>
                <a:r>
                  <a:rPr lang="en-US" altLang="zh-TW" sz="800">
                    <a:ea typeface="新細明體" pitchFamily="18" charset="-120"/>
                  </a:rPr>
                  <a:t>3</a:t>
                </a:r>
                <a:r>
                  <a:rPr lang="en-US" altLang="zh-TW" sz="800">
                    <a:ea typeface="新細明體" pitchFamily="18" charset="-120"/>
                    <a:sym typeface="Symbol" pitchFamily="18" charset="2"/>
                  </a:rPr>
                  <a:t></a:t>
                </a:r>
                <a:endParaRPr lang="en-US" altLang="zh-TW" sz="800">
                  <a:ea typeface="新細明體" pitchFamily="18" charset="-120"/>
                </a:endParaRPr>
              </a:p>
            </p:txBody>
          </p:sp>
          <p:grpSp>
            <p:nvGrpSpPr>
              <p:cNvPr id="7" name="Group 9"/>
              <p:cNvGrpSpPr>
                <a:grpSpLocks/>
              </p:cNvGrpSpPr>
              <p:nvPr/>
            </p:nvGrpSpPr>
            <p:grpSpPr bwMode="auto">
              <a:xfrm>
                <a:off x="282" y="5800"/>
                <a:ext cx="934" cy="343"/>
                <a:chOff x="330" y="5842"/>
                <a:chExt cx="934" cy="343"/>
              </a:xfrm>
            </p:grpSpPr>
            <p:pic>
              <p:nvPicPr>
                <p:cNvPr id="34" name="Picture 10"/>
                <p:cNvPicPr>
                  <a:picLocks noChangeAspect="1" noChangeArrowheads="1"/>
                </p:cNvPicPr>
                <p:nvPr/>
              </p:nvPicPr>
              <p:blipFill>
                <a:blip r:embed="rId3"/>
                <a:srcRect l="36784" t="35373" r="36507" b="61090"/>
                <a:stretch>
                  <a:fillRect/>
                </a:stretch>
              </p:blipFill>
              <p:spPr bwMode="auto">
                <a:xfrm>
                  <a:off x="420" y="5842"/>
                  <a:ext cx="819" cy="81"/>
                </a:xfrm>
                <a:prstGeom prst="rect">
                  <a:avLst/>
                </a:prstGeom>
                <a:noFill/>
                <a:ln w="38100">
                  <a:noFill/>
                  <a:miter lim="800000"/>
                  <a:headEnd/>
                  <a:tailEnd/>
                </a:ln>
                <a:effectLst/>
              </p:spPr>
            </p:pic>
            <p:sp>
              <p:nvSpPr>
                <p:cNvPr id="35" name="Text Box 11"/>
                <p:cNvSpPr txBox="1">
                  <a:spLocks noChangeArrowheads="1"/>
                </p:cNvSpPr>
                <p:nvPr/>
              </p:nvSpPr>
              <p:spPr bwMode="auto">
                <a:xfrm>
                  <a:off x="330" y="5886"/>
                  <a:ext cx="237" cy="196"/>
                </a:xfrm>
                <a:prstGeom prst="rect">
                  <a:avLst/>
                </a:prstGeom>
                <a:noFill/>
                <a:ln w="38100">
                  <a:noFill/>
                  <a:miter lim="800000"/>
                  <a:headEnd/>
                  <a:tailEnd/>
                </a:ln>
                <a:effectLst/>
              </p:spPr>
              <p:txBody>
                <a:bodyPr>
                  <a:spAutoFit/>
                </a:bodyPr>
                <a:lstStyle/>
                <a:p>
                  <a:pPr>
                    <a:spcBef>
                      <a:spcPct val="50000"/>
                    </a:spcBef>
                  </a:pPr>
                  <a:r>
                    <a:rPr lang="en-US" altLang="zh-TW" sz="800">
                      <a:ea typeface="新細明體" pitchFamily="18" charset="-120"/>
                    </a:rPr>
                    <a:t>-3</a:t>
                  </a:r>
                  <a:r>
                    <a:rPr lang="en-US" altLang="zh-TW" sz="800">
                      <a:ea typeface="新細明體" pitchFamily="18" charset="-120"/>
                      <a:sym typeface="Symbol" pitchFamily="18" charset="2"/>
                    </a:rPr>
                    <a:t></a:t>
                  </a:r>
                  <a:endParaRPr lang="en-US" altLang="zh-TW" sz="800">
                    <a:ea typeface="新細明體" pitchFamily="18" charset="-120"/>
                  </a:endParaRPr>
                </a:p>
              </p:txBody>
            </p:sp>
            <p:sp>
              <p:nvSpPr>
                <p:cNvPr id="36" name="Text Box 12"/>
                <p:cNvSpPr txBox="1">
                  <a:spLocks noChangeArrowheads="1"/>
                </p:cNvSpPr>
                <p:nvPr/>
              </p:nvSpPr>
              <p:spPr bwMode="auto">
                <a:xfrm>
                  <a:off x="465" y="5886"/>
                  <a:ext cx="237" cy="196"/>
                </a:xfrm>
                <a:prstGeom prst="rect">
                  <a:avLst/>
                </a:prstGeom>
                <a:noFill/>
                <a:ln w="38100">
                  <a:noFill/>
                  <a:miter lim="800000"/>
                  <a:headEnd/>
                  <a:tailEnd/>
                </a:ln>
                <a:effectLst/>
              </p:spPr>
              <p:txBody>
                <a:bodyPr>
                  <a:spAutoFit/>
                </a:bodyPr>
                <a:lstStyle/>
                <a:p>
                  <a:pPr>
                    <a:spcBef>
                      <a:spcPct val="50000"/>
                    </a:spcBef>
                  </a:pPr>
                  <a:r>
                    <a:rPr lang="en-US" altLang="zh-TW" sz="800">
                      <a:ea typeface="新細明體" pitchFamily="18" charset="-120"/>
                    </a:rPr>
                    <a:t>-2</a:t>
                  </a:r>
                  <a:r>
                    <a:rPr lang="en-US" altLang="zh-TW" sz="800">
                      <a:ea typeface="新細明體" pitchFamily="18" charset="-120"/>
                      <a:sym typeface="Symbol" pitchFamily="18" charset="2"/>
                    </a:rPr>
                    <a:t></a:t>
                  </a:r>
                  <a:endParaRPr lang="en-US" altLang="zh-TW" sz="800">
                    <a:ea typeface="新細明體" pitchFamily="18" charset="-120"/>
                  </a:endParaRPr>
                </a:p>
              </p:txBody>
            </p:sp>
            <p:sp>
              <p:nvSpPr>
                <p:cNvPr id="37" name="Text Box 13"/>
                <p:cNvSpPr txBox="1">
                  <a:spLocks noChangeArrowheads="1"/>
                </p:cNvSpPr>
                <p:nvPr/>
              </p:nvSpPr>
              <p:spPr bwMode="auto">
                <a:xfrm>
                  <a:off x="600" y="5884"/>
                  <a:ext cx="237" cy="196"/>
                </a:xfrm>
                <a:prstGeom prst="rect">
                  <a:avLst/>
                </a:prstGeom>
                <a:noFill/>
                <a:ln w="38100">
                  <a:noFill/>
                  <a:miter lim="800000"/>
                  <a:headEnd/>
                  <a:tailEnd/>
                </a:ln>
                <a:effectLst/>
              </p:spPr>
              <p:txBody>
                <a:bodyPr>
                  <a:spAutoFit/>
                </a:bodyPr>
                <a:lstStyle/>
                <a:p>
                  <a:pPr>
                    <a:spcBef>
                      <a:spcPct val="50000"/>
                    </a:spcBef>
                  </a:pPr>
                  <a:r>
                    <a:rPr lang="en-US" altLang="zh-TW" sz="800">
                      <a:ea typeface="新細明體" pitchFamily="18" charset="-120"/>
                    </a:rPr>
                    <a:t>-1</a:t>
                  </a:r>
                  <a:r>
                    <a:rPr lang="en-US" altLang="zh-TW" sz="800">
                      <a:ea typeface="新細明體" pitchFamily="18" charset="-120"/>
                      <a:sym typeface="Symbol" pitchFamily="18" charset="2"/>
                    </a:rPr>
                    <a:t></a:t>
                  </a:r>
                  <a:endParaRPr lang="en-US" altLang="zh-TW" sz="800">
                    <a:ea typeface="新細明體" pitchFamily="18" charset="-120"/>
                  </a:endParaRPr>
                </a:p>
              </p:txBody>
            </p:sp>
            <p:sp>
              <p:nvSpPr>
                <p:cNvPr id="38" name="Text Box 14"/>
                <p:cNvSpPr txBox="1">
                  <a:spLocks noChangeArrowheads="1"/>
                </p:cNvSpPr>
                <p:nvPr/>
              </p:nvSpPr>
              <p:spPr bwMode="auto">
                <a:xfrm>
                  <a:off x="758" y="5887"/>
                  <a:ext cx="237" cy="196"/>
                </a:xfrm>
                <a:prstGeom prst="rect">
                  <a:avLst/>
                </a:prstGeom>
                <a:noFill/>
                <a:ln w="38100">
                  <a:noFill/>
                  <a:miter lim="800000"/>
                  <a:headEnd/>
                  <a:tailEnd/>
                </a:ln>
                <a:effectLst/>
              </p:spPr>
              <p:txBody>
                <a:bodyPr>
                  <a:spAutoFit/>
                </a:bodyPr>
                <a:lstStyle/>
                <a:p>
                  <a:pPr>
                    <a:spcBef>
                      <a:spcPct val="50000"/>
                    </a:spcBef>
                  </a:pPr>
                  <a:r>
                    <a:rPr lang="en-US" altLang="zh-TW" sz="800">
                      <a:ea typeface="新細明體" pitchFamily="18" charset="-120"/>
                    </a:rPr>
                    <a:t>0</a:t>
                  </a:r>
                </a:p>
              </p:txBody>
            </p:sp>
            <p:sp>
              <p:nvSpPr>
                <p:cNvPr id="39" name="Text Box 15"/>
                <p:cNvSpPr txBox="1">
                  <a:spLocks noChangeArrowheads="1"/>
                </p:cNvSpPr>
                <p:nvPr/>
              </p:nvSpPr>
              <p:spPr bwMode="auto">
                <a:xfrm>
                  <a:off x="892" y="5884"/>
                  <a:ext cx="237" cy="196"/>
                </a:xfrm>
                <a:prstGeom prst="rect">
                  <a:avLst/>
                </a:prstGeom>
                <a:noFill/>
                <a:ln w="38100">
                  <a:noFill/>
                  <a:miter lim="800000"/>
                  <a:headEnd/>
                  <a:tailEnd/>
                </a:ln>
                <a:effectLst/>
              </p:spPr>
              <p:txBody>
                <a:bodyPr>
                  <a:spAutoFit/>
                </a:bodyPr>
                <a:lstStyle/>
                <a:p>
                  <a:pPr>
                    <a:spcBef>
                      <a:spcPct val="50000"/>
                    </a:spcBef>
                  </a:pPr>
                  <a:r>
                    <a:rPr lang="en-US" altLang="zh-TW" sz="800">
                      <a:ea typeface="新細明體" pitchFamily="18" charset="-120"/>
                    </a:rPr>
                    <a:t>1</a:t>
                  </a:r>
                  <a:r>
                    <a:rPr lang="en-US" altLang="zh-TW" sz="800">
                      <a:ea typeface="新細明體" pitchFamily="18" charset="-120"/>
                      <a:sym typeface="Symbol" pitchFamily="18" charset="2"/>
                    </a:rPr>
                    <a:t></a:t>
                  </a:r>
                  <a:endParaRPr lang="en-US" altLang="zh-TW" sz="800">
                    <a:ea typeface="新細明體" pitchFamily="18" charset="-120"/>
                  </a:endParaRPr>
                </a:p>
              </p:txBody>
            </p:sp>
            <p:sp>
              <p:nvSpPr>
                <p:cNvPr id="40" name="Text Box 16"/>
                <p:cNvSpPr txBox="1">
                  <a:spLocks noChangeArrowheads="1"/>
                </p:cNvSpPr>
                <p:nvPr/>
              </p:nvSpPr>
              <p:spPr bwMode="auto">
                <a:xfrm>
                  <a:off x="1027" y="5886"/>
                  <a:ext cx="237" cy="196"/>
                </a:xfrm>
                <a:prstGeom prst="rect">
                  <a:avLst/>
                </a:prstGeom>
                <a:noFill/>
                <a:ln w="38100">
                  <a:noFill/>
                  <a:miter lim="800000"/>
                  <a:headEnd/>
                  <a:tailEnd/>
                </a:ln>
                <a:effectLst/>
              </p:spPr>
              <p:txBody>
                <a:bodyPr>
                  <a:spAutoFit/>
                </a:bodyPr>
                <a:lstStyle/>
                <a:p>
                  <a:pPr>
                    <a:spcBef>
                      <a:spcPct val="50000"/>
                    </a:spcBef>
                  </a:pPr>
                  <a:r>
                    <a:rPr lang="en-US" altLang="zh-TW" sz="800">
                      <a:ea typeface="新細明體" pitchFamily="18" charset="-120"/>
                    </a:rPr>
                    <a:t>2</a:t>
                  </a:r>
                  <a:r>
                    <a:rPr lang="en-US" altLang="zh-TW" sz="800">
                      <a:ea typeface="新細明體" pitchFamily="18" charset="-120"/>
                      <a:sym typeface="Symbol" pitchFamily="18" charset="2"/>
                    </a:rPr>
                    <a:t></a:t>
                  </a:r>
                  <a:endParaRPr lang="en-US" altLang="zh-TW" sz="800">
                    <a:ea typeface="新細明體" pitchFamily="18" charset="-120"/>
                  </a:endParaRPr>
                </a:p>
              </p:txBody>
            </p:sp>
            <p:sp>
              <p:nvSpPr>
                <p:cNvPr id="41" name="Text Box 17"/>
                <p:cNvSpPr txBox="1">
                  <a:spLocks noChangeArrowheads="1"/>
                </p:cNvSpPr>
                <p:nvPr/>
              </p:nvSpPr>
              <p:spPr bwMode="auto">
                <a:xfrm>
                  <a:off x="391" y="5989"/>
                  <a:ext cx="858" cy="196"/>
                </a:xfrm>
                <a:prstGeom prst="rect">
                  <a:avLst/>
                </a:prstGeom>
                <a:noFill/>
                <a:ln w="38100">
                  <a:noFill/>
                  <a:miter lim="800000"/>
                  <a:headEnd/>
                  <a:tailEnd/>
                </a:ln>
                <a:effectLst/>
              </p:spPr>
              <p:txBody>
                <a:bodyPr>
                  <a:spAutoFit/>
                </a:bodyPr>
                <a:lstStyle/>
                <a:p>
                  <a:pPr>
                    <a:spcBef>
                      <a:spcPct val="50000"/>
                    </a:spcBef>
                  </a:pPr>
                  <a:r>
                    <a:rPr lang="en-US" altLang="zh-TW" sz="800">
                      <a:ea typeface="新細明體" pitchFamily="18" charset="-120"/>
                      <a:sym typeface="Symbol" pitchFamily="18" charset="2"/>
                    </a:rPr>
                    <a:t> = std deviation from mean</a:t>
                  </a:r>
                  <a:endParaRPr lang="en-US" altLang="zh-TW" sz="800">
                    <a:ea typeface="新細明體" pitchFamily="18" charset="-120"/>
                  </a:endParaRPr>
                </a:p>
              </p:txBody>
            </p:sp>
          </p:grpSp>
        </p:grpSp>
        <p:sp>
          <p:nvSpPr>
            <p:cNvPr id="8" name="Text Box 18"/>
            <p:cNvSpPr txBox="1">
              <a:spLocks noChangeArrowheads="1"/>
            </p:cNvSpPr>
            <p:nvPr/>
          </p:nvSpPr>
          <p:spPr bwMode="auto">
            <a:xfrm rot="-5400000">
              <a:off x="-323" y="2572"/>
              <a:ext cx="1317" cy="288"/>
            </a:xfrm>
            <a:prstGeom prst="rect">
              <a:avLst/>
            </a:prstGeom>
            <a:noFill/>
            <a:ln w="9525">
              <a:noFill/>
              <a:miter lim="800000"/>
              <a:headEnd/>
              <a:tailEnd/>
            </a:ln>
            <a:effectLst/>
          </p:spPr>
          <p:txBody>
            <a:bodyPr>
              <a:spAutoFit/>
            </a:bodyPr>
            <a:lstStyle/>
            <a:p>
              <a:pPr>
                <a:spcBef>
                  <a:spcPct val="50000"/>
                </a:spcBef>
              </a:pPr>
              <a:r>
                <a:rPr lang="en-US" altLang="zh-TW" sz="1200" b="1">
                  <a:latin typeface="Arial" pitchFamily="34" charset="0"/>
                  <a:ea typeface="新細明體" pitchFamily="18" charset="-120"/>
                </a:rPr>
                <a:t>Genes for class distinction (n=271)</a:t>
              </a:r>
            </a:p>
          </p:txBody>
        </p:sp>
        <p:pic>
          <p:nvPicPr>
            <p:cNvPr id="9" name="Picture 19"/>
            <p:cNvPicPr>
              <a:picLocks noChangeAspect="1" noChangeArrowheads="1"/>
            </p:cNvPicPr>
            <p:nvPr/>
          </p:nvPicPr>
          <p:blipFill>
            <a:blip r:embed="rId4"/>
            <a:srcRect l="6056" t="32559" r="11856" b="22252"/>
            <a:stretch>
              <a:fillRect/>
            </a:stretch>
          </p:blipFill>
          <p:spPr bwMode="auto">
            <a:xfrm>
              <a:off x="483" y="2071"/>
              <a:ext cx="4837" cy="1484"/>
            </a:xfrm>
            <a:prstGeom prst="rect">
              <a:avLst/>
            </a:prstGeom>
            <a:noFill/>
            <a:ln w="9525">
              <a:noFill/>
              <a:miter lim="800000"/>
              <a:headEnd/>
              <a:tailEnd/>
            </a:ln>
            <a:effectLst/>
          </p:spPr>
        </p:pic>
        <p:pic>
          <p:nvPicPr>
            <p:cNvPr id="10" name="Picture 20"/>
            <p:cNvPicPr>
              <a:picLocks noChangeAspect="1" noChangeArrowheads="1"/>
            </p:cNvPicPr>
            <p:nvPr/>
          </p:nvPicPr>
          <p:blipFill>
            <a:blip r:embed="rId4"/>
            <a:srcRect l="6056" t="13257" r="11856" b="72882"/>
            <a:stretch>
              <a:fillRect/>
            </a:stretch>
          </p:blipFill>
          <p:spPr bwMode="auto">
            <a:xfrm>
              <a:off x="483" y="1823"/>
              <a:ext cx="4836" cy="233"/>
            </a:xfrm>
            <a:prstGeom prst="rect">
              <a:avLst/>
            </a:prstGeom>
            <a:noFill/>
            <a:ln w="9525">
              <a:noFill/>
              <a:miter lim="800000"/>
              <a:headEnd/>
              <a:tailEnd/>
            </a:ln>
            <a:effectLst/>
          </p:spPr>
        </p:pic>
        <p:sp>
          <p:nvSpPr>
            <p:cNvPr id="11" name="Text Box 21"/>
            <p:cNvSpPr txBox="1">
              <a:spLocks noChangeArrowheads="1"/>
            </p:cNvSpPr>
            <p:nvPr/>
          </p:nvSpPr>
          <p:spPr bwMode="auto">
            <a:xfrm>
              <a:off x="4376" y="3599"/>
              <a:ext cx="712" cy="154"/>
            </a:xfrm>
            <a:prstGeom prst="rect">
              <a:avLst/>
            </a:prstGeom>
            <a:noFill/>
            <a:ln w="38100">
              <a:noFill/>
              <a:miter lim="800000"/>
              <a:headEnd/>
              <a:tailEnd/>
            </a:ln>
            <a:effectLst/>
          </p:spPr>
          <p:txBody>
            <a:bodyPr>
              <a:spAutoFit/>
            </a:bodyPr>
            <a:lstStyle/>
            <a:p>
              <a:pPr>
                <a:spcBef>
                  <a:spcPct val="50000"/>
                </a:spcBef>
              </a:pPr>
              <a:r>
                <a:rPr lang="en-US" altLang="zh-TW" sz="1000" b="1">
                  <a:latin typeface="Arial" pitchFamily="34" charset="0"/>
                  <a:ea typeface="新細明體" pitchFamily="18" charset="-120"/>
                </a:rPr>
                <a:t>TEL-AML1</a:t>
              </a:r>
            </a:p>
          </p:txBody>
        </p:sp>
        <p:sp>
          <p:nvSpPr>
            <p:cNvPr id="12" name="Text Box 22"/>
            <p:cNvSpPr txBox="1">
              <a:spLocks noChangeArrowheads="1"/>
            </p:cNvSpPr>
            <p:nvPr/>
          </p:nvSpPr>
          <p:spPr bwMode="auto">
            <a:xfrm>
              <a:off x="3179" y="3599"/>
              <a:ext cx="464" cy="250"/>
            </a:xfrm>
            <a:prstGeom prst="rect">
              <a:avLst/>
            </a:prstGeom>
            <a:noFill/>
            <a:ln w="38100">
              <a:noFill/>
              <a:miter lim="800000"/>
              <a:headEnd/>
              <a:tailEnd/>
            </a:ln>
            <a:effectLst/>
          </p:spPr>
          <p:txBody>
            <a:bodyPr>
              <a:spAutoFit/>
            </a:bodyPr>
            <a:lstStyle/>
            <a:p>
              <a:pPr algn="ctr">
                <a:spcBef>
                  <a:spcPct val="50000"/>
                </a:spcBef>
              </a:pPr>
              <a:r>
                <a:rPr lang="en-US" altLang="zh-TW" sz="1000" b="1">
                  <a:latin typeface="Arial" pitchFamily="34" charset="0"/>
                  <a:ea typeface="新細明體" pitchFamily="18" charset="-120"/>
                </a:rPr>
                <a:t>BCR-ABL</a:t>
              </a:r>
            </a:p>
          </p:txBody>
        </p:sp>
        <p:sp>
          <p:nvSpPr>
            <p:cNvPr id="13" name="Text Box 23"/>
            <p:cNvSpPr txBox="1">
              <a:spLocks noChangeArrowheads="1"/>
            </p:cNvSpPr>
            <p:nvPr/>
          </p:nvSpPr>
          <p:spPr bwMode="auto">
            <a:xfrm>
              <a:off x="1944" y="3599"/>
              <a:ext cx="1019" cy="154"/>
            </a:xfrm>
            <a:prstGeom prst="rect">
              <a:avLst/>
            </a:prstGeom>
            <a:noFill/>
            <a:ln w="38100">
              <a:noFill/>
              <a:miter lim="800000"/>
              <a:headEnd/>
              <a:tailEnd/>
            </a:ln>
            <a:effectLst/>
          </p:spPr>
          <p:txBody>
            <a:bodyPr>
              <a:spAutoFit/>
            </a:bodyPr>
            <a:lstStyle/>
            <a:p>
              <a:pPr>
                <a:spcBef>
                  <a:spcPct val="50000"/>
                </a:spcBef>
              </a:pPr>
              <a:r>
                <a:rPr lang="en-US" altLang="zh-TW" sz="1000" b="1">
                  <a:latin typeface="Arial" pitchFamily="34" charset="0"/>
                  <a:ea typeface="新細明體" pitchFamily="18" charset="-120"/>
                </a:rPr>
                <a:t>Hyperdiploid &gt;50</a:t>
              </a:r>
            </a:p>
          </p:txBody>
        </p:sp>
        <p:sp>
          <p:nvSpPr>
            <p:cNvPr id="14" name="Text Box 24"/>
            <p:cNvSpPr txBox="1">
              <a:spLocks noChangeArrowheads="1"/>
            </p:cNvSpPr>
            <p:nvPr/>
          </p:nvSpPr>
          <p:spPr bwMode="auto">
            <a:xfrm>
              <a:off x="547" y="3599"/>
              <a:ext cx="432" cy="250"/>
            </a:xfrm>
            <a:prstGeom prst="rect">
              <a:avLst/>
            </a:prstGeom>
            <a:noFill/>
            <a:ln w="38100">
              <a:noFill/>
              <a:miter lim="800000"/>
              <a:headEnd/>
              <a:tailEnd/>
            </a:ln>
            <a:effectLst/>
          </p:spPr>
          <p:txBody>
            <a:bodyPr>
              <a:spAutoFit/>
            </a:bodyPr>
            <a:lstStyle/>
            <a:p>
              <a:pPr>
                <a:spcBef>
                  <a:spcPct val="50000"/>
                </a:spcBef>
              </a:pPr>
              <a:r>
                <a:rPr lang="en-US" altLang="zh-TW" sz="1000" b="1">
                  <a:latin typeface="Arial" pitchFamily="34" charset="0"/>
                  <a:ea typeface="新細明體" pitchFamily="18" charset="-120"/>
                </a:rPr>
                <a:t>E2A-PBX1</a:t>
              </a:r>
            </a:p>
          </p:txBody>
        </p:sp>
        <p:sp>
          <p:nvSpPr>
            <p:cNvPr id="15" name="Text Box 25"/>
            <p:cNvSpPr txBox="1">
              <a:spLocks noChangeArrowheads="1"/>
            </p:cNvSpPr>
            <p:nvPr/>
          </p:nvSpPr>
          <p:spPr bwMode="auto">
            <a:xfrm>
              <a:off x="963" y="3599"/>
              <a:ext cx="408" cy="154"/>
            </a:xfrm>
            <a:prstGeom prst="rect">
              <a:avLst/>
            </a:prstGeom>
            <a:noFill/>
            <a:ln w="38100">
              <a:noFill/>
              <a:miter lim="800000"/>
              <a:headEnd/>
              <a:tailEnd/>
            </a:ln>
            <a:effectLst/>
          </p:spPr>
          <p:txBody>
            <a:bodyPr>
              <a:spAutoFit/>
            </a:bodyPr>
            <a:lstStyle/>
            <a:p>
              <a:pPr>
                <a:spcBef>
                  <a:spcPct val="50000"/>
                </a:spcBef>
              </a:pPr>
              <a:r>
                <a:rPr lang="en-US" altLang="zh-TW" sz="1000" b="1">
                  <a:latin typeface="Arial" pitchFamily="34" charset="0"/>
                  <a:ea typeface="新細明體" pitchFamily="18" charset="-120"/>
                </a:rPr>
                <a:t>MLL</a:t>
              </a:r>
            </a:p>
          </p:txBody>
        </p:sp>
        <p:sp>
          <p:nvSpPr>
            <p:cNvPr id="16" name="Text Box 26"/>
            <p:cNvSpPr txBox="1">
              <a:spLocks noChangeArrowheads="1"/>
            </p:cNvSpPr>
            <p:nvPr/>
          </p:nvSpPr>
          <p:spPr bwMode="auto">
            <a:xfrm>
              <a:off x="1376" y="3599"/>
              <a:ext cx="504" cy="154"/>
            </a:xfrm>
            <a:prstGeom prst="rect">
              <a:avLst/>
            </a:prstGeom>
            <a:noFill/>
            <a:ln w="38100">
              <a:noFill/>
              <a:miter lim="800000"/>
              <a:headEnd/>
              <a:tailEnd/>
            </a:ln>
            <a:effectLst/>
          </p:spPr>
          <p:txBody>
            <a:bodyPr>
              <a:spAutoFit/>
            </a:bodyPr>
            <a:lstStyle/>
            <a:p>
              <a:pPr>
                <a:spcBef>
                  <a:spcPct val="50000"/>
                </a:spcBef>
              </a:pPr>
              <a:r>
                <a:rPr lang="en-US" altLang="zh-TW" sz="1000" b="1">
                  <a:latin typeface="Arial" pitchFamily="34" charset="0"/>
                  <a:ea typeface="新細明體" pitchFamily="18" charset="-120"/>
                </a:rPr>
                <a:t>T-ALL</a:t>
              </a:r>
            </a:p>
          </p:txBody>
        </p:sp>
        <p:sp>
          <p:nvSpPr>
            <p:cNvPr id="17" name="Line 27"/>
            <p:cNvSpPr>
              <a:spLocks noChangeShapeType="1"/>
            </p:cNvSpPr>
            <p:nvPr/>
          </p:nvSpPr>
          <p:spPr bwMode="auto">
            <a:xfrm>
              <a:off x="4047" y="3587"/>
              <a:ext cx="1272" cy="0"/>
            </a:xfrm>
            <a:prstGeom prst="line">
              <a:avLst/>
            </a:prstGeom>
            <a:noFill/>
            <a:ln w="38100">
              <a:solidFill>
                <a:srgbClr val="00FF00"/>
              </a:solidFill>
              <a:round/>
              <a:headEnd/>
              <a:tailEnd/>
            </a:ln>
            <a:effectLst/>
          </p:spPr>
          <p:txBody>
            <a:bodyPr wrap="none" anchor="ctr"/>
            <a:lstStyle/>
            <a:p>
              <a:endParaRPr lang="zh-TW" altLang="en-US"/>
            </a:p>
          </p:txBody>
        </p:sp>
        <p:sp>
          <p:nvSpPr>
            <p:cNvPr id="18" name="Line 28"/>
            <p:cNvSpPr>
              <a:spLocks noChangeShapeType="1"/>
            </p:cNvSpPr>
            <p:nvPr/>
          </p:nvSpPr>
          <p:spPr bwMode="auto">
            <a:xfrm>
              <a:off x="3263" y="3587"/>
              <a:ext cx="221" cy="0"/>
            </a:xfrm>
            <a:prstGeom prst="line">
              <a:avLst/>
            </a:prstGeom>
            <a:noFill/>
            <a:ln w="38100">
              <a:solidFill>
                <a:srgbClr val="FF9900"/>
              </a:solidFill>
              <a:round/>
              <a:headEnd/>
              <a:tailEnd/>
            </a:ln>
            <a:effectLst/>
          </p:spPr>
          <p:txBody>
            <a:bodyPr wrap="none" anchor="ctr"/>
            <a:lstStyle/>
            <a:p>
              <a:endParaRPr lang="zh-TW" altLang="en-US"/>
            </a:p>
          </p:txBody>
        </p:sp>
        <p:sp>
          <p:nvSpPr>
            <p:cNvPr id="19" name="Line 29"/>
            <p:cNvSpPr>
              <a:spLocks noChangeShapeType="1"/>
            </p:cNvSpPr>
            <p:nvPr/>
          </p:nvSpPr>
          <p:spPr bwMode="auto">
            <a:xfrm>
              <a:off x="1943" y="3587"/>
              <a:ext cx="1020" cy="0"/>
            </a:xfrm>
            <a:prstGeom prst="line">
              <a:avLst/>
            </a:prstGeom>
            <a:noFill/>
            <a:ln w="38100">
              <a:solidFill>
                <a:srgbClr val="FFFF00"/>
              </a:solidFill>
              <a:round/>
              <a:headEnd/>
              <a:tailEnd/>
            </a:ln>
            <a:effectLst/>
          </p:spPr>
          <p:txBody>
            <a:bodyPr wrap="none" anchor="ctr"/>
            <a:lstStyle/>
            <a:p>
              <a:endParaRPr lang="zh-TW" altLang="en-US"/>
            </a:p>
          </p:txBody>
        </p:sp>
        <p:sp>
          <p:nvSpPr>
            <p:cNvPr id="20" name="Line 30"/>
            <p:cNvSpPr>
              <a:spLocks noChangeShapeType="1"/>
            </p:cNvSpPr>
            <p:nvPr/>
          </p:nvSpPr>
          <p:spPr bwMode="auto">
            <a:xfrm flipV="1">
              <a:off x="488" y="3591"/>
              <a:ext cx="400" cy="0"/>
            </a:xfrm>
            <a:prstGeom prst="line">
              <a:avLst/>
            </a:prstGeom>
            <a:noFill/>
            <a:ln w="38100">
              <a:solidFill>
                <a:srgbClr val="0000FF"/>
              </a:solidFill>
              <a:round/>
              <a:headEnd/>
              <a:tailEnd/>
            </a:ln>
            <a:effectLst/>
          </p:spPr>
          <p:txBody>
            <a:bodyPr wrap="none" anchor="ctr"/>
            <a:lstStyle/>
            <a:p>
              <a:endParaRPr lang="zh-TW" altLang="en-US"/>
            </a:p>
          </p:txBody>
        </p:sp>
        <p:sp>
          <p:nvSpPr>
            <p:cNvPr id="21" name="Line 31"/>
            <p:cNvSpPr>
              <a:spLocks noChangeShapeType="1"/>
            </p:cNvSpPr>
            <p:nvPr/>
          </p:nvSpPr>
          <p:spPr bwMode="auto">
            <a:xfrm flipV="1">
              <a:off x="989" y="3587"/>
              <a:ext cx="315" cy="0"/>
            </a:xfrm>
            <a:prstGeom prst="line">
              <a:avLst/>
            </a:prstGeom>
            <a:noFill/>
            <a:ln w="38100">
              <a:solidFill>
                <a:srgbClr val="CC00FF"/>
              </a:solidFill>
              <a:round/>
              <a:headEnd/>
              <a:tailEnd/>
            </a:ln>
            <a:effectLst/>
          </p:spPr>
          <p:txBody>
            <a:bodyPr wrap="none" anchor="ctr"/>
            <a:lstStyle/>
            <a:p>
              <a:endParaRPr lang="zh-TW" altLang="en-US"/>
            </a:p>
          </p:txBody>
        </p:sp>
        <p:sp>
          <p:nvSpPr>
            <p:cNvPr id="22" name="Line 32"/>
            <p:cNvSpPr>
              <a:spLocks noChangeShapeType="1"/>
            </p:cNvSpPr>
            <p:nvPr/>
          </p:nvSpPr>
          <p:spPr bwMode="auto">
            <a:xfrm>
              <a:off x="1307" y="3587"/>
              <a:ext cx="633" cy="0"/>
            </a:xfrm>
            <a:prstGeom prst="line">
              <a:avLst/>
            </a:prstGeom>
            <a:noFill/>
            <a:ln w="38100">
              <a:solidFill>
                <a:srgbClr val="FF0066"/>
              </a:solidFill>
              <a:round/>
              <a:headEnd/>
              <a:tailEnd/>
            </a:ln>
            <a:effectLst/>
          </p:spPr>
          <p:txBody>
            <a:bodyPr wrap="none" anchor="ctr"/>
            <a:lstStyle/>
            <a:p>
              <a:endParaRPr lang="zh-TW" altLang="en-US"/>
            </a:p>
          </p:txBody>
        </p:sp>
        <p:sp>
          <p:nvSpPr>
            <p:cNvPr id="23" name="Line 33"/>
            <p:cNvSpPr>
              <a:spLocks noChangeShapeType="1"/>
            </p:cNvSpPr>
            <p:nvPr/>
          </p:nvSpPr>
          <p:spPr bwMode="auto">
            <a:xfrm>
              <a:off x="3831" y="3587"/>
              <a:ext cx="216" cy="0"/>
            </a:xfrm>
            <a:prstGeom prst="line">
              <a:avLst/>
            </a:prstGeom>
            <a:noFill/>
            <a:ln w="38100">
              <a:solidFill>
                <a:schemeClr val="tx1"/>
              </a:solidFill>
              <a:round/>
              <a:headEnd/>
              <a:tailEnd/>
            </a:ln>
            <a:effectLst/>
          </p:spPr>
          <p:txBody>
            <a:bodyPr wrap="none" anchor="ctr"/>
            <a:lstStyle/>
            <a:p>
              <a:endParaRPr lang="zh-TW" altLang="en-US"/>
            </a:p>
          </p:txBody>
        </p:sp>
        <p:sp>
          <p:nvSpPr>
            <p:cNvPr id="24" name="Text Box 34"/>
            <p:cNvSpPr txBox="1">
              <a:spLocks noChangeArrowheads="1"/>
            </p:cNvSpPr>
            <p:nvPr/>
          </p:nvSpPr>
          <p:spPr bwMode="auto">
            <a:xfrm>
              <a:off x="3736" y="3599"/>
              <a:ext cx="456" cy="154"/>
            </a:xfrm>
            <a:prstGeom prst="rect">
              <a:avLst/>
            </a:prstGeom>
            <a:noFill/>
            <a:ln w="38100">
              <a:noFill/>
              <a:miter lim="800000"/>
              <a:headEnd/>
              <a:tailEnd/>
            </a:ln>
            <a:effectLst/>
          </p:spPr>
          <p:txBody>
            <a:bodyPr>
              <a:spAutoFit/>
            </a:bodyPr>
            <a:lstStyle/>
            <a:p>
              <a:pPr>
                <a:spcBef>
                  <a:spcPct val="50000"/>
                </a:spcBef>
              </a:pPr>
              <a:r>
                <a:rPr lang="en-US" altLang="zh-TW" sz="1000" b="1">
                  <a:latin typeface="Arial" pitchFamily="34" charset="0"/>
                  <a:ea typeface="新細明體" pitchFamily="18" charset="-120"/>
                </a:rPr>
                <a:t>Novel</a:t>
              </a:r>
            </a:p>
          </p:txBody>
        </p:sp>
        <p:sp>
          <p:nvSpPr>
            <p:cNvPr id="25" name="Line 35"/>
            <p:cNvSpPr>
              <a:spLocks noChangeShapeType="1"/>
            </p:cNvSpPr>
            <p:nvPr/>
          </p:nvSpPr>
          <p:spPr bwMode="auto">
            <a:xfrm>
              <a:off x="4031" y="2060"/>
              <a:ext cx="1272" cy="0"/>
            </a:xfrm>
            <a:prstGeom prst="line">
              <a:avLst/>
            </a:prstGeom>
            <a:noFill/>
            <a:ln w="38100">
              <a:solidFill>
                <a:srgbClr val="00FF00"/>
              </a:solidFill>
              <a:round/>
              <a:headEnd/>
              <a:tailEnd/>
            </a:ln>
            <a:effectLst/>
          </p:spPr>
          <p:txBody>
            <a:bodyPr wrap="none" anchor="ctr"/>
            <a:lstStyle/>
            <a:p>
              <a:endParaRPr lang="zh-TW" altLang="en-US"/>
            </a:p>
          </p:txBody>
        </p:sp>
        <p:sp>
          <p:nvSpPr>
            <p:cNvPr id="26" name="Line 36"/>
            <p:cNvSpPr>
              <a:spLocks noChangeShapeType="1"/>
            </p:cNvSpPr>
            <p:nvPr/>
          </p:nvSpPr>
          <p:spPr bwMode="auto">
            <a:xfrm>
              <a:off x="3247" y="2060"/>
              <a:ext cx="221" cy="0"/>
            </a:xfrm>
            <a:prstGeom prst="line">
              <a:avLst/>
            </a:prstGeom>
            <a:noFill/>
            <a:ln w="38100">
              <a:solidFill>
                <a:srgbClr val="FF9900"/>
              </a:solidFill>
              <a:round/>
              <a:headEnd/>
              <a:tailEnd/>
            </a:ln>
            <a:effectLst/>
          </p:spPr>
          <p:txBody>
            <a:bodyPr wrap="none" anchor="ctr"/>
            <a:lstStyle/>
            <a:p>
              <a:endParaRPr lang="zh-TW" altLang="en-US"/>
            </a:p>
          </p:txBody>
        </p:sp>
        <p:sp>
          <p:nvSpPr>
            <p:cNvPr id="27" name="Line 37"/>
            <p:cNvSpPr>
              <a:spLocks noChangeShapeType="1"/>
            </p:cNvSpPr>
            <p:nvPr/>
          </p:nvSpPr>
          <p:spPr bwMode="auto">
            <a:xfrm>
              <a:off x="1937" y="2060"/>
              <a:ext cx="1020" cy="0"/>
            </a:xfrm>
            <a:prstGeom prst="line">
              <a:avLst/>
            </a:prstGeom>
            <a:noFill/>
            <a:ln w="38100">
              <a:solidFill>
                <a:srgbClr val="FFFF00"/>
              </a:solidFill>
              <a:round/>
              <a:headEnd/>
              <a:tailEnd/>
            </a:ln>
            <a:effectLst/>
          </p:spPr>
          <p:txBody>
            <a:bodyPr wrap="none" anchor="ctr"/>
            <a:lstStyle/>
            <a:p>
              <a:endParaRPr lang="zh-TW" altLang="en-US"/>
            </a:p>
          </p:txBody>
        </p:sp>
        <p:sp>
          <p:nvSpPr>
            <p:cNvPr id="28" name="Line 38"/>
            <p:cNvSpPr>
              <a:spLocks noChangeShapeType="1"/>
            </p:cNvSpPr>
            <p:nvPr/>
          </p:nvSpPr>
          <p:spPr bwMode="auto">
            <a:xfrm>
              <a:off x="493" y="2060"/>
              <a:ext cx="395" cy="0"/>
            </a:xfrm>
            <a:prstGeom prst="line">
              <a:avLst/>
            </a:prstGeom>
            <a:noFill/>
            <a:ln w="38100">
              <a:solidFill>
                <a:srgbClr val="0000FF"/>
              </a:solidFill>
              <a:round/>
              <a:headEnd/>
              <a:tailEnd/>
            </a:ln>
            <a:effectLst/>
          </p:spPr>
          <p:txBody>
            <a:bodyPr wrap="none" anchor="ctr"/>
            <a:lstStyle/>
            <a:p>
              <a:endParaRPr lang="zh-TW" altLang="en-US"/>
            </a:p>
          </p:txBody>
        </p:sp>
        <p:sp>
          <p:nvSpPr>
            <p:cNvPr id="29" name="Line 39"/>
            <p:cNvSpPr>
              <a:spLocks noChangeShapeType="1"/>
            </p:cNvSpPr>
            <p:nvPr/>
          </p:nvSpPr>
          <p:spPr bwMode="auto">
            <a:xfrm>
              <a:off x="989" y="2060"/>
              <a:ext cx="323" cy="0"/>
            </a:xfrm>
            <a:prstGeom prst="line">
              <a:avLst/>
            </a:prstGeom>
            <a:noFill/>
            <a:ln w="38100">
              <a:solidFill>
                <a:srgbClr val="CC00FF"/>
              </a:solidFill>
              <a:round/>
              <a:headEnd/>
              <a:tailEnd/>
            </a:ln>
            <a:effectLst/>
          </p:spPr>
          <p:txBody>
            <a:bodyPr wrap="none" anchor="ctr"/>
            <a:lstStyle/>
            <a:p>
              <a:endParaRPr lang="zh-TW" altLang="en-US"/>
            </a:p>
          </p:txBody>
        </p:sp>
        <p:sp>
          <p:nvSpPr>
            <p:cNvPr id="30" name="Line 40"/>
            <p:cNvSpPr>
              <a:spLocks noChangeShapeType="1"/>
            </p:cNvSpPr>
            <p:nvPr/>
          </p:nvSpPr>
          <p:spPr bwMode="auto">
            <a:xfrm>
              <a:off x="1309" y="2060"/>
              <a:ext cx="634" cy="0"/>
            </a:xfrm>
            <a:prstGeom prst="line">
              <a:avLst/>
            </a:prstGeom>
            <a:noFill/>
            <a:ln w="38100">
              <a:solidFill>
                <a:srgbClr val="FF0066"/>
              </a:solidFill>
              <a:round/>
              <a:headEnd/>
              <a:tailEnd/>
            </a:ln>
            <a:effectLst/>
          </p:spPr>
          <p:txBody>
            <a:bodyPr wrap="none" anchor="ctr"/>
            <a:lstStyle/>
            <a:p>
              <a:endParaRPr lang="zh-TW" altLang="en-US"/>
            </a:p>
          </p:txBody>
        </p:sp>
        <p:sp>
          <p:nvSpPr>
            <p:cNvPr id="31" name="Line 41"/>
            <p:cNvSpPr>
              <a:spLocks noChangeShapeType="1"/>
            </p:cNvSpPr>
            <p:nvPr/>
          </p:nvSpPr>
          <p:spPr bwMode="auto">
            <a:xfrm>
              <a:off x="3825" y="2060"/>
              <a:ext cx="216" cy="0"/>
            </a:xfrm>
            <a:prstGeom prst="line">
              <a:avLst/>
            </a:prstGeom>
            <a:noFill/>
            <a:ln w="38100">
              <a:solidFill>
                <a:schemeClr val="tx1"/>
              </a:solidFill>
              <a:round/>
              <a:headEnd/>
              <a:tailEnd/>
            </a:ln>
            <a:effectLst/>
          </p:spPr>
          <p:txBody>
            <a:bodyPr wrap="none" anchor="ctr"/>
            <a:lstStyle/>
            <a:p>
              <a:endParaRPr lang="zh-TW" altLang="en-US"/>
            </a:p>
          </p:txBody>
        </p:sp>
      </p:grpSp>
    </p:spTree>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群組 37"/>
          <p:cNvGrpSpPr/>
          <p:nvPr/>
        </p:nvGrpSpPr>
        <p:grpSpPr>
          <a:xfrm>
            <a:off x="591330" y="397551"/>
            <a:ext cx="7961340" cy="6062899"/>
            <a:chOff x="611188" y="357166"/>
            <a:chExt cx="7961340" cy="6062899"/>
          </a:xfrm>
        </p:grpSpPr>
        <p:sp>
          <p:nvSpPr>
            <p:cNvPr id="35" name="文字方塊 34"/>
            <p:cNvSpPr txBox="1"/>
            <p:nvPr/>
          </p:nvSpPr>
          <p:spPr>
            <a:xfrm>
              <a:off x="611188" y="1857364"/>
              <a:ext cx="7961340" cy="1938992"/>
            </a:xfrm>
            <a:prstGeom prst="rect">
              <a:avLst/>
            </a:prstGeom>
            <a:noFill/>
          </p:spPr>
          <p:txBody>
            <a:bodyPr wrap="square" rtlCol="0">
              <a:spAutoFit/>
            </a:bodyPr>
            <a:lstStyle/>
            <a:p>
              <a:pPr marL="266700" indent="-266700">
                <a:buSzPct val="85000"/>
                <a:buFont typeface="Wingdings" pitchFamily="2" charset="2"/>
                <a:buChar char="Ø"/>
              </a:pPr>
              <a:r>
                <a:rPr lang="en-US" altLang="zh-TW" sz="1200" dirty="0" smtClean="0">
                  <a:solidFill>
                    <a:srgbClr val="0070C0"/>
                  </a:solidFill>
                  <a:latin typeface="Arial Narrow" pitchFamily="34" charset="0"/>
                </a:rPr>
                <a:t>A need to establish a public repository or repositories for microarray gene expression data became apparent in 1998, which requires </a:t>
              </a:r>
              <a:r>
                <a:rPr lang="en-US" altLang="zh-TW" sz="1200" dirty="0" smtClean="0">
                  <a:solidFill>
                    <a:srgbClr val="C00000"/>
                  </a:solidFill>
                  <a:latin typeface="Arial Narrow" pitchFamily="34" charset="0"/>
                </a:rPr>
                <a:t>data standards </a:t>
              </a:r>
            </a:p>
            <a:p>
              <a:pPr marL="266700" indent="-266700">
                <a:buSzPct val="85000"/>
                <a:buFont typeface="Wingdings" pitchFamily="2" charset="2"/>
                <a:buChar char="Ø"/>
              </a:pPr>
              <a:r>
                <a:rPr lang="en-US" altLang="zh-TW" sz="1200" b="1" dirty="0" smtClean="0">
                  <a:solidFill>
                    <a:srgbClr val="C00000"/>
                  </a:solidFill>
                  <a:latin typeface="Arial Narrow" pitchFamily="34" charset="0"/>
                </a:rPr>
                <a:t>MGED</a:t>
              </a:r>
              <a:r>
                <a:rPr lang="en-US" altLang="zh-TW" sz="1200" dirty="0" smtClean="0">
                  <a:solidFill>
                    <a:srgbClr val="0070C0"/>
                  </a:solidFill>
                  <a:latin typeface="Arial Narrow" pitchFamily="34" charset="0"/>
                </a:rPr>
                <a:t>-1 (</a:t>
              </a:r>
              <a:r>
                <a:rPr lang="en-US" altLang="zh-TW" sz="1200" b="1" dirty="0" smtClean="0">
                  <a:solidFill>
                    <a:srgbClr val="C00000"/>
                  </a:solidFill>
                  <a:latin typeface="Arial Narrow" pitchFamily="34" charset="0"/>
                </a:rPr>
                <a:t>M</a:t>
              </a:r>
              <a:r>
                <a:rPr lang="en-US" altLang="zh-TW" sz="1200" dirty="0" smtClean="0">
                  <a:solidFill>
                    <a:srgbClr val="0070C0"/>
                  </a:solidFill>
                  <a:latin typeface="Arial Narrow" pitchFamily="34" charset="0"/>
                </a:rPr>
                <a:t>icroarray </a:t>
              </a:r>
              <a:r>
                <a:rPr lang="en-US" altLang="zh-TW" sz="1200" b="1" dirty="0" smtClean="0">
                  <a:solidFill>
                    <a:srgbClr val="C00000"/>
                  </a:solidFill>
                  <a:latin typeface="Arial Narrow" pitchFamily="34" charset="0"/>
                </a:rPr>
                <a:t>G</a:t>
              </a:r>
              <a:r>
                <a:rPr lang="en-US" altLang="zh-TW" sz="1200" dirty="0" smtClean="0">
                  <a:solidFill>
                    <a:srgbClr val="0070C0"/>
                  </a:solidFill>
                  <a:latin typeface="Arial Narrow" pitchFamily="34" charset="0"/>
                </a:rPr>
                <a:t>ene </a:t>
              </a:r>
              <a:r>
                <a:rPr lang="en-US" altLang="zh-TW" sz="1200" b="1" dirty="0" smtClean="0">
                  <a:solidFill>
                    <a:srgbClr val="C00000"/>
                  </a:solidFill>
                  <a:latin typeface="Arial Narrow" pitchFamily="34" charset="0"/>
                </a:rPr>
                <a:t>E</a:t>
              </a:r>
              <a:r>
                <a:rPr lang="en-US" altLang="zh-TW" sz="1200" dirty="0" smtClean="0">
                  <a:solidFill>
                    <a:srgbClr val="0070C0"/>
                  </a:solidFill>
                  <a:latin typeface="Arial Narrow" pitchFamily="34" charset="0"/>
                </a:rPr>
                <a:t>xpression </a:t>
              </a:r>
              <a:r>
                <a:rPr lang="en-US" altLang="zh-TW" sz="1200" b="1" dirty="0" smtClean="0">
                  <a:solidFill>
                    <a:srgbClr val="C00000"/>
                  </a:solidFill>
                  <a:latin typeface="Arial Narrow" pitchFamily="34" charset="0"/>
                </a:rPr>
                <a:t>D</a:t>
              </a:r>
              <a:r>
                <a:rPr lang="en-US" altLang="zh-TW" sz="1200" dirty="0" smtClean="0">
                  <a:solidFill>
                    <a:srgbClr val="0070C0"/>
                  </a:solidFill>
                  <a:latin typeface="Arial Narrow" pitchFamily="34" charset="0"/>
                </a:rPr>
                <a:t>atabase) Group: November 14-15, 1999, Cambridge, UK </a:t>
              </a:r>
            </a:p>
            <a:p>
              <a:pPr marL="723900" lvl="1" indent="-266700">
                <a:buSzPct val="85000"/>
                <a:buFont typeface="Arial Narrow" pitchFamily="34" charset="0"/>
                <a:buChar char="–"/>
              </a:pPr>
              <a:r>
                <a:rPr lang="en-US" altLang="zh-TW" sz="1200" dirty="0" smtClean="0">
                  <a:solidFill>
                    <a:srgbClr val="0070C0"/>
                  </a:solidFill>
                  <a:latin typeface="Arial Narrow" pitchFamily="34" charset="0"/>
                </a:rPr>
                <a:t>Established </a:t>
              </a:r>
              <a:r>
                <a:rPr lang="en-US" altLang="zh-TW" sz="1200" i="1" dirty="0" smtClean="0">
                  <a:solidFill>
                    <a:srgbClr val="C00000"/>
                  </a:solidFill>
                  <a:latin typeface="Arial Narrow" pitchFamily="34" charset="0"/>
                </a:rPr>
                <a:t>five</a:t>
              </a:r>
              <a:r>
                <a:rPr lang="en-US" altLang="zh-TW" sz="1200" dirty="0" smtClean="0">
                  <a:solidFill>
                    <a:srgbClr val="0070C0"/>
                  </a:solidFill>
                  <a:latin typeface="Arial Narrow" pitchFamily="34" charset="0"/>
                </a:rPr>
                <a:t> working groups, including the microarray data annotation group (MIAME) </a:t>
              </a:r>
            </a:p>
            <a:p>
              <a:pPr marL="266700" indent="-266700">
                <a:buSzPct val="85000"/>
                <a:buFont typeface="Wingdings" pitchFamily="2" charset="2"/>
                <a:buChar char="Ø"/>
              </a:pPr>
              <a:r>
                <a:rPr lang="en-US" altLang="zh-TW" sz="1200" dirty="0" smtClean="0">
                  <a:solidFill>
                    <a:srgbClr val="0070C0"/>
                  </a:solidFill>
                  <a:latin typeface="Arial Narrow" pitchFamily="34" charset="0"/>
                </a:rPr>
                <a:t>MGED-2: May 25 - 27, 2000, Heidelberg, Germany</a:t>
              </a:r>
            </a:p>
            <a:p>
              <a:pPr marL="723900" lvl="1" indent="-266700">
                <a:buSzPct val="85000"/>
                <a:buFont typeface="Arial Narrow" pitchFamily="34" charset="0"/>
                <a:buChar char="–"/>
              </a:pPr>
              <a:r>
                <a:rPr lang="en-US" altLang="zh-TW" sz="1200" dirty="0" smtClean="0">
                  <a:solidFill>
                    <a:srgbClr val="0070C0"/>
                  </a:solidFill>
                  <a:latin typeface="Arial Narrow" pitchFamily="34" charset="0"/>
                </a:rPr>
                <a:t>Endorsed a MIAME draft</a:t>
              </a:r>
            </a:p>
            <a:p>
              <a:pPr marL="266700" indent="-266700">
                <a:buSzPct val="85000"/>
                <a:buFont typeface="Wingdings" pitchFamily="2" charset="2"/>
                <a:buChar char="Ø"/>
              </a:pPr>
              <a:r>
                <a:rPr lang="en-US" altLang="zh-TW" sz="1200" dirty="0" smtClean="0">
                  <a:solidFill>
                    <a:srgbClr val="0070C0"/>
                  </a:solidFill>
                  <a:latin typeface="Arial Narrow" pitchFamily="34" charset="0"/>
                </a:rPr>
                <a:t>MGED-3: March 29-31, 2001, Stanford University</a:t>
              </a:r>
            </a:p>
            <a:p>
              <a:pPr marL="723900" lvl="1" indent="-266700">
                <a:buSzPct val="85000"/>
                <a:buFont typeface="Arial Narrow" pitchFamily="34" charset="0"/>
                <a:buChar char="–"/>
              </a:pPr>
              <a:r>
                <a:rPr lang="en-US" altLang="zh-TW" sz="1200" dirty="0" smtClean="0">
                  <a:solidFill>
                    <a:srgbClr val="0070C0"/>
                  </a:solidFill>
                  <a:latin typeface="Arial Narrow" pitchFamily="34" charset="0"/>
                </a:rPr>
                <a:t>Adopted MIAME 1.0</a:t>
              </a:r>
            </a:p>
            <a:p>
              <a:pPr marL="266700" indent="-266700">
                <a:buSzPct val="85000"/>
                <a:buFont typeface="Wingdings" pitchFamily="2" charset="2"/>
                <a:buChar char="Ø"/>
              </a:pPr>
              <a:r>
                <a:rPr lang="en-US" altLang="zh-TW" sz="1200" b="1" dirty="0" smtClean="0">
                  <a:solidFill>
                    <a:srgbClr val="002060"/>
                  </a:solidFill>
                  <a:latin typeface="Arial Narrow" pitchFamily="34" charset="0"/>
                </a:rPr>
                <a:t>MGED-4: Feb. 13-16, 2002, Boston</a:t>
              </a:r>
            </a:p>
            <a:p>
              <a:pPr marL="723900" lvl="1" indent="-266700">
                <a:buSzPct val="85000"/>
                <a:buFont typeface="Arial Narrow" pitchFamily="34" charset="0"/>
                <a:buChar char="–"/>
              </a:pPr>
              <a:r>
                <a:rPr lang="en-US" altLang="zh-TW" sz="1200" dirty="0" smtClean="0">
                  <a:solidFill>
                    <a:srgbClr val="0070C0"/>
                  </a:solidFill>
                  <a:latin typeface="Arial Narrow" pitchFamily="34" charset="0"/>
                </a:rPr>
                <a:t>Adopted MIAME 1.1</a:t>
              </a:r>
            </a:p>
          </p:txBody>
        </p:sp>
        <p:sp>
          <p:nvSpPr>
            <p:cNvPr id="3" name="文字方塊 2"/>
            <p:cNvSpPr txBox="1"/>
            <p:nvPr/>
          </p:nvSpPr>
          <p:spPr>
            <a:xfrm>
              <a:off x="611188" y="357166"/>
              <a:ext cx="5482142" cy="369332"/>
            </a:xfrm>
            <a:prstGeom prst="rect">
              <a:avLst/>
            </a:prstGeom>
            <a:noFill/>
          </p:spPr>
          <p:txBody>
            <a:bodyPr wrap="none" rtlCol="0">
              <a:spAutoFit/>
            </a:bodyPr>
            <a:lstStyle/>
            <a:p>
              <a:r>
                <a:rPr lang="en-US" altLang="zh-TW" b="1" dirty="0" smtClean="0">
                  <a:solidFill>
                    <a:srgbClr val="C00000"/>
                  </a:solidFill>
                  <a:latin typeface="Arial Narrow" pitchFamily="34" charset="0"/>
                </a:rPr>
                <a:t>MIAME</a:t>
              </a:r>
              <a:r>
                <a:rPr lang="en-US" altLang="zh-TW" b="1" dirty="0" smtClean="0">
                  <a:solidFill>
                    <a:srgbClr val="0070C0"/>
                  </a:solidFill>
                  <a:latin typeface="Arial Narrow" pitchFamily="34" charset="0"/>
                </a:rPr>
                <a:t> (</a:t>
              </a:r>
              <a:r>
                <a:rPr lang="en-US" altLang="zh-TW" b="1" dirty="0" smtClean="0">
                  <a:solidFill>
                    <a:srgbClr val="C00000"/>
                  </a:solidFill>
                  <a:latin typeface="Arial Narrow" pitchFamily="34" charset="0"/>
                </a:rPr>
                <a:t>M</a:t>
              </a:r>
              <a:r>
                <a:rPr lang="en-US" altLang="zh-TW" dirty="0" smtClean="0">
                  <a:solidFill>
                    <a:srgbClr val="0070C0"/>
                  </a:solidFill>
                  <a:latin typeface="Arial Narrow" pitchFamily="34" charset="0"/>
                </a:rPr>
                <a:t>inimum</a:t>
              </a:r>
              <a:r>
                <a:rPr lang="en-US" altLang="zh-TW" b="1" dirty="0" smtClean="0">
                  <a:solidFill>
                    <a:srgbClr val="0070C0"/>
                  </a:solidFill>
                  <a:latin typeface="Arial Narrow" pitchFamily="34" charset="0"/>
                </a:rPr>
                <a:t> </a:t>
              </a:r>
              <a:r>
                <a:rPr lang="en-US" altLang="zh-TW" b="1" dirty="0" smtClean="0">
                  <a:solidFill>
                    <a:srgbClr val="C00000"/>
                  </a:solidFill>
                  <a:latin typeface="Arial Narrow" pitchFamily="34" charset="0"/>
                </a:rPr>
                <a:t>I</a:t>
              </a:r>
              <a:r>
                <a:rPr lang="en-US" altLang="zh-TW" dirty="0" smtClean="0">
                  <a:solidFill>
                    <a:srgbClr val="0070C0"/>
                  </a:solidFill>
                  <a:latin typeface="Arial Narrow" pitchFamily="34" charset="0"/>
                </a:rPr>
                <a:t>nformation</a:t>
              </a:r>
              <a:r>
                <a:rPr lang="en-US" altLang="zh-TW" b="1" dirty="0" smtClean="0">
                  <a:solidFill>
                    <a:srgbClr val="0070C0"/>
                  </a:solidFill>
                  <a:latin typeface="Arial Narrow" pitchFamily="34" charset="0"/>
                </a:rPr>
                <a:t> </a:t>
              </a:r>
              <a:r>
                <a:rPr lang="en-US" altLang="zh-TW" b="1" dirty="0" smtClean="0">
                  <a:solidFill>
                    <a:srgbClr val="C00000"/>
                  </a:solidFill>
                  <a:latin typeface="Arial Narrow" pitchFamily="34" charset="0"/>
                </a:rPr>
                <a:t>A</a:t>
              </a:r>
              <a:r>
                <a:rPr lang="en-US" altLang="zh-TW" dirty="0" smtClean="0">
                  <a:solidFill>
                    <a:srgbClr val="0070C0"/>
                  </a:solidFill>
                  <a:latin typeface="Arial Narrow" pitchFamily="34" charset="0"/>
                </a:rPr>
                <a:t>bout a </a:t>
              </a:r>
              <a:r>
                <a:rPr lang="en-US" altLang="zh-TW" b="1" dirty="0" smtClean="0">
                  <a:solidFill>
                    <a:srgbClr val="C00000"/>
                  </a:solidFill>
                  <a:latin typeface="Arial Narrow" pitchFamily="34" charset="0"/>
                </a:rPr>
                <a:t>M</a:t>
              </a:r>
              <a:r>
                <a:rPr lang="en-US" altLang="zh-TW" dirty="0" smtClean="0">
                  <a:solidFill>
                    <a:srgbClr val="0070C0"/>
                  </a:solidFill>
                  <a:latin typeface="Arial Narrow" pitchFamily="34" charset="0"/>
                </a:rPr>
                <a:t>icroarray </a:t>
              </a:r>
              <a:r>
                <a:rPr lang="en-US" altLang="zh-TW" b="1" dirty="0" smtClean="0">
                  <a:solidFill>
                    <a:srgbClr val="C00000"/>
                  </a:solidFill>
                  <a:latin typeface="Arial Narrow" pitchFamily="34" charset="0"/>
                </a:rPr>
                <a:t>E</a:t>
              </a:r>
              <a:r>
                <a:rPr lang="en-US" altLang="zh-TW" dirty="0" smtClean="0">
                  <a:solidFill>
                    <a:srgbClr val="0070C0"/>
                  </a:solidFill>
                  <a:latin typeface="Arial Narrow" pitchFamily="34" charset="0"/>
                </a:rPr>
                <a:t>xperiment</a:t>
              </a:r>
              <a:r>
                <a:rPr lang="en-US" altLang="zh-TW" b="1" dirty="0" smtClean="0">
                  <a:solidFill>
                    <a:srgbClr val="0070C0"/>
                  </a:solidFill>
                  <a:latin typeface="Arial Narrow" pitchFamily="34" charset="0"/>
                </a:rPr>
                <a:t>) </a:t>
              </a:r>
            </a:p>
          </p:txBody>
        </p:sp>
        <p:grpSp>
          <p:nvGrpSpPr>
            <p:cNvPr id="4" name="群組 35"/>
            <p:cNvGrpSpPr/>
            <p:nvPr/>
          </p:nvGrpSpPr>
          <p:grpSpPr>
            <a:xfrm>
              <a:off x="1034462" y="2857496"/>
              <a:ext cx="7075076" cy="3562569"/>
              <a:chOff x="1568890" y="2950040"/>
              <a:chExt cx="7075076" cy="3562569"/>
            </a:xfrm>
          </p:grpSpPr>
          <p:grpSp>
            <p:nvGrpSpPr>
              <p:cNvPr id="5" name="群組 31"/>
              <p:cNvGrpSpPr/>
              <p:nvPr/>
            </p:nvGrpSpPr>
            <p:grpSpPr>
              <a:xfrm>
                <a:off x="3620528" y="2950040"/>
                <a:ext cx="5023438" cy="3562569"/>
                <a:chOff x="1142976" y="1428736"/>
                <a:chExt cx="5023438" cy="3562569"/>
              </a:xfrm>
            </p:grpSpPr>
            <p:grpSp>
              <p:nvGrpSpPr>
                <p:cNvPr id="6" name="群組 28"/>
                <p:cNvGrpSpPr/>
                <p:nvPr/>
              </p:nvGrpSpPr>
              <p:grpSpPr>
                <a:xfrm>
                  <a:off x="1142976" y="1435751"/>
                  <a:ext cx="2402490" cy="3548539"/>
                  <a:chOff x="1651794" y="1428736"/>
                  <a:chExt cx="2402490" cy="3548539"/>
                </a:xfrm>
              </p:grpSpPr>
              <p:sp>
                <p:nvSpPr>
                  <p:cNvPr id="246795" name="Text Box 11"/>
                  <p:cNvSpPr txBox="1">
                    <a:spLocks noChangeArrowheads="1"/>
                  </p:cNvSpPr>
                  <p:nvPr/>
                </p:nvSpPr>
                <p:spPr bwMode="auto">
                  <a:xfrm>
                    <a:off x="2716917" y="1428736"/>
                    <a:ext cx="620683" cy="276999"/>
                  </a:xfrm>
                  <a:prstGeom prst="rect">
                    <a:avLst/>
                  </a:prstGeom>
                  <a:noFill/>
                  <a:ln w="12700">
                    <a:noFill/>
                    <a:miter lim="800000"/>
                    <a:headEnd/>
                    <a:tailEnd/>
                  </a:ln>
                  <a:effectLst/>
                </p:spPr>
                <p:txBody>
                  <a:bodyPr vert="horz" wrap="none" lIns="91440" tIns="45720" rIns="91440" bIns="4572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GB" altLang="zh-TW" sz="1200" b="1" i="0" u="none" strike="noStrike" cap="none" normalizeH="0" baseline="0" dirty="0" smtClean="0">
                        <a:ln>
                          <a:noFill/>
                        </a:ln>
                        <a:solidFill>
                          <a:srgbClr val="C00000"/>
                        </a:solidFill>
                        <a:effectLst/>
                        <a:latin typeface="Arial Narrow" pitchFamily="34" charset="0"/>
                        <a:ea typeface="新細明體" pitchFamily="18" charset="-120"/>
                      </a:rPr>
                      <a:t>Images</a:t>
                    </a:r>
                    <a:endParaRPr kumimoji="1" lang="zh-TW" altLang="zh-TW" sz="1200" b="1" i="0" u="none" strike="noStrike" cap="none" normalizeH="0" baseline="0" dirty="0" smtClean="0">
                      <a:ln>
                        <a:noFill/>
                      </a:ln>
                      <a:solidFill>
                        <a:srgbClr val="C00000"/>
                      </a:solidFill>
                      <a:effectLst/>
                      <a:latin typeface="Arial Narrow" pitchFamily="34" charset="0"/>
                      <a:ea typeface="新細明體" pitchFamily="18" charset="-120"/>
                    </a:endParaRPr>
                  </a:p>
                </p:txBody>
              </p:sp>
              <p:sp>
                <p:nvSpPr>
                  <p:cNvPr id="246796" name="Text Box 12"/>
                  <p:cNvSpPr txBox="1">
                    <a:spLocks noChangeArrowheads="1"/>
                  </p:cNvSpPr>
                  <p:nvPr/>
                </p:nvSpPr>
                <p:spPr bwMode="auto">
                  <a:xfrm rot="16200000">
                    <a:off x="1522432" y="3370852"/>
                    <a:ext cx="535724" cy="276999"/>
                  </a:xfrm>
                  <a:prstGeom prst="rect">
                    <a:avLst/>
                  </a:prstGeom>
                  <a:noFill/>
                  <a:ln w="12700">
                    <a:noFill/>
                    <a:miter lim="800000"/>
                    <a:headEnd/>
                    <a:tailEnd/>
                  </a:ln>
                  <a:effectLst/>
                </p:spPr>
                <p:txBody>
                  <a:bodyPr vert="horz" wrap="none" lIns="91440" tIns="45720" rIns="91440" bIns="4572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GB" altLang="zh-TW" sz="1200" b="1" i="0" u="none" strike="noStrike" cap="none" normalizeH="0" baseline="0" dirty="0" smtClean="0">
                        <a:ln>
                          <a:noFill/>
                        </a:ln>
                        <a:solidFill>
                          <a:srgbClr val="006600"/>
                        </a:solidFill>
                        <a:effectLst/>
                        <a:latin typeface="Arial Narrow" pitchFamily="34" charset="0"/>
                        <a:ea typeface="新細明體" pitchFamily="18" charset="-120"/>
                      </a:rPr>
                      <a:t>Spots</a:t>
                    </a:r>
                    <a:endParaRPr kumimoji="1" lang="zh-TW" altLang="zh-TW" sz="1200" b="1" i="0" u="none" strike="noStrike" cap="none" normalizeH="0" baseline="0" dirty="0" smtClean="0">
                      <a:ln>
                        <a:noFill/>
                      </a:ln>
                      <a:solidFill>
                        <a:srgbClr val="006600"/>
                      </a:solidFill>
                      <a:effectLst/>
                      <a:latin typeface="Arial Narrow" pitchFamily="34" charset="0"/>
                      <a:ea typeface="新細明體" pitchFamily="18" charset="-120"/>
                    </a:endParaRPr>
                  </a:p>
                </p:txBody>
              </p:sp>
              <p:pic>
                <p:nvPicPr>
                  <p:cNvPr id="24" name="圖片 23" descr="圖片1.emf"/>
                  <p:cNvPicPr>
                    <a:picLocks noChangeAspect="1"/>
                  </p:cNvPicPr>
                  <p:nvPr/>
                </p:nvPicPr>
                <p:blipFill>
                  <a:blip r:embed="rId3">
                    <a:duotone>
                      <a:schemeClr val="accent6">
                        <a:shade val="45000"/>
                        <a:satMod val="135000"/>
                      </a:schemeClr>
                      <a:prstClr val="white"/>
                    </a:duotone>
                  </a:blip>
                  <a:stretch>
                    <a:fillRect/>
                  </a:stretch>
                </p:blipFill>
                <p:spPr>
                  <a:xfrm>
                    <a:off x="2000232" y="1857364"/>
                    <a:ext cx="1749252" cy="2815111"/>
                  </a:xfrm>
                  <a:prstGeom prst="rect">
                    <a:avLst/>
                  </a:prstGeom>
                </p:spPr>
              </p:pic>
              <p:pic>
                <p:nvPicPr>
                  <p:cNvPr id="25" name="圖片 24" descr="圖片1.emf"/>
                  <p:cNvPicPr>
                    <a:picLocks noChangeAspect="1"/>
                  </p:cNvPicPr>
                  <p:nvPr/>
                </p:nvPicPr>
                <p:blipFill>
                  <a:blip r:embed="rId3">
                    <a:duotone>
                      <a:schemeClr val="accent3">
                        <a:shade val="45000"/>
                        <a:satMod val="135000"/>
                      </a:schemeClr>
                      <a:prstClr val="white"/>
                    </a:duotone>
                  </a:blip>
                  <a:stretch>
                    <a:fillRect/>
                  </a:stretch>
                </p:blipFill>
                <p:spPr>
                  <a:xfrm>
                    <a:off x="2152632" y="2009764"/>
                    <a:ext cx="1749252" cy="2815111"/>
                  </a:xfrm>
                  <a:prstGeom prst="rect">
                    <a:avLst/>
                  </a:prstGeom>
                </p:spPr>
              </p:pic>
              <p:pic>
                <p:nvPicPr>
                  <p:cNvPr id="26" name="圖片 25" descr="圖片1.emf"/>
                  <p:cNvPicPr>
                    <a:picLocks noChangeAspect="1"/>
                  </p:cNvPicPr>
                  <p:nvPr/>
                </p:nvPicPr>
                <p:blipFill>
                  <a:blip r:embed="rId3">
                    <a:duotone>
                      <a:schemeClr val="accent5">
                        <a:shade val="45000"/>
                        <a:satMod val="135000"/>
                      </a:schemeClr>
                      <a:prstClr val="white"/>
                    </a:duotone>
                  </a:blip>
                  <a:stretch>
                    <a:fillRect/>
                  </a:stretch>
                </p:blipFill>
                <p:spPr>
                  <a:xfrm>
                    <a:off x="2305032" y="2162164"/>
                    <a:ext cx="1749252" cy="2815111"/>
                  </a:xfrm>
                  <a:prstGeom prst="rect">
                    <a:avLst/>
                  </a:prstGeom>
                </p:spPr>
              </p:pic>
              <p:sp>
                <p:nvSpPr>
                  <p:cNvPr id="246805" name="Text Box 21"/>
                  <p:cNvSpPr txBox="1">
                    <a:spLocks noChangeArrowheads="1"/>
                  </p:cNvSpPr>
                  <p:nvPr/>
                </p:nvSpPr>
                <p:spPr bwMode="auto">
                  <a:xfrm>
                    <a:off x="2703410" y="3338887"/>
                    <a:ext cx="952496" cy="461665"/>
                  </a:xfrm>
                  <a:prstGeom prst="rect">
                    <a:avLst/>
                  </a:prstGeom>
                  <a:solidFill>
                    <a:schemeClr val="bg1"/>
                  </a:solidFill>
                  <a:ln w="12700">
                    <a:noFill/>
                    <a:miter lim="800000"/>
                    <a:headEnd/>
                    <a:tailEnd/>
                  </a:ln>
                  <a:effectLst/>
                </p:spPr>
                <p:txBody>
                  <a:bodyPr vert="horz" wrap="square" lIns="91440" tIns="45720" rIns="91440" bIns="45720" numCol="1" anchor="t"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GB" altLang="zh-TW" sz="1200" b="1" i="0" u="none" strike="noStrike" cap="none" normalizeH="0" baseline="0" dirty="0" smtClean="0">
                        <a:ln>
                          <a:noFill/>
                        </a:ln>
                        <a:solidFill>
                          <a:srgbClr val="0070C0"/>
                        </a:solidFill>
                        <a:effectLst/>
                        <a:latin typeface="Arial Narrow" pitchFamily="34" charset="0"/>
                        <a:ea typeface="新細明體" pitchFamily="18" charset="-120"/>
                      </a:rPr>
                      <a:t>Spot/Image quantization</a:t>
                    </a:r>
                    <a:endParaRPr kumimoji="1" lang="zh-TW" altLang="zh-TW" sz="1200" b="1" i="0" u="none" strike="noStrike" cap="none" normalizeH="0" baseline="0" dirty="0" smtClean="0">
                      <a:ln>
                        <a:noFill/>
                      </a:ln>
                      <a:solidFill>
                        <a:srgbClr val="0070C0"/>
                      </a:solidFill>
                      <a:effectLst/>
                      <a:latin typeface="Arial Narrow" pitchFamily="34" charset="0"/>
                      <a:ea typeface="新細明體" pitchFamily="18" charset="-120"/>
                    </a:endParaRPr>
                  </a:p>
                </p:txBody>
              </p:sp>
            </p:grpSp>
            <p:grpSp>
              <p:nvGrpSpPr>
                <p:cNvPr id="7" name="群組 29"/>
                <p:cNvGrpSpPr/>
                <p:nvPr/>
              </p:nvGrpSpPr>
              <p:grpSpPr>
                <a:xfrm>
                  <a:off x="4143372" y="1428736"/>
                  <a:ext cx="2023042" cy="3562569"/>
                  <a:chOff x="5012590" y="1428736"/>
                  <a:chExt cx="2023042" cy="3562569"/>
                </a:xfrm>
              </p:grpSpPr>
              <p:sp>
                <p:nvSpPr>
                  <p:cNvPr id="246789" name="Text Box 5"/>
                  <p:cNvSpPr txBox="1">
                    <a:spLocks noChangeArrowheads="1"/>
                  </p:cNvSpPr>
                  <p:nvPr/>
                </p:nvSpPr>
                <p:spPr bwMode="auto">
                  <a:xfrm>
                    <a:off x="5808185" y="1428736"/>
                    <a:ext cx="705642" cy="276999"/>
                  </a:xfrm>
                  <a:prstGeom prst="rect">
                    <a:avLst/>
                  </a:prstGeom>
                  <a:noFill/>
                  <a:ln w="12700">
                    <a:noFill/>
                    <a:miter lim="800000"/>
                    <a:headEnd/>
                    <a:tailEnd/>
                  </a:ln>
                  <a:effectLst/>
                </p:spPr>
                <p:txBody>
                  <a:bodyPr vert="horz" wrap="none" lIns="91440" tIns="45720" rIns="91440" bIns="4572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GB" altLang="zh-TW" sz="1200" b="1" i="0" u="none" strike="noStrike" cap="none" normalizeH="0" baseline="0" smtClean="0">
                        <a:ln>
                          <a:noFill/>
                        </a:ln>
                        <a:solidFill>
                          <a:srgbClr val="C00000"/>
                        </a:solidFill>
                        <a:effectLst/>
                        <a:latin typeface="Arial Narrow" pitchFamily="34" charset="0"/>
                        <a:ea typeface="新細明體" pitchFamily="18" charset="-120"/>
                      </a:rPr>
                      <a:t>Samples</a:t>
                    </a:r>
                    <a:endParaRPr kumimoji="1" lang="zh-TW" altLang="zh-TW" sz="1200" b="1" i="0" u="none" strike="noStrike" cap="none" normalizeH="0" baseline="0" smtClean="0">
                      <a:ln>
                        <a:noFill/>
                      </a:ln>
                      <a:solidFill>
                        <a:srgbClr val="C00000"/>
                      </a:solidFill>
                      <a:effectLst/>
                      <a:latin typeface="Arial Narrow" pitchFamily="34" charset="0"/>
                      <a:ea typeface="新細明體" pitchFamily="18" charset="-120"/>
                    </a:endParaRPr>
                  </a:p>
                </p:txBody>
              </p:sp>
              <p:sp>
                <p:nvSpPr>
                  <p:cNvPr id="246790" name="Text Box 6"/>
                  <p:cNvSpPr txBox="1">
                    <a:spLocks noChangeArrowheads="1"/>
                  </p:cNvSpPr>
                  <p:nvPr/>
                </p:nvSpPr>
                <p:spPr bwMode="auto">
                  <a:xfrm rot="16200000">
                    <a:off x="4865595" y="3370852"/>
                    <a:ext cx="570990" cy="276999"/>
                  </a:xfrm>
                  <a:prstGeom prst="rect">
                    <a:avLst/>
                  </a:prstGeom>
                  <a:noFill/>
                  <a:ln w="12700">
                    <a:noFill/>
                    <a:miter lim="800000"/>
                    <a:headEnd/>
                    <a:tailEnd/>
                  </a:ln>
                  <a:effectLst/>
                </p:spPr>
                <p:txBody>
                  <a:bodyPr vert="horz" wrap="none" lIns="91440" tIns="45720" rIns="91440" bIns="4572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1" lang="en-GB" altLang="zh-TW" sz="1200" b="1" i="0" u="none" strike="noStrike" cap="none" normalizeH="0" baseline="0" smtClean="0">
                        <a:ln>
                          <a:noFill/>
                        </a:ln>
                        <a:solidFill>
                          <a:srgbClr val="006600"/>
                        </a:solidFill>
                        <a:effectLst/>
                        <a:latin typeface="Arial Narrow" pitchFamily="34" charset="0"/>
                        <a:ea typeface="新細明體" pitchFamily="18" charset="-120"/>
                      </a:rPr>
                      <a:t>Genes</a:t>
                    </a:r>
                    <a:endParaRPr kumimoji="1" lang="zh-TW" altLang="zh-TW" sz="1200" b="1" i="0" u="none" strike="noStrike" cap="none" normalizeH="0" baseline="0" smtClean="0">
                      <a:ln>
                        <a:noFill/>
                      </a:ln>
                      <a:solidFill>
                        <a:srgbClr val="006600"/>
                      </a:solidFill>
                      <a:effectLst/>
                      <a:latin typeface="Arial Narrow" pitchFamily="34" charset="0"/>
                      <a:ea typeface="新細明體" pitchFamily="18" charset="-120"/>
                    </a:endParaRPr>
                  </a:p>
                </p:txBody>
              </p:sp>
              <p:pic>
                <p:nvPicPr>
                  <p:cNvPr id="28" name="圖片 27" descr="圖片1.emf"/>
                  <p:cNvPicPr>
                    <a:picLocks noChangeAspect="1"/>
                  </p:cNvPicPr>
                  <p:nvPr/>
                </p:nvPicPr>
                <p:blipFill>
                  <a:blip r:embed="rId3">
                    <a:duotone>
                      <a:schemeClr val="accent2">
                        <a:shade val="45000"/>
                        <a:satMod val="135000"/>
                      </a:schemeClr>
                      <a:prstClr val="white"/>
                    </a:duotone>
                  </a:blip>
                  <a:stretch>
                    <a:fillRect/>
                  </a:stretch>
                </p:blipFill>
                <p:spPr>
                  <a:xfrm>
                    <a:off x="5286380" y="2176194"/>
                    <a:ext cx="1749252" cy="2815111"/>
                  </a:xfrm>
                  <a:prstGeom prst="rect">
                    <a:avLst/>
                  </a:prstGeom>
                </p:spPr>
              </p:pic>
              <p:sp>
                <p:nvSpPr>
                  <p:cNvPr id="246792" name="Text Box 8"/>
                  <p:cNvSpPr txBox="1">
                    <a:spLocks noChangeArrowheads="1"/>
                  </p:cNvSpPr>
                  <p:nvPr/>
                </p:nvSpPr>
                <p:spPr bwMode="auto">
                  <a:xfrm>
                    <a:off x="5705381" y="3260584"/>
                    <a:ext cx="866883" cy="646331"/>
                  </a:xfrm>
                  <a:prstGeom prst="rect">
                    <a:avLst/>
                  </a:prstGeom>
                  <a:solidFill>
                    <a:schemeClr val="bg1"/>
                  </a:solidFill>
                  <a:ln w="12700">
                    <a:noFill/>
                    <a:miter lim="800000"/>
                    <a:headEnd/>
                    <a:tailEnd/>
                  </a:ln>
                  <a:effectLst/>
                </p:spPr>
                <p:txBody>
                  <a:bodyPr vert="horz" wrap="square" lIns="91440" tIns="45720" rIns="91440" bIns="45720" numCol="1" anchor="t"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1" lang="en-GB" altLang="zh-TW" sz="1200" b="1" i="0" u="none" strike="noStrike" cap="none" normalizeH="0" baseline="0" dirty="0" smtClean="0">
                        <a:ln>
                          <a:noFill/>
                        </a:ln>
                        <a:solidFill>
                          <a:srgbClr val="0070C0"/>
                        </a:solidFill>
                        <a:effectLst/>
                        <a:latin typeface="Arial Narrow" pitchFamily="34" charset="0"/>
                        <a:ea typeface="新細明體" pitchFamily="18" charset="-120"/>
                      </a:rPr>
                      <a:t>Gene expression levels</a:t>
                    </a:r>
                    <a:endParaRPr kumimoji="1" lang="zh-TW" altLang="zh-TW" sz="1200" b="1" i="0" u="none" strike="noStrike" cap="none" normalizeH="0" baseline="0" dirty="0" smtClean="0">
                      <a:ln>
                        <a:noFill/>
                      </a:ln>
                      <a:solidFill>
                        <a:srgbClr val="0070C0"/>
                      </a:solidFill>
                      <a:effectLst/>
                      <a:latin typeface="Arial Narrow" pitchFamily="34" charset="0"/>
                      <a:ea typeface="新細明體" pitchFamily="18" charset="-120"/>
                    </a:endParaRPr>
                  </a:p>
                </p:txBody>
              </p:sp>
            </p:grpSp>
            <p:sp>
              <p:nvSpPr>
                <p:cNvPr id="31" name="向右箭號 30"/>
                <p:cNvSpPr/>
                <p:nvPr/>
              </p:nvSpPr>
              <p:spPr>
                <a:xfrm>
                  <a:off x="3737262" y="3039142"/>
                  <a:ext cx="214314" cy="341756"/>
                </a:xfrm>
                <a:prstGeom prst="rightArrow">
                  <a:avLst>
                    <a:gd name="adj1" fmla="val 50000"/>
                    <a:gd name="adj2" fmla="val 36939"/>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sp>
            <p:nvSpPr>
              <p:cNvPr id="33" name="文字方塊 32"/>
              <p:cNvSpPr txBox="1"/>
              <p:nvPr/>
            </p:nvSpPr>
            <p:spPr>
              <a:xfrm>
                <a:off x="1568890" y="5500702"/>
                <a:ext cx="2286016" cy="769441"/>
              </a:xfrm>
              <a:prstGeom prst="rect">
                <a:avLst/>
              </a:prstGeom>
              <a:noFill/>
            </p:spPr>
            <p:txBody>
              <a:bodyPr wrap="square" rtlCol="0">
                <a:spAutoFit/>
              </a:bodyPr>
              <a:lstStyle/>
              <a:p>
                <a:r>
                  <a:rPr lang="en-US" altLang="zh-TW" sz="1100" b="1" dirty="0" smtClean="0">
                    <a:solidFill>
                      <a:srgbClr val="0070C0"/>
                    </a:solidFill>
                    <a:latin typeface="Arial Narrow" pitchFamily="34" charset="0"/>
                  </a:rPr>
                  <a:t>Gene Expression Matrix</a:t>
                </a:r>
              </a:p>
              <a:p>
                <a:r>
                  <a:rPr lang="en-US" altLang="zh-TW" sz="1100" dirty="0" smtClean="0">
                    <a:solidFill>
                      <a:srgbClr val="0070C0"/>
                    </a:solidFill>
                    <a:latin typeface="Arial Narrow" pitchFamily="34" charset="0"/>
                  </a:rPr>
                  <a:t>The final gene expression matrix (on the right) is needed for higher level analysis and mining.</a:t>
                </a:r>
              </a:p>
            </p:txBody>
          </p:sp>
        </p:grpSp>
        <p:sp>
          <p:nvSpPr>
            <p:cNvPr id="37" name="文字方塊 36"/>
            <p:cNvSpPr txBox="1"/>
            <p:nvPr/>
          </p:nvSpPr>
          <p:spPr>
            <a:xfrm>
              <a:off x="611188" y="714356"/>
              <a:ext cx="7889902" cy="1169551"/>
            </a:xfrm>
            <a:prstGeom prst="rect">
              <a:avLst/>
            </a:prstGeom>
            <a:noFill/>
          </p:spPr>
          <p:txBody>
            <a:bodyPr wrap="square" rtlCol="0">
              <a:spAutoFit/>
            </a:bodyPr>
            <a:lstStyle/>
            <a:p>
              <a:pPr algn="just"/>
              <a:r>
                <a:rPr lang="en-US" altLang="zh-TW" sz="1400" b="1" dirty="0" smtClean="0">
                  <a:solidFill>
                    <a:srgbClr val="00B050"/>
                  </a:solidFill>
                  <a:latin typeface="Arial Narrow" pitchFamily="34" charset="0"/>
                </a:rPr>
                <a:t>MIAME</a:t>
              </a:r>
              <a:r>
                <a:rPr lang="en-US" altLang="zh-TW" sz="1400" dirty="0" smtClean="0">
                  <a:solidFill>
                    <a:srgbClr val="00B050"/>
                  </a:solidFill>
                  <a:latin typeface="Arial Narrow" pitchFamily="34" charset="0"/>
                </a:rPr>
                <a:t> is a standard for reporting microarray experiments. It is intended to specify all the information necessary to interpret the results of the experiment unambiguously and to potentially to reproduce the experiment. While the standard defines the content required for compliant reports, it does not specify the format in which this data should be presented. There are a number of file formats for representing this data, and both public and subscription-based repositories for such experiments.</a:t>
              </a:r>
              <a:r>
                <a:rPr lang="zh-TW" altLang="en-US" sz="1400" dirty="0" smtClean="0">
                  <a:solidFill>
                    <a:srgbClr val="00B050"/>
                  </a:solidFill>
                  <a:latin typeface="Arial Narrow" pitchFamily="34" charset="0"/>
                </a:rPr>
                <a:t> </a:t>
              </a:r>
              <a:r>
                <a:rPr lang="en-US" altLang="zh-TW" sz="1400" dirty="0" smtClean="0">
                  <a:solidFill>
                    <a:srgbClr val="00B050"/>
                  </a:solidFill>
                  <a:latin typeface="Arial Narrow" pitchFamily="34" charset="0"/>
                </a:rPr>
                <a:t>(</a:t>
              </a:r>
              <a:r>
                <a:rPr lang="en-US" altLang="zh-TW" sz="1400" dirty="0" smtClean="0">
                  <a:solidFill>
                    <a:schemeClr val="accent6"/>
                  </a:solidFill>
                  <a:latin typeface="Arial Narrow" pitchFamily="34" charset="0"/>
                  <a:hlinkClick r:id="rId4"/>
                </a:rPr>
                <a:t>http://www.mged.org/Workgroups/MIAME/miame_1.1.html</a:t>
              </a:r>
              <a:r>
                <a:rPr lang="en-US" altLang="zh-TW" sz="1400" dirty="0" smtClean="0">
                  <a:solidFill>
                    <a:srgbClr val="00B050"/>
                  </a:solidFill>
                  <a:latin typeface="Arial Narrow" pitchFamily="34" charset="0"/>
                </a:rPr>
                <a:t>)</a:t>
              </a:r>
              <a:endParaRPr lang="zh-TW" altLang="en-US" sz="1400" dirty="0">
                <a:solidFill>
                  <a:srgbClr val="00B050"/>
                </a:solidFill>
                <a:latin typeface="Arial Narrow" pitchFamily="34" charset="0"/>
              </a:endParaRPr>
            </a:p>
          </p:txBody>
        </p:sp>
      </p:grpSp>
    </p:spTree>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字方塊 2"/>
          <p:cNvSpPr txBox="1"/>
          <p:nvPr/>
        </p:nvSpPr>
        <p:spPr>
          <a:xfrm>
            <a:off x="591330" y="285728"/>
            <a:ext cx="1694654" cy="369332"/>
          </a:xfrm>
          <a:prstGeom prst="rect">
            <a:avLst/>
          </a:prstGeom>
        </p:spPr>
        <p:style>
          <a:lnRef idx="3">
            <a:schemeClr val="lt1"/>
          </a:lnRef>
          <a:fillRef idx="1">
            <a:schemeClr val="accent2"/>
          </a:fillRef>
          <a:effectRef idx="1">
            <a:schemeClr val="accent2"/>
          </a:effectRef>
          <a:fontRef idx="minor">
            <a:schemeClr val="lt1"/>
          </a:fontRef>
        </p:style>
        <p:txBody>
          <a:bodyPr wrap="square" rtlCol="0">
            <a:spAutoFit/>
          </a:bodyPr>
          <a:lstStyle/>
          <a:p>
            <a:r>
              <a:rPr lang="en-US" altLang="zh-TW" b="1" dirty="0" smtClean="0">
                <a:solidFill>
                  <a:schemeClr val="bg1"/>
                </a:solidFill>
                <a:latin typeface="Arial Narrow" pitchFamily="34" charset="0"/>
              </a:rPr>
              <a:t>MIAME: six parts</a:t>
            </a:r>
          </a:p>
        </p:txBody>
      </p:sp>
      <p:sp>
        <p:nvSpPr>
          <p:cNvPr id="4" name="文字方塊 3"/>
          <p:cNvSpPr txBox="1"/>
          <p:nvPr/>
        </p:nvSpPr>
        <p:spPr>
          <a:xfrm>
            <a:off x="604724" y="714356"/>
            <a:ext cx="5048177" cy="1384995"/>
          </a:xfrm>
          <a:prstGeom prst="rect">
            <a:avLst/>
          </a:prstGeom>
          <a:noFill/>
        </p:spPr>
        <p:txBody>
          <a:bodyPr wrap="none" rtlCol="0">
            <a:spAutoFit/>
          </a:bodyPr>
          <a:lstStyle/>
          <a:p>
            <a:r>
              <a:rPr lang="en-US" altLang="zh-TW" sz="1400" b="1" dirty="0" smtClean="0">
                <a:solidFill>
                  <a:srgbClr val="006600"/>
                </a:solidFill>
                <a:latin typeface="Arial Narrow" pitchFamily="34" charset="0"/>
              </a:rPr>
              <a:t>Experimental Design: </a:t>
            </a:r>
            <a:r>
              <a:rPr lang="en-US" altLang="zh-TW" sz="1400" dirty="0" smtClean="0">
                <a:solidFill>
                  <a:srgbClr val="0070C0"/>
                </a:solidFill>
                <a:latin typeface="Arial Narrow" pitchFamily="34" charset="0"/>
              </a:rPr>
              <a:t>the set of the hybridization experiments as a whole</a:t>
            </a:r>
          </a:p>
          <a:p>
            <a:r>
              <a:rPr lang="en-US" altLang="zh-TW" sz="1400" b="1" dirty="0" smtClean="0">
                <a:solidFill>
                  <a:srgbClr val="006600"/>
                </a:solidFill>
                <a:latin typeface="Arial Narrow" pitchFamily="34" charset="0"/>
              </a:rPr>
              <a:t>Array Design: </a:t>
            </a:r>
            <a:r>
              <a:rPr lang="en-US" altLang="zh-TW" sz="1400" dirty="0" smtClean="0">
                <a:solidFill>
                  <a:srgbClr val="0070C0"/>
                </a:solidFill>
                <a:latin typeface="Arial Narrow" pitchFamily="34" charset="0"/>
              </a:rPr>
              <a:t>each array used and each element (spot) on the array</a:t>
            </a:r>
          </a:p>
          <a:p>
            <a:r>
              <a:rPr lang="en-US" altLang="zh-TW" sz="1400" b="1" dirty="0" smtClean="0">
                <a:solidFill>
                  <a:srgbClr val="006600"/>
                </a:solidFill>
                <a:latin typeface="Arial Narrow" pitchFamily="34" charset="0"/>
              </a:rPr>
              <a:t>Samples: </a:t>
            </a:r>
            <a:r>
              <a:rPr lang="en-US" altLang="zh-TW" sz="1400" dirty="0" smtClean="0">
                <a:solidFill>
                  <a:srgbClr val="0070C0"/>
                </a:solidFill>
                <a:latin typeface="Arial Narrow" pitchFamily="34" charset="0"/>
              </a:rPr>
              <a:t>samples used, the extract preparation and labeling</a:t>
            </a:r>
          </a:p>
          <a:p>
            <a:r>
              <a:rPr lang="en-GB" sz="1400" b="1" dirty="0" smtClean="0">
                <a:solidFill>
                  <a:srgbClr val="006600"/>
                </a:solidFill>
                <a:latin typeface="Arial Narrow" pitchFamily="34" charset="0"/>
              </a:rPr>
              <a:t>Hybridizations: </a:t>
            </a:r>
            <a:r>
              <a:rPr lang="en-GB" sz="1400" dirty="0" smtClean="0">
                <a:solidFill>
                  <a:srgbClr val="0070C0"/>
                </a:solidFill>
                <a:latin typeface="Arial Narrow" pitchFamily="34" charset="0"/>
              </a:rPr>
              <a:t>procedures and parameters</a:t>
            </a:r>
          </a:p>
          <a:p>
            <a:r>
              <a:rPr lang="fr-FR" altLang="zh-TW" sz="1400" b="1" dirty="0" smtClean="0">
                <a:solidFill>
                  <a:srgbClr val="006600"/>
                </a:solidFill>
                <a:latin typeface="Arial Narrow" pitchFamily="34" charset="0"/>
              </a:rPr>
              <a:t>Measurements: </a:t>
            </a:r>
            <a:r>
              <a:rPr lang="fr-FR" altLang="zh-TW" sz="1400" dirty="0" smtClean="0">
                <a:solidFill>
                  <a:srgbClr val="0070C0"/>
                </a:solidFill>
                <a:latin typeface="Arial Narrow" pitchFamily="34" charset="0"/>
              </a:rPr>
              <a:t>images, quantitation, specifications</a:t>
            </a:r>
          </a:p>
          <a:p>
            <a:r>
              <a:rPr lang="en-US" altLang="zh-TW" sz="1400" b="1" dirty="0" smtClean="0">
                <a:solidFill>
                  <a:srgbClr val="006600"/>
                </a:solidFill>
                <a:latin typeface="Arial Narrow" pitchFamily="34" charset="0"/>
              </a:rPr>
              <a:t>Normalization: </a:t>
            </a:r>
            <a:r>
              <a:rPr lang="en-US" altLang="zh-TW" sz="1400" dirty="0" smtClean="0">
                <a:solidFill>
                  <a:srgbClr val="0070C0"/>
                </a:solidFill>
                <a:latin typeface="Arial Narrow" pitchFamily="34" charset="0"/>
              </a:rPr>
              <a:t>types, values, specifications</a:t>
            </a:r>
            <a:endParaRPr lang="zh-TW" altLang="en-US" sz="1400" dirty="0">
              <a:solidFill>
                <a:srgbClr val="0070C0"/>
              </a:solidFill>
              <a:latin typeface="Arial Narrow" pitchFamily="34" charset="0"/>
            </a:endParaRPr>
          </a:p>
        </p:txBody>
      </p:sp>
      <p:grpSp>
        <p:nvGrpSpPr>
          <p:cNvPr id="2" name="群組 48"/>
          <p:cNvGrpSpPr/>
          <p:nvPr/>
        </p:nvGrpSpPr>
        <p:grpSpPr>
          <a:xfrm>
            <a:off x="240447" y="1841833"/>
            <a:ext cx="8663106" cy="4882807"/>
            <a:chOff x="204728" y="1841833"/>
            <a:chExt cx="8663106" cy="4882807"/>
          </a:xfrm>
        </p:grpSpPr>
        <p:grpSp>
          <p:nvGrpSpPr>
            <p:cNvPr id="14" name="群組 40"/>
            <p:cNvGrpSpPr/>
            <p:nvPr/>
          </p:nvGrpSpPr>
          <p:grpSpPr>
            <a:xfrm>
              <a:off x="1169141" y="2895587"/>
              <a:ext cx="6357982" cy="2471755"/>
              <a:chOff x="1393009" y="2571744"/>
              <a:chExt cx="6357982" cy="2471755"/>
            </a:xfrm>
          </p:grpSpPr>
          <p:sp>
            <p:nvSpPr>
              <p:cNvPr id="40" name="矩形 39"/>
              <p:cNvSpPr/>
              <p:nvPr/>
            </p:nvSpPr>
            <p:spPr>
              <a:xfrm>
                <a:off x="2581261" y="3114673"/>
                <a:ext cx="4000528" cy="1928826"/>
              </a:xfrm>
              <a:prstGeom prst="rect">
                <a:avLst/>
              </a:prstGeom>
              <a:solidFill>
                <a:schemeClr val="accent6">
                  <a:lumMod val="20000"/>
                  <a:lumOff val="80000"/>
                </a:schemeClr>
              </a:solidFill>
              <a:ln w="19050">
                <a:solidFill>
                  <a:srgbClr val="C0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nvGrpSpPr>
              <p:cNvPr id="17" name="群組 38"/>
              <p:cNvGrpSpPr/>
              <p:nvPr/>
            </p:nvGrpSpPr>
            <p:grpSpPr>
              <a:xfrm>
                <a:off x="1393009" y="2571744"/>
                <a:ext cx="6357982" cy="2357454"/>
                <a:chOff x="500034" y="2571744"/>
                <a:chExt cx="6357982" cy="2357454"/>
              </a:xfrm>
            </p:grpSpPr>
            <p:sp>
              <p:nvSpPr>
                <p:cNvPr id="5" name="圓角矩形 4"/>
                <p:cNvSpPr/>
                <p:nvPr/>
              </p:nvSpPr>
              <p:spPr>
                <a:xfrm>
                  <a:off x="3143240" y="2571744"/>
                  <a:ext cx="1071570" cy="428628"/>
                </a:xfrm>
                <a:prstGeom prst="roundRect">
                  <a:avLst/>
                </a:prstGeom>
                <a:solidFill>
                  <a:schemeClr val="bg1"/>
                </a:solidFill>
                <a:ln w="9525">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TW" sz="1200" b="1" dirty="0" smtClean="0">
                      <a:solidFill>
                        <a:schemeClr val="bg2">
                          <a:lumMod val="25000"/>
                        </a:schemeClr>
                      </a:solidFill>
                      <a:latin typeface="Arial Narrow" pitchFamily="34" charset="0"/>
                    </a:rPr>
                    <a:t>Publication</a:t>
                  </a:r>
                  <a:endParaRPr lang="zh-TW" altLang="en-US" sz="1200" b="1" dirty="0">
                    <a:solidFill>
                      <a:schemeClr val="bg2">
                        <a:lumMod val="25000"/>
                      </a:schemeClr>
                    </a:solidFill>
                    <a:latin typeface="Arial Narrow" pitchFamily="34" charset="0"/>
                  </a:endParaRPr>
                </a:p>
              </p:txBody>
            </p:sp>
            <p:sp>
              <p:nvSpPr>
                <p:cNvPr id="6" name="圓角矩形 5"/>
                <p:cNvSpPr/>
                <p:nvPr/>
              </p:nvSpPr>
              <p:spPr>
                <a:xfrm>
                  <a:off x="3143240" y="3214686"/>
                  <a:ext cx="1071570" cy="428628"/>
                </a:xfrm>
                <a:prstGeom prst="roundRect">
                  <a:avLst/>
                </a:prstGeom>
                <a:solidFill>
                  <a:schemeClr val="bg2">
                    <a:lumMod val="90000"/>
                  </a:schemeClr>
                </a:solidFill>
                <a:ln w="9525">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TW" sz="1200" b="1" dirty="0" smtClean="0">
                      <a:solidFill>
                        <a:schemeClr val="bg2">
                          <a:lumMod val="25000"/>
                        </a:schemeClr>
                      </a:solidFill>
                      <a:latin typeface="Arial Narrow" pitchFamily="34" charset="0"/>
                    </a:rPr>
                    <a:t>Experiment</a:t>
                  </a:r>
                  <a:endParaRPr lang="zh-TW" altLang="en-US" sz="1200" b="1" dirty="0">
                    <a:solidFill>
                      <a:schemeClr val="bg2">
                        <a:lumMod val="25000"/>
                      </a:schemeClr>
                    </a:solidFill>
                    <a:latin typeface="Arial Narrow" pitchFamily="34" charset="0"/>
                  </a:endParaRPr>
                </a:p>
              </p:txBody>
            </p:sp>
            <p:sp>
              <p:nvSpPr>
                <p:cNvPr id="7" name="圓角矩形 6"/>
                <p:cNvSpPr/>
                <p:nvPr/>
              </p:nvSpPr>
              <p:spPr>
                <a:xfrm>
                  <a:off x="4464843" y="3857628"/>
                  <a:ext cx="1071570" cy="428628"/>
                </a:xfrm>
                <a:prstGeom prst="roundRect">
                  <a:avLst/>
                </a:prstGeom>
                <a:solidFill>
                  <a:schemeClr val="accent5">
                    <a:lumMod val="20000"/>
                    <a:lumOff val="80000"/>
                  </a:schemeClr>
                </a:solidFill>
                <a:ln w="9525">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TW" sz="1200" b="1" dirty="0" smtClean="0">
                      <a:solidFill>
                        <a:schemeClr val="bg2">
                          <a:lumMod val="25000"/>
                        </a:schemeClr>
                      </a:solidFill>
                      <a:latin typeface="Arial Narrow" pitchFamily="34" charset="0"/>
                    </a:rPr>
                    <a:t>Array</a:t>
                  </a:r>
                  <a:endParaRPr lang="zh-TW" altLang="en-US" sz="1200" b="1" dirty="0">
                    <a:solidFill>
                      <a:schemeClr val="bg2">
                        <a:lumMod val="25000"/>
                      </a:schemeClr>
                    </a:solidFill>
                    <a:latin typeface="Arial Narrow" pitchFamily="34" charset="0"/>
                  </a:endParaRPr>
                </a:p>
              </p:txBody>
            </p:sp>
            <p:sp>
              <p:nvSpPr>
                <p:cNvPr id="8" name="圓角矩形 7"/>
                <p:cNvSpPr/>
                <p:nvPr/>
              </p:nvSpPr>
              <p:spPr>
                <a:xfrm>
                  <a:off x="3143240" y="3857628"/>
                  <a:ext cx="1071570" cy="428628"/>
                </a:xfrm>
                <a:prstGeom prst="roundRect">
                  <a:avLst/>
                </a:prstGeom>
                <a:solidFill>
                  <a:schemeClr val="tx2">
                    <a:lumMod val="20000"/>
                    <a:lumOff val="80000"/>
                  </a:schemeClr>
                </a:solidFill>
                <a:ln w="9525">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TW" sz="1200" b="1" dirty="0" smtClean="0">
                      <a:solidFill>
                        <a:schemeClr val="bg2">
                          <a:lumMod val="25000"/>
                        </a:schemeClr>
                      </a:solidFill>
                      <a:latin typeface="Arial Narrow" pitchFamily="34" charset="0"/>
                    </a:rPr>
                    <a:t>Hybridization</a:t>
                  </a:r>
                  <a:endParaRPr lang="zh-TW" altLang="en-US" sz="1200" b="1" dirty="0">
                    <a:solidFill>
                      <a:schemeClr val="bg2">
                        <a:lumMod val="25000"/>
                      </a:schemeClr>
                    </a:solidFill>
                    <a:latin typeface="Arial Narrow" pitchFamily="34" charset="0"/>
                  </a:endParaRPr>
                </a:p>
              </p:txBody>
            </p:sp>
            <p:sp>
              <p:nvSpPr>
                <p:cNvPr id="9" name="圓角矩形 8"/>
                <p:cNvSpPr/>
                <p:nvPr/>
              </p:nvSpPr>
              <p:spPr>
                <a:xfrm>
                  <a:off x="1821637" y="3857628"/>
                  <a:ext cx="1071570" cy="428628"/>
                </a:xfrm>
                <a:prstGeom prst="roundRect">
                  <a:avLst/>
                </a:prstGeom>
                <a:solidFill>
                  <a:schemeClr val="accent3">
                    <a:lumMod val="40000"/>
                    <a:lumOff val="60000"/>
                  </a:schemeClr>
                </a:solidFill>
                <a:ln w="9525">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TW" sz="1200" b="1" dirty="0" smtClean="0">
                      <a:solidFill>
                        <a:schemeClr val="bg2">
                          <a:lumMod val="25000"/>
                        </a:schemeClr>
                      </a:solidFill>
                      <a:latin typeface="Arial Narrow" pitchFamily="34" charset="0"/>
                    </a:rPr>
                    <a:t>Sample</a:t>
                  </a:r>
                  <a:endParaRPr lang="zh-TW" altLang="en-US" sz="1200" b="1" dirty="0">
                    <a:solidFill>
                      <a:schemeClr val="bg2">
                        <a:lumMod val="25000"/>
                      </a:schemeClr>
                    </a:solidFill>
                    <a:latin typeface="Arial Narrow" pitchFamily="34" charset="0"/>
                  </a:endParaRPr>
                </a:p>
              </p:txBody>
            </p:sp>
            <p:sp>
              <p:nvSpPr>
                <p:cNvPr id="10" name="圓角矩形 9"/>
                <p:cNvSpPr/>
                <p:nvPr/>
              </p:nvSpPr>
              <p:spPr>
                <a:xfrm>
                  <a:off x="1821637" y="4500570"/>
                  <a:ext cx="1071570" cy="428628"/>
                </a:xfrm>
                <a:prstGeom prst="roundRect">
                  <a:avLst/>
                </a:prstGeom>
                <a:solidFill>
                  <a:schemeClr val="accent6">
                    <a:lumMod val="40000"/>
                    <a:lumOff val="60000"/>
                  </a:schemeClr>
                </a:solidFill>
                <a:ln w="9525">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TW" sz="1200" b="1" dirty="0" smtClean="0">
                      <a:solidFill>
                        <a:schemeClr val="bg2">
                          <a:lumMod val="25000"/>
                        </a:schemeClr>
                      </a:solidFill>
                      <a:latin typeface="Arial Narrow" pitchFamily="34" charset="0"/>
                    </a:rPr>
                    <a:t>Normalization</a:t>
                  </a:r>
                  <a:endParaRPr lang="zh-TW" altLang="en-US" sz="1200" b="1" dirty="0">
                    <a:solidFill>
                      <a:schemeClr val="bg2">
                        <a:lumMod val="25000"/>
                      </a:schemeClr>
                    </a:solidFill>
                    <a:latin typeface="Arial Narrow" pitchFamily="34" charset="0"/>
                  </a:endParaRPr>
                </a:p>
              </p:txBody>
            </p:sp>
            <p:sp>
              <p:nvSpPr>
                <p:cNvPr id="11" name="圓角矩形 10"/>
                <p:cNvSpPr/>
                <p:nvPr/>
              </p:nvSpPr>
              <p:spPr>
                <a:xfrm>
                  <a:off x="500034" y="3857628"/>
                  <a:ext cx="1071570" cy="428628"/>
                </a:xfrm>
                <a:prstGeom prst="roundRect">
                  <a:avLst/>
                </a:prstGeom>
                <a:solidFill>
                  <a:schemeClr val="bg1"/>
                </a:solidFill>
                <a:ln w="9525">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TW" sz="1200" b="1" dirty="0" smtClean="0">
                      <a:solidFill>
                        <a:schemeClr val="bg2">
                          <a:lumMod val="25000"/>
                        </a:schemeClr>
                      </a:solidFill>
                      <a:latin typeface="Arial Narrow" pitchFamily="34" charset="0"/>
                    </a:rPr>
                    <a:t>Source</a:t>
                  </a:r>
                </a:p>
                <a:p>
                  <a:pPr algn="ctr"/>
                  <a:r>
                    <a:rPr lang="en-US" altLang="zh-TW" sz="1050" b="1" dirty="0" smtClean="0">
                      <a:solidFill>
                        <a:schemeClr val="bg2">
                          <a:lumMod val="25000"/>
                        </a:schemeClr>
                      </a:solidFill>
                      <a:latin typeface="Arial Narrow" pitchFamily="34" charset="0"/>
                    </a:rPr>
                    <a:t>(e.g. Taxonomy)</a:t>
                  </a:r>
                  <a:endParaRPr lang="zh-TW" altLang="en-US" sz="1050" b="1" dirty="0">
                    <a:solidFill>
                      <a:schemeClr val="bg2">
                        <a:lumMod val="25000"/>
                      </a:schemeClr>
                    </a:solidFill>
                    <a:latin typeface="Arial Narrow" pitchFamily="34" charset="0"/>
                  </a:endParaRPr>
                </a:p>
              </p:txBody>
            </p:sp>
            <p:sp>
              <p:nvSpPr>
                <p:cNvPr id="12" name="圓角矩形 11"/>
                <p:cNvSpPr/>
                <p:nvPr/>
              </p:nvSpPr>
              <p:spPr>
                <a:xfrm>
                  <a:off x="3143240" y="4500570"/>
                  <a:ext cx="1071570" cy="428628"/>
                </a:xfrm>
                <a:prstGeom prst="roundRect">
                  <a:avLst/>
                </a:prstGeom>
                <a:solidFill>
                  <a:schemeClr val="accent2">
                    <a:lumMod val="20000"/>
                    <a:lumOff val="80000"/>
                  </a:schemeClr>
                </a:solidFill>
                <a:ln w="9525">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TW" sz="1200" b="1" dirty="0" smtClean="0">
                      <a:solidFill>
                        <a:schemeClr val="bg2">
                          <a:lumMod val="25000"/>
                        </a:schemeClr>
                      </a:solidFill>
                      <a:latin typeface="Arial Narrow" pitchFamily="34" charset="0"/>
                    </a:rPr>
                    <a:t>Data</a:t>
                  </a:r>
                  <a:endParaRPr lang="zh-TW" altLang="en-US" sz="1200" b="1" dirty="0">
                    <a:solidFill>
                      <a:schemeClr val="bg2">
                        <a:lumMod val="25000"/>
                      </a:schemeClr>
                    </a:solidFill>
                    <a:latin typeface="Arial Narrow" pitchFamily="34" charset="0"/>
                  </a:endParaRPr>
                </a:p>
              </p:txBody>
            </p:sp>
            <p:sp>
              <p:nvSpPr>
                <p:cNvPr id="13" name="圓角矩形 12"/>
                <p:cNvSpPr/>
                <p:nvPr/>
              </p:nvSpPr>
              <p:spPr>
                <a:xfrm>
                  <a:off x="5786446" y="3857628"/>
                  <a:ext cx="1071570" cy="428628"/>
                </a:xfrm>
                <a:prstGeom prst="roundRect">
                  <a:avLst/>
                </a:prstGeom>
                <a:solidFill>
                  <a:schemeClr val="bg1"/>
                </a:solidFill>
                <a:ln w="9525">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TW" sz="1200" b="1" dirty="0" smtClean="0">
                      <a:solidFill>
                        <a:schemeClr val="bg2">
                          <a:lumMod val="25000"/>
                        </a:schemeClr>
                      </a:solidFill>
                      <a:latin typeface="Arial Narrow" pitchFamily="34" charset="0"/>
                    </a:rPr>
                    <a:t>Gene</a:t>
                  </a:r>
                  <a:br>
                    <a:rPr lang="en-US" altLang="zh-TW" sz="1200" b="1" dirty="0" smtClean="0">
                      <a:solidFill>
                        <a:schemeClr val="bg2">
                          <a:lumMod val="25000"/>
                        </a:schemeClr>
                      </a:solidFill>
                      <a:latin typeface="Arial Narrow" pitchFamily="34" charset="0"/>
                    </a:rPr>
                  </a:br>
                  <a:r>
                    <a:rPr lang="en-US" altLang="zh-TW" sz="1050" b="1" dirty="0" smtClean="0">
                      <a:solidFill>
                        <a:schemeClr val="bg2">
                          <a:lumMod val="25000"/>
                        </a:schemeClr>
                      </a:solidFill>
                      <a:latin typeface="Arial Narrow" pitchFamily="34" charset="0"/>
                    </a:rPr>
                    <a:t>(e.g. EMBL)</a:t>
                  </a:r>
                  <a:endParaRPr lang="zh-TW" altLang="en-US" sz="1400" b="1" dirty="0">
                    <a:solidFill>
                      <a:schemeClr val="bg2">
                        <a:lumMod val="25000"/>
                      </a:schemeClr>
                    </a:solidFill>
                    <a:latin typeface="Arial Narrow" pitchFamily="34" charset="0"/>
                  </a:endParaRPr>
                </a:p>
              </p:txBody>
            </p:sp>
            <p:cxnSp>
              <p:nvCxnSpPr>
                <p:cNvPr id="15" name="直線接點 14"/>
                <p:cNvCxnSpPr>
                  <a:stCxn id="5" idx="2"/>
                  <a:endCxn id="6" idx="0"/>
                </p:cNvCxnSpPr>
                <p:nvPr/>
              </p:nvCxnSpPr>
              <p:spPr>
                <a:xfrm rot="5400000">
                  <a:off x="3571868" y="3107529"/>
                  <a:ext cx="214314" cy="1588"/>
                </a:xfrm>
                <a:prstGeom prst="line">
                  <a:avLst/>
                </a:prstGeom>
                <a:ln w="28575">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cxnSp>
              <p:nvCxnSpPr>
                <p:cNvPr id="16" name="直線接點 15"/>
                <p:cNvCxnSpPr>
                  <a:stCxn id="6" idx="2"/>
                  <a:endCxn id="8" idx="0"/>
                </p:cNvCxnSpPr>
                <p:nvPr/>
              </p:nvCxnSpPr>
              <p:spPr>
                <a:xfrm rot="5400000">
                  <a:off x="3571868" y="3750471"/>
                  <a:ext cx="214314" cy="1588"/>
                </a:xfrm>
                <a:prstGeom prst="line">
                  <a:avLst/>
                </a:prstGeom>
                <a:ln w="28575">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cxnSp>
              <p:nvCxnSpPr>
                <p:cNvPr id="20" name="肘形接點 19"/>
                <p:cNvCxnSpPr/>
                <p:nvPr/>
              </p:nvCxnSpPr>
              <p:spPr>
                <a:xfrm rot="5400000">
                  <a:off x="2839629" y="3732612"/>
                  <a:ext cx="214314" cy="1321603"/>
                </a:xfrm>
                <a:prstGeom prst="bentConnector3">
                  <a:avLst>
                    <a:gd name="adj1" fmla="val 50000"/>
                  </a:avLst>
                </a:prstGeom>
                <a:ln w="28575">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cxnSp>
              <p:nvCxnSpPr>
                <p:cNvPr id="21" name="直線接點 20"/>
                <p:cNvCxnSpPr>
                  <a:stCxn id="8" idx="2"/>
                  <a:endCxn id="12" idx="0"/>
                </p:cNvCxnSpPr>
                <p:nvPr/>
              </p:nvCxnSpPr>
              <p:spPr>
                <a:xfrm rot="5400000">
                  <a:off x="3571868" y="4393413"/>
                  <a:ext cx="214314" cy="1588"/>
                </a:xfrm>
                <a:prstGeom prst="line">
                  <a:avLst/>
                </a:prstGeom>
                <a:ln w="28575">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cxnSp>
              <p:nvCxnSpPr>
                <p:cNvPr id="24" name="直線接點 23"/>
                <p:cNvCxnSpPr>
                  <a:stCxn id="13" idx="1"/>
                  <a:endCxn id="7" idx="3"/>
                </p:cNvCxnSpPr>
                <p:nvPr/>
              </p:nvCxnSpPr>
              <p:spPr>
                <a:xfrm rot="10800000">
                  <a:off x="5536414" y="4071942"/>
                  <a:ext cx="250033" cy="1588"/>
                </a:xfrm>
                <a:prstGeom prst="line">
                  <a:avLst/>
                </a:prstGeom>
                <a:ln w="28575">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cxnSp>
              <p:nvCxnSpPr>
                <p:cNvPr id="27" name="直線接點 26"/>
                <p:cNvCxnSpPr>
                  <a:stCxn id="7" idx="1"/>
                  <a:endCxn id="8" idx="3"/>
                </p:cNvCxnSpPr>
                <p:nvPr/>
              </p:nvCxnSpPr>
              <p:spPr>
                <a:xfrm rot="10800000">
                  <a:off x="4214811" y="4071942"/>
                  <a:ext cx="250033" cy="1588"/>
                </a:xfrm>
                <a:prstGeom prst="line">
                  <a:avLst/>
                </a:prstGeom>
                <a:ln w="28575">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cxnSp>
              <p:nvCxnSpPr>
                <p:cNvPr id="30" name="直線接點 29"/>
                <p:cNvCxnSpPr>
                  <a:stCxn id="9" idx="3"/>
                  <a:endCxn id="8" idx="1"/>
                </p:cNvCxnSpPr>
                <p:nvPr/>
              </p:nvCxnSpPr>
              <p:spPr>
                <a:xfrm>
                  <a:off x="2893207" y="4071942"/>
                  <a:ext cx="250033" cy="1588"/>
                </a:xfrm>
                <a:prstGeom prst="line">
                  <a:avLst/>
                </a:prstGeom>
                <a:ln w="28575">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cxnSp>
              <p:nvCxnSpPr>
                <p:cNvPr id="33" name="直線接點 32"/>
                <p:cNvCxnSpPr>
                  <a:stCxn id="11" idx="3"/>
                  <a:endCxn id="9" idx="1"/>
                </p:cNvCxnSpPr>
                <p:nvPr/>
              </p:nvCxnSpPr>
              <p:spPr>
                <a:xfrm>
                  <a:off x="1571604" y="4071942"/>
                  <a:ext cx="250033" cy="1588"/>
                </a:xfrm>
                <a:prstGeom prst="line">
                  <a:avLst/>
                </a:prstGeom>
                <a:ln w="28575">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cxnSp>
              <p:nvCxnSpPr>
                <p:cNvPr id="36" name="肘形接點 35"/>
                <p:cNvCxnSpPr>
                  <a:stCxn id="7" idx="2"/>
                  <a:endCxn id="12" idx="3"/>
                </p:cNvCxnSpPr>
                <p:nvPr/>
              </p:nvCxnSpPr>
              <p:spPr>
                <a:xfrm rot="5400000">
                  <a:off x="4393405" y="4107661"/>
                  <a:ext cx="428628" cy="785818"/>
                </a:xfrm>
                <a:prstGeom prst="bentConnector2">
                  <a:avLst/>
                </a:prstGeom>
                <a:ln w="28575">
                  <a:solidFill>
                    <a:schemeClr val="bg2">
                      <a:lumMod val="50000"/>
                    </a:schemeClr>
                  </a:solidFill>
                </a:ln>
              </p:spPr>
              <p:style>
                <a:lnRef idx="1">
                  <a:schemeClr val="accent1"/>
                </a:lnRef>
                <a:fillRef idx="0">
                  <a:schemeClr val="accent1"/>
                </a:fillRef>
                <a:effectRef idx="0">
                  <a:schemeClr val="accent1"/>
                </a:effectRef>
                <a:fontRef idx="minor">
                  <a:schemeClr val="tx1"/>
                </a:fontRef>
              </p:style>
            </p:cxnSp>
          </p:grpSp>
        </p:grpSp>
        <p:sp>
          <p:nvSpPr>
            <p:cNvPr id="42" name="文字方塊 41"/>
            <p:cNvSpPr txBox="1"/>
            <p:nvPr/>
          </p:nvSpPr>
          <p:spPr>
            <a:xfrm>
              <a:off x="6419834" y="2714620"/>
              <a:ext cx="2448000" cy="1323439"/>
            </a:xfrm>
            <a:prstGeom prst="rect">
              <a:avLst/>
            </a:prstGeom>
            <a:solidFill>
              <a:schemeClr val="bg2">
                <a:lumMod val="90000"/>
              </a:schemeClr>
            </a:solidFill>
          </p:spPr>
          <p:txBody>
            <a:bodyPr wrap="square" rtlCol="0">
              <a:spAutoFit/>
            </a:bodyPr>
            <a:lstStyle/>
            <a:p>
              <a:pPr marL="177800" indent="-177800">
                <a:buFont typeface="+mj-lt"/>
                <a:buAutoNum type="arabicPeriod"/>
              </a:pPr>
              <a:r>
                <a:rPr lang="en-US" altLang="zh-TW" sz="1000" dirty="0" smtClean="0">
                  <a:solidFill>
                    <a:schemeClr val="bg2">
                      <a:lumMod val="10000"/>
                    </a:schemeClr>
                  </a:solidFill>
                  <a:latin typeface="Arial Narrow" pitchFamily="34" charset="0"/>
                </a:rPr>
                <a:t>Author, contact information, citations </a:t>
              </a:r>
            </a:p>
            <a:p>
              <a:pPr marL="177800" indent="-177800">
                <a:buFont typeface="+mj-lt"/>
                <a:buAutoNum type="arabicPeriod"/>
              </a:pPr>
              <a:r>
                <a:rPr lang="en-US" altLang="zh-TW" sz="1000" dirty="0" smtClean="0">
                  <a:solidFill>
                    <a:schemeClr val="bg2">
                      <a:lumMod val="10000"/>
                    </a:schemeClr>
                  </a:solidFill>
                  <a:latin typeface="Arial Narrow" pitchFamily="34" charset="0"/>
                </a:rPr>
                <a:t>Type of experiment (e.g., time course, normal </a:t>
              </a:r>
              <a:r>
                <a:rPr lang="en-US" altLang="zh-TW" sz="1000" dirty="0" err="1" smtClean="0">
                  <a:solidFill>
                    <a:schemeClr val="bg2">
                      <a:lumMod val="10000"/>
                    </a:schemeClr>
                  </a:solidFill>
                  <a:latin typeface="Arial Narrow" pitchFamily="34" charset="0"/>
                </a:rPr>
                <a:t>vs</a:t>
              </a:r>
              <a:r>
                <a:rPr lang="en-US" altLang="zh-TW" sz="1000" dirty="0" smtClean="0">
                  <a:solidFill>
                    <a:schemeClr val="bg2">
                      <a:lumMod val="10000"/>
                    </a:schemeClr>
                  </a:solidFill>
                  <a:latin typeface="Arial Narrow" pitchFamily="34" charset="0"/>
                </a:rPr>
                <a:t> diseased comparison)</a:t>
              </a:r>
            </a:p>
            <a:p>
              <a:pPr marL="177800" indent="-177800">
                <a:buFont typeface="+mj-lt"/>
                <a:buAutoNum type="arabicPeriod"/>
              </a:pPr>
              <a:r>
                <a:rPr lang="en-US" altLang="zh-TW" sz="1000" dirty="0" smtClean="0">
                  <a:solidFill>
                    <a:schemeClr val="bg2">
                      <a:lumMod val="10000"/>
                    </a:schemeClr>
                  </a:solidFill>
                  <a:latin typeface="Arial Narrow" pitchFamily="34" charset="0"/>
                </a:rPr>
                <a:t>Experimental factors – i.e. tested parameters in the experiment (e.g. time, dose, genetic variation, response to a compound)  </a:t>
              </a:r>
            </a:p>
            <a:p>
              <a:pPr marL="177800" indent="-177800">
                <a:buFont typeface="+mj-lt"/>
                <a:buAutoNum type="arabicPeriod"/>
              </a:pPr>
              <a:r>
                <a:rPr lang="en-US" altLang="zh-TW" sz="1000" dirty="0" smtClean="0">
                  <a:solidFill>
                    <a:schemeClr val="bg2">
                      <a:lumMod val="10000"/>
                    </a:schemeClr>
                  </a:solidFill>
                  <a:latin typeface="Arial Narrow" pitchFamily="34" charset="0"/>
                </a:rPr>
                <a:t>List of organisms used in the experiment</a:t>
              </a:r>
            </a:p>
            <a:p>
              <a:pPr marL="177800" indent="-177800">
                <a:buFont typeface="+mj-lt"/>
                <a:buAutoNum type="arabicPeriod"/>
              </a:pPr>
              <a:r>
                <a:rPr lang="en-US" altLang="zh-TW" sz="1000" dirty="0" smtClean="0">
                  <a:solidFill>
                    <a:schemeClr val="bg2">
                      <a:lumMod val="10000"/>
                    </a:schemeClr>
                  </a:solidFill>
                  <a:latin typeface="Arial Narrow" pitchFamily="34" charset="0"/>
                </a:rPr>
                <a:t>List of platforms used </a:t>
              </a:r>
              <a:endParaRPr lang="zh-TW" altLang="en-US" sz="1000" dirty="0">
                <a:solidFill>
                  <a:schemeClr val="bg2">
                    <a:lumMod val="10000"/>
                  </a:schemeClr>
                </a:solidFill>
                <a:latin typeface="Arial Narrow" pitchFamily="34" charset="0"/>
              </a:endParaRPr>
            </a:p>
          </p:txBody>
        </p:sp>
        <p:sp>
          <p:nvSpPr>
            <p:cNvPr id="43" name="文字方塊 42"/>
            <p:cNvSpPr txBox="1"/>
            <p:nvPr/>
          </p:nvSpPr>
          <p:spPr>
            <a:xfrm>
              <a:off x="6419834" y="4724400"/>
              <a:ext cx="2448000" cy="1631216"/>
            </a:xfrm>
            <a:prstGeom prst="rect">
              <a:avLst/>
            </a:prstGeom>
            <a:solidFill>
              <a:schemeClr val="accent5">
                <a:lumMod val="20000"/>
                <a:lumOff val="80000"/>
              </a:schemeClr>
            </a:solidFill>
          </p:spPr>
          <p:txBody>
            <a:bodyPr wrap="square" rtlCol="0">
              <a:spAutoFit/>
            </a:bodyPr>
            <a:lstStyle/>
            <a:p>
              <a:pPr marL="177800" indent="-177800">
                <a:buFont typeface="+mj-lt"/>
                <a:buAutoNum type="arabicPeriod"/>
              </a:pPr>
              <a:r>
                <a:rPr lang="en-US" altLang="zh-TW" sz="1000" dirty="0" smtClean="0">
                  <a:solidFill>
                    <a:schemeClr val="bg2">
                      <a:lumMod val="10000"/>
                    </a:schemeClr>
                  </a:solidFill>
                  <a:latin typeface="Arial Narrow" pitchFamily="34" charset="0"/>
                </a:rPr>
                <a:t>Array design related information (e.g. platform type – </a:t>
              </a:r>
              <a:r>
                <a:rPr lang="en-US" altLang="zh-TW" sz="1000" i="1" dirty="0" smtClean="0">
                  <a:solidFill>
                    <a:schemeClr val="bg2">
                      <a:lumMod val="10000"/>
                    </a:schemeClr>
                  </a:solidFill>
                  <a:latin typeface="Arial Narrow" pitchFamily="34" charset="0"/>
                </a:rPr>
                <a:t>in situ </a:t>
              </a:r>
              <a:r>
                <a:rPr lang="en-US" altLang="zh-TW" sz="1000" dirty="0" smtClean="0">
                  <a:solidFill>
                    <a:schemeClr val="bg2">
                      <a:lumMod val="10000"/>
                    </a:schemeClr>
                  </a:solidFill>
                  <a:latin typeface="Arial Narrow" pitchFamily="34" charset="0"/>
                </a:rPr>
                <a:t>synthesized or spotted, array provider, surface type – glass, membrane, other, etc)</a:t>
              </a:r>
            </a:p>
            <a:p>
              <a:pPr marL="177800" indent="-177800">
                <a:buFont typeface="+mj-lt"/>
                <a:buAutoNum type="arabicPeriod"/>
              </a:pPr>
              <a:r>
                <a:rPr lang="en-US" altLang="zh-TW" sz="1000" dirty="0" smtClean="0">
                  <a:solidFill>
                    <a:schemeClr val="bg2">
                      <a:lumMod val="10000"/>
                    </a:schemeClr>
                  </a:solidFill>
                  <a:latin typeface="Arial Narrow" pitchFamily="34" charset="0"/>
                </a:rPr>
                <a:t>Properties of each type of elements on the array, that are generated by similar protocols (e.g. synthesized </a:t>
              </a:r>
              <a:r>
                <a:rPr lang="en-US" altLang="zh-TW" sz="1000" dirty="0" err="1" smtClean="0">
                  <a:solidFill>
                    <a:schemeClr val="bg2">
                      <a:lumMod val="10000"/>
                    </a:schemeClr>
                  </a:solidFill>
                  <a:latin typeface="Arial Narrow" pitchFamily="34" charset="0"/>
                </a:rPr>
                <a:t>oligos</a:t>
              </a:r>
              <a:r>
                <a:rPr lang="en-US" altLang="zh-TW" sz="1000" dirty="0" smtClean="0">
                  <a:solidFill>
                    <a:schemeClr val="bg2">
                      <a:lumMod val="10000"/>
                    </a:schemeClr>
                  </a:solidFill>
                  <a:latin typeface="Arial Narrow" pitchFamily="34" charset="0"/>
                </a:rPr>
                <a:t>, PCR products, plasmids, colonies, others) – may be simple or composite (</a:t>
              </a:r>
              <a:r>
                <a:rPr lang="en-US" altLang="zh-TW" sz="1000" dirty="0" err="1" smtClean="0">
                  <a:solidFill>
                    <a:schemeClr val="bg2">
                      <a:lumMod val="10000"/>
                    </a:schemeClr>
                  </a:solidFill>
                  <a:latin typeface="Arial Narrow" pitchFamily="34" charset="0"/>
                </a:rPr>
                <a:t>Affymetrix</a:t>
              </a:r>
              <a:r>
                <a:rPr lang="en-US" altLang="zh-TW" sz="1000" dirty="0" smtClean="0">
                  <a:solidFill>
                    <a:schemeClr val="bg2">
                      <a:lumMod val="10000"/>
                    </a:schemeClr>
                  </a:solidFill>
                  <a:latin typeface="Arial Narrow" pitchFamily="34" charset="0"/>
                </a:rPr>
                <a:t>)</a:t>
              </a:r>
            </a:p>
            <a:p>
              <a:pPr marL="177800" indent="-177800">
                <a:buFont typeface="+mj-lt"/>
                <a:buAutoNum type="arabicPeriod"/>
              </a:pPr>
              <a:r>
                <a:rPr lang="en-US" altLang="zh-TW" sz="1000" dirty="0" smtClean="0">
                  <a:solidFill>
                    <a:schemeClr val="bg2">
                      <a:lumMod val="10000"/>
                    </a:schemeClr>
                  </a:solidFill>
                  <a:latin typeface="Arial Narrow" pitchFamily="34" charset="0"/>
                </a:rPr>
                <a:t>Each element (spot) on the array</a:t>
              </a:r>
            </a:p>
          </p:txBody>
        </p:sp>
        <p:sp>
          <p:nvSpPr>
            <p:cNvPr id="44" name="文字方塊 43"/>
            <p:cNvSpPr txBox="1"/>
            <p:nvPr/>
          </p:nvSpPr>
          <p:spPr>
            <a:xfrm>
              <a:off x="204728" y="2438384"/>
              <a:ext cx="2088000" cy="1631216"/>
            </a:xfrm>
            <a:prstGeom prst="rect">
              <a:avLst/>
            </a:prstGeom>
            <a:solidFill>
              <a:schemeClr val="accent3">
                <a:lumMod val="40000"/>
                <a:lumOff val="60000"/>
              </a:schemeClr>
            </a:solidFill>
          </p:spPr>
          <p:txBody>
            <a:bodyPr wrap="square" rtlCol="0">
              <a:spAutoFit/>
            </a:bodyPr>
            <a:lstStyle/>
            <a:p>
              <a:pPr marL="177800" indent="-177800">
                <a:buFont typeface="+mj-lt"/>
                <a:buAutoNum type="arabicPeriod"/>
              </a:pPr>
              <a:r>
                <a:rPr lang="en-US" altLang="zh-TW" sz="1000" dirty="0" smtClean="0">
                  <a:solidFill>
                    <a:schemeClr val="bg2">
                      <a:lumMod val="10000"/>
                    </a:schemeClr>
                  </a:solidFill>
                  <a:latin typeface="Arial Narrow" pitchFamily="34" charset="0"/>
                </a:rPr>
                <a:t>Sample source and treatment</a:t>
              </a:r>
            </a:p>
            <a:p>
              <a:pPr marL="177800" indent="-177800">
                <a:buFont typeface="+mj-lt"/>
                <a:buAutoNum type="arabicPeriod"/>
              </a:pPr>
              <a:r>
                <a:rPr lang="en-US" altLang="zh-TW" sz="1000" dirty="0" smtClean="0">
                  <a:solidFill>
                    <a:schemeClr val="bg2">
                      <a:lumMod val="10000"/>
                    </a:schemeClr>
                  </a:solidFill>
                  <a:latin typeface="Arial Narrow" pitchFamily="34" charset="0"/>
                </a:rPr>
                <a:t>Hybridization extract preparation</a:t>
              </a:r>
            </a:p>
            <a:p>
              <a:pPr marL="177800" indent="-177800">
                <a:buFont typeface="+mj-lt"/>
                <a:buAutoNum type="arabicPeriod"/>
              </a:pPr>
              <a:r>
                <a:rPr lang="en-US" altLang="zh-TW" sz="1000" dirty="0" smtClean="0">
                  <a:solidFill>
                    <a:schemeClr val="bg2">
                      <a:lumMod val="10000"/>
                    </a:schemeClr>
                  </a:solidFill>
                  <a:latin typeface="Arial Narrow" pitchFamily="34" charset="0"/>
                </a:rPr>
                <a:t>Laboratory protocol, including extraction method, whether RNA, mRNA, or genomic DNA is extracted, amplification method</a:t>
              </a:r>
            </a:p>
            <a:p>
              <a:pPr marL="177800" indent="-177800">
                <a:buFont typeface="+mj-lt"/>
                <a:buAutoNum type="arabicPeriod"/>
              </a:pPr>
              <a:r>
                <a:rPr lang="en-US" altLang="zh-TW" sz="1000" dirty="0" smtClean="0">
                  <a:solidFill>
                    <a:schemeClr val="bg2">
                      <a:lumMod val="10000"/>
                    </a:schemeClr>
                  </a:solidFill>
                  <a:latin typeface="Arial Narrow" pitchFamily="34" charset="0"/>
                </a:rPr>
                <a:t>Labeling</a:t>
              </a:r>
            </a:p>
            <a:p>
              <a:pPr marL="177800" indent="-177800">
                <a:buFont typeface="+mj-lt"/>
                <a:buAutoNum type="arabicPeriod"/>
              </a:pPr>
              <a:r>
                <a:rPr lang="en-US" altLang="zh-TW" sz="1000" dirty="0" smtClean="0">
                  <a:solidFill>
                    <a:schemeClr val="bg2">
                      <a:lumMod val="10000"/>
                    </a:schemeClr>
                  </a:solidFill>
                  <a:latin typeface="Arial Narrow" pitchFamily="34" charset="0"/>
                </a:rPr>
                <a:t>Laboratory protocol, including amount of nucleic acids labeled, label used (e.g. Cy3, Cy5, 33P, etc)</a:t>
              </a:r>
            </a:p>
          </p:txBody>
        </p:sp>
        <p:sp>
          <p:nvSpPr>
            <p:cNvPr id="45" name="文字方塊 44"/>
            <p:cNvSpPr txBox="1"/>
            <p:nvPr/>
          </p:nvSpPr>
          <p:spPr>
            <a:xfrm>
              <a:off x="3848066" y="1841833"/>
              <a:ext cx="2357454" cy="1015663"/>
            </a:xfrm>
            <a:prstGeom prst="rect">
              <a:avLst/>
            </a:prstGeom>
            <a:solidFill>
              <a:schemeClr val="accent1">
                <a:lumMod val="20000"/>
                <a:lumOff val="80000"/>
              </a:schemeClr>
            </a:solidFill>
          </p:spPr>
          <p:txBody>
            <a:bodyPr wrap="square" rtlCol="0">
              <a:spAutoFit/>
            </a:bodyPr>
            <a:lstStyle/>
            <a:p>
              <a:pPr marL="177800" indent="-177800">
                <a:buFont typeface="+mj-lt"/>
                <a:buAutoNum type="arabicPeriod"/>
              </a:pPr>
              <a:r>
                <a:rPr lang="en-US" altLang="zh-TW" sz="1000" dirty="0" smtClean="0">
                  <a:solidFill>
                    <a:schemeClr val="bg2">
                      <a:lumMod val="10000"/>
                    </a:schemeClr>
                  </a:solidFill>
                  <a:latin typeface="Arial Narrow" pitchFamily="34" charset="0"/>
                </a:rPr>
                <a:t>The solution (e.g. concentration of solutes)</a:t>
              </a:r>
            </a:p>
            <a:p>
              <a:pPr marL="177800" indent="-177800">
                <a:buFont typeface="+mj-lt"/>
                <a:buAutoNum type="arabicPeriod"/>
              </a:pPr>
              <a:r>
                <a:rPr lang="en-US" altLang="zh-TW" sz="1000" dirty="0" smtClean="0">
                  <a:solidFill>
                    <a:schemeClr val="bg2">
                      <a:lumMod val="10000"/>
                    </a:schemeClr>
                  </a:solidFill>
                  <a:latin typeface="Arial Narrow" pitchFamily="34" charset="0"/>
                </a:rPr>
                <a:t>Blocking agent</a:t>
              </a:r>
            </a:p>
            <a:p>
              <a:pPr marL="177800" indent="-177800">
                <a:buFont typeface="+mj-lt"/>
                <a:buAutoNum type="arabicPeriod"/>
              </a:pPr>
              <a:r>
                <a:rPr lang="en-US" altLang="zh-TW" sz="1000" dirty="0" smtClean="0">
                  <a:solidFill>
                    <a:schemeClr val="bg2">
                      <a:lumMod val="10000"/>
                    </a:schemeClr>
                  </a:solidFill>
                  <a:latin typeface="Arial Narrow" pitchFamily="34" charset="0"/>
                </a:rPr>
                <a:t>Wash procedure</a:t>
              </a:r>
            </a:p>
            <a:p>
              <a:pPr marL="177800" indent="-177800">
                <a:buFont typeface="+mj-lt"/>
                <a:buAutoNum type="arabicPeriod"/>
              </a:pPr>
              <a:r>
                <a:rPr lang="en-US" altLang="zh-TW" sz="1000" dirty="0" smtClean="0">
                  <a:solidFill>
                    <a:schemeClr val="bg2">
                      <a:lumMod val="10000"/>
                    </a:schemeClr>
                  </a:solidFill>
                  <a:latin typeface="Arial Narrow" pitchFamily="34" charset="0"/>
                </a:rPr>
                <a:t>Quantity of </a:t>
              </a:r>
              <a:r>
                <a:rPr lang="en-US" altLang="zh-TW" sz="1000" dirty="0" err="1" smtClean="0">
                  <a:solidFill>
                    <a:schemeClr val="bg2">
                      <a:lumMod val="10000"/>
                    </a:schemeClr>
                  </a:solidFill>
                  <a:latin typeface="Arial Narrow" pitchFamily="34" charset="0"/>
                </a:rPr>
                <a:t>labelled</a:t>
              </a:r>
              <a:r>
                <a:rPr lang="en-US" altLang="zh-TW" sz="1000" dirty="0" smtClean="0">
                  <a:solidFill>
                    <a:schemeClr val="bg2">
                      <a:lumMod val="10000"/>
                    </a:schemeClr>
                  </a:solidFill>
                  <a:latin typeface="Arial Narrow" pitchFamily="34" charset="0"/>
                </a:rPr>
                <a:t> target used</a:t>
              </a:r>
            </a:p>
            <a:p>
              <a:pPr marL="177800" indent="-177800">
                <a:buFont typeface="+mj-lt"/>
                <a:buAutoNum type="arabicPeriod"/>
              </a:pPr>
              <a:r>
                <a:rPr lang="en-US" altLang="zh-TW" sz="1000" dirty="0" smtClean="0">
                  <a:solidFill>
                    <a:schemeClr val="bg2">
                      <a:lumMod val="10000"/>
                    </a:schemeClr>
                  </a:solidFill>
                  <a:latin typeface="Arial Narrow" pitchFamily="34" charset="0"/>
                </a:rPr>
                <a:t>Time, concentration, volume, temperature</a:t>
              </a:r>
            </a:p>
            <a:p>
              <a:pPr marL="177800" indent="-177800">
                <a:buFont typeface="+mj-lt"/>
                <a:buAutoNum type="arabicPeriod"/>
              </a:pPr>
              <a:r>
                <a:rPr lang="en-US" altLang="zh-TW" sz="1000" dirty="0" smtClean="0">
                  <a:solidFill>
                    <a:schemeClr val="bg2">
                      <a:lumMod val="10000"/>
                    </a:schemeClr>
                  </a:solidFill>
                  <a:latin typeface="Arial Narrow" pitchFamily="34" charset="0"/>
                </a:rPr>
                <a:t>Description of the hybridization instruments</a:t>
              </a:r>
            </a:p>
          </p:txBody>
        </p:sp>
        <p:sp>
          <p:nvSpPr>
            <p:cNvPr id="46" name="文字方塊 45"/>
            <p:cNvSpPr txBox="1"/>
            <p:nvPr/>
          </p:nvSpPr>
          <p:spPr>
            <a:xfrm>
              <a:off x="204728" y="4724400"/>
              <a:ext cx="2088000" cy="861774"/>
            </a:xfrm>
            <a:prstGeom prst="rect">
              <a:avLst/>
            </a:prstGeom>
            <a:solidFill>
              <a:schemeClr val="accent6">
                <a:lumMod val="40000"/>
                <a:lumOff val="60000"/>
              </a:schemeClr>
            </a:solidFill>
          </p:spPr>
          <p:txBody>
            <a:bodyPr wrap="square" rtlCol="0">
              <a:spAutoFit/>
            </a:bodyPr>
            <a:lstStyle/>
            <a:p>
              <a:pPr marL="177800" indent="-177800">
                <a:buFont typeface="+mj-lt"/>
                <a:buAutoNum type="arabicPeriod"/>
              </a:pPr>
              <a:r>
                <a:rPr lang="en-US" altLang="zh-TW" sz="1000" dirty="0" smtClean="0">
                  <a:solidFill>
                    <a:schemeClr val="bg2">
                      <a:lumMod val="10000"/>
                    </a:schemeClr>
                  </a:solidFill>
                  <a:latin typeface="Arial Narrow" pitchFamily="34" charset="0"/>
                </a:rPr>
                <a:t>Normalization strategy (spiking, housekeeping genes, total array, other)</a:t>
              </a:r>
            </a:p>
            <a:p>
              <a:pPr marL="177800" indent="-177800">
                <a:buFont typeface="+mj-lt"/>
                <a:buAutoNum type="arabicPeriod"/>
              </a:pPr>
              <a:r>
                <a:rPr lang="en-US" altLang="zh-TW" sz="1000" dirty="0" smtClean="0">
                  <a:solidFill>
                    <a:schemeClr val="bg2">
                      <a:lumMod val="10000"/>
                    </a:schemeClr>
                  </a:solidFill>
                  <a:latin typeface="Arial Narrow" pitchFamily="34" charset="0"/>
                </a:rPr>
                <a:t>Normalization algorithm</a:t>
              </a:r>
            </a:p>
            <a:p>
              <a:pPr marL="177800" indent="-177800">
                <a:buFont typeface="+mj-lt"/>
                <a:buAutoNum type="arabicPeriod"/>
              </a:pPr>
              <a:r>
                <a:rPr lang="en-US" altLang="zh-TW" sz="1000" dirty="0" smtClean="0">
                  <a:solidFill>
                    <a:schemeClr val="bg2">
                      <a:lumMod val="10000"/>
                    </a:schemeClr>
                  </a:solidFill>
                  <a:latin typeface="Arial Narrow" pitchFamily="34" charset="0"/>
                </a:rPr>
                <a:t>Control array elements</a:t>
              </a:r>
            </a:p>
          </p:txBody>
        </p:sp>
        <p:sp>
          <p:nvSpPr>
            <p:cNvPr id="47" name="文字方塊 46"/>
            <p:cNvSpPr txBox="1"/>
            <p:nvPr/>
          </p:nvSpPr>
          <p:spPr>
            <a:xfrm>
              <a:off x="2705058" y="5431978"/>
              <a:ext cx="3429024" cy="1292662"/>
            </a:xfrm>
            <a:prstGeom prst="rect">
              <a:avLst/>
            </a:prstGeom>
            <a:solidFill>
              <a:schemeClr val="accent2">
                <a:lumMod val="20000"/>
                <a:lumOff val="80000"/>
              </a:schemeClr>
            </a:solidFill>
          </p:spPr>
          <p:txBody>
            <a:bodyPr wrap="square" rtlCol="0">
              <a:spAutoFit/>
            </a:bodyPr>
            <a:lstStyle/>
            <a:p>
              <a:pPr marL="177800" indent="-177800">
                <a:buFont typeface="+mj-lt"/>
                <a:buAutoNum type="arabicPeriod"/>
              </a:pPr>
              <a:r>
                <a:rPr lang="en-US" altLang="zh-TW" sz="1000" dirty="0" smtClean="0">
                  <a:solidFill>
                    <a:schemeClr val="bg2">
                      <a:lumMod val="10000"/>
                    </a:schemeClr>
                  </a:solidFill>
                  <a:latin typeface="Arial Narrow" pitchFamily="34" charset="0"/>
                </a:rPr>
                <a:t>Scanning information</a:t>
              </a:r>
            </a:p>
            <a:p>
              <a:pPr marL="269875" lvl="1" indent="-177800">
                <a:buFont typeface="Arial Narrow" pitchFamily="34" charset="0"/>
                <a:buChar char="–"/>
              </a:pPr>
              <a:r>
                <a:rPr lang="en-US" altLang="zh-TW" sz="800" dirty="0" smtClean="0">
                  <a:solidFill>
                    <a:schemeClr val="bg2">
                      <a:lumMod val="10000"/>
                    </a:schemeClr>
                  </a:solidFill>
                  <a:latin typeface="Arial Narrow" pitchFamily="34" charset="0"/>
                </a:rPr>
                <a:t>Scan parameters, including laser power, spatial resolution, pixel space, PMT voltage </a:t>
              </a:r>
            </a:p>
            <a:p>
              <a:pPr marL="269875" lvl="1" indent="-177800">
                <a:buFont typeface="Arial Narrow" pitchFamily="34" charset="0"/>
                <a:buChar char="–"/>
              </a:pPr>
              <a:r>
                <a:rPr lang="en-US" altLang="zh-TW" sz="800" dirty="0" smtClean="0">
                  <a:solidFill>
                    <a:schemeClr val="bg2">
                      <a:lumMod val="10000"/>
                    </a:schemeClr>
                  </a:solidFill>
                  <a:latin typeface="Arial Narrow" pitchFamily="34" charset="0"/>
                </a:rPr>
                <a:t>Laboratory protocol for scanning, including scanning hardware and software used</a:t>
              </a:r>
              <a:endParaRPr lang="en-US" altLang="zh-TW" sz="1000" dirty="0" smtClean="0">
                <a:solidFill>
                  <a:schemeClr val="bg2">
                    <a:lumMod val="10000"/>
                  </a:schemeClr>
                </a:solidFill>
                <a:latin typeface="Arial Narrow" pitchFamily="34" charset="0"/>
              </a:endParaRPr>
            </a:p>
            <a:p>
              <a:pPr marL="177800" indent="-177800">
                <a:buFont typeface="+mj-lt"/>
                <a:buAutoNum type="arabicPeriod"/>
              </a:pPr>
              <a:r>
                <a:rPr lang="en-US" altLang="zh-TW" sz="1000" dirty="0" smtClean="0">
                  <a:solidFill>
                    <a:schemeClr val="bg2">
                      <a:lumMod val="10000"/>
                    </a:schemeClr>
                  </a:solidFill>
                  <a:latin typeface="Arial Narrow" pitchFamily="34" charset="0"/>
                </a:rPr>
                <a:t>Image analysis information</a:t>
              </a:r>
            </a:p>
            <a:p>
              <a:pPr marL="269875" indent="-177800">
                <a:buFont typeface="Arial Narrow" pitchFamily="34" charset="0"/>
                <a:buChar char="–"/>
              </a:pPr>
              <a:r>
                <a:rPr lang="en-US" altLang="zh-TW" sz="800" dirty="0" smtClean="0">
                  <a:solidFill>
                    <a:schemeClr val="bg2">
                      <a:lumMod val="10000"/>
                    </a:schemeClr>
                  </a:solidFill>
                  <a:latin typeface="Arial Narrow" pitchFamily="34" charset="0"/>
                </a:rPr>
                <a:t>Image analysis software specification</a:t>
              </a:r>
            </a:p>
            <a:p>
              <a:pPr marL="269875" indent="-177800">
                <a:buFont typeface="Arial Narrow" pitchFamily="34" charset="0"/>
                <a:buChar char="–"/>
              </a:pPr>
              <a:r>
                <a:rPr lang="en-US" altLang="zh-TW" sz="800" dirty="0" smtClean="0">
                  <a:solidFill>
                    <a:schemeClr val="bg2">
                      <a:lumMod val="10000"/>
                    </a:schemeClr>
                  </a:solidFill>
                  <a:latin typeface="Arial Narrow" pitchFamily="34" charset="0"/>
                </a:rPr>
                <a:t>All parameters</a:t>
              </a:r>
            </a:p>
            <a:p>
              <a:pPr marL="228600" indent="-228600">
                <a:buFont typeface="+mj-lt"/>
                <a:buAutoNum type="arabicPeriod" startAt="3"/>
              </a:pPr>
              <a:r>
                <a:rPr lang="en-US" altLang="zh-TW" sz="1000" dirty="0" smtClean="0">
                  <a:solidFill>
                    <a:schemeClr val="bg2">
                      <a:lumMod val="10000"/>
                    </a:schemeClr>
                  </a:solidFill>
                  <a:latin typeface="Arial Narrow" pitchFamily="34" charset="0"/>
                </a:rPr>
                <a:t>Summarized information from possible replicates</a:t>
              </a:r>
            </a:p>
          </p:txBody>
        </p:sp>
      </p:grpSp>
    </p:spTree>
  </p:cSld>
  <p:clrMapOvr>
    <a:masterClrMapping/>
  </p:clrMapOvr>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群組 77"/>
          <p:cNvGrpSpPr/>
          <p:nvPr/>
        </p:nvGrpSpPr>
        <p:grpSpPr>
          <a:xfrm>
            <a:off x="353787" y="304800"/>
            <a:ext cx="8436426" cy="6248400"/>
            <a:chOff x="353787" y="304800"/>
            <a:chExt cx="8436426" cy="6248400"/>
          </a:xfrm>
        </p:grpSpPr>
        <p:sp>
          <p:nvSpPr>
            <p:cNvPr id="175106" name="AutoShape 2"/>
            <p:cNvSpPr>
              <a:spLocks noChangeArrowheads="1"/>
            </p:cNvSpPr>
            <p:nvPr/>
          </p:nvSpPr>
          <p:spPr bwMode="auto">
            <a:xfrm rot="5400000">
              <a:off x="5856513" y="1866900"/>
              <a:ext cx="533400" cy="1524000"/>
            </a:xfrm>
            <a:prstGeom prst="downArrow">
              <a:avLst>
                <a:gd name="adj1" fmla="val 42269"/>
                <a:gd name="adj2" fmla="val 50595"/>
              </a:avLst>
            </a:prstGeom>
            <a:solidFill>
              <a:srgbClr val="00FF00"/>
            </a:solidFill>
            <a:ln w="12700">
              <a:solidFill>
                <a:schemeClr val="tx1"/>
              </a:solidFill>
              <a:miter lim="800000"/>
              <a:headEnd/>
              <a:tailEnd/>
            </a:ln>
            <a:effectLst/>
          </p:spPr>
          <p:txBody>
            <a:bodyPr wrap="none" anchor="ctr"/>
            <a:lstStyle/>
            <a:p>
              <a:endParaRPr kumimoji="0" lang="zh-TW" altLang="zh-TW" sz="1200" b="1">
                <a:latin typeface="Arial Narrow" pitchFamily="34" charset="0"/>
              </a:endParaRPr>
            </a:p>
          </p:txBody>
        </p:sp>
        <p:sp>
          <p:nvSpPr>
            <p:cNvPr id="175107" name="Rectangle 3"/>
            <p:cNvSpPr>
              <a:spLocks noChangeArrowheads="1"/>
            </p:cNvSpPr>
            <p:nvPr/>
          </p:nvSpPr>
          <p:spPr bwMode="auto">
            <a:xfrm>
              <a:off x="484413" y="1905000"/>
              <a:ext cx="4800600" cy="4191000"/>
            </a:xfrm>
            <a:prstGeom prst="rect">
              <a:avLst/>
            </a:prstGeom>
            <a:solidFill>
              <a:srgbClr val="FFCC99"/>
            </a:solidFill>
            <a:ln w="38100">
              <a:solidFill>
                <a:schemeClr val="tx1"/>
              </a:solidFill>
              <a:miter lim="800000"/>
              <a:headEnd/>
              <a:tailEnd/>
            </a:ln>
            <a:effectLst/>
          </p:spPr>
          <p:txBody>
            <a:bodyPr wrap="none" anchor="ctr"/>
            <a:lstStyle/>
            <a:p>
              <a:endParaRPr kumimoji="0" lang="zh-TW" altLang="zh-TW" sz="1200" b="1">
                <a:latin typeface="Arial Narrow" pitchFamily="34" charset="0"/>
              </a:endParaRPr>
            </a:p>
          </p:txBody>
        </p:sp>
        <p:sp>
          <p:nvSpPr>
            <p:cNvPr id="175109" name="Rectangle 5"/>
            <p:cNvSpPr>
              <a:spLocks noChangeArrowheads="1"/>
            </p:cNvSpPr>
            <p:nvPr/>
          </p:nvSpPr>
          <p:spPr bwMode="auto">
            <a:xfrm>
              <a:off x="560613" y="304800"/>
              <a:ext cx="2819400" cy="1219200"/>
            </a:xfrm>
            <a:prstGeom prst="rect">
              <a:avLst/>
            </a:prstGeom>
            <a:solidFill>
              <a:schemeClr val="tx2">
                <a:lumMod val="40000"/>
                <a:lumOff val="60000"/>
              </a:schemeClr>
            </a:solidFill>
            <a:ln w="38100">
              <a:solidFill>
                <a:schemeClr val="tx1"/>
              </a:solidFill>
              <a:miter lim="800000"/>
              <a:headEnd/>
              <a:tailEnd/>
            </a:ln>
            <a:effectLst/>
          </p:spPr>
          <p:txBody>
            <a:bodyPr wrap="none" anchor="ctr"/>
            <a:lstStyle/>
            <a:p>
              <a:endParaRPr kumimoji="0" lang="zh-TW" altLang="zh-TW" sz="1800" b="1">
                <a:latin typeface="Arial Narrow" pitchFamily="34" charset="0"/>
              </a:endParaRPr>
            </a:p>
          </p:txBody>
        </p:sp>
        <p:sp>
          <p:nvSpPr>
            <p:cNvPr id="175110" name="Rectangle 6"/>
            <p:cNvSpPr>
              <a:spLocks noChangeArrowheads="1"/>
            </p:cNvSpPr>
            <p:nvPr/>
          </p:nvSpPr>
          <p:spPr bwMode="auto">
            <a:xfrm>
              <a:off x="636813" y="753979"/>
              <a:ext cx="838200" cy="320842"/>
            </a:xfrm>
            <a:prstGeom prst="rect">
              <a:avLst/>
            </a:prstGeom>
            <a:solidFill>
              <a:srgbClr val="FFFF99"/>
            </a:solidFill>
            <a:ln w="9525">
              <a:solidFill>
                <a:schemeClr val="tx1"/>
              </a:solidFill>
              <a:miter lim="800000"/>
              <a:headEnd/>
              <a:tailEnd/>
            </a:ln>
            <a:effectLst/>
          </p:spPr>
          <p:txBody>
            <a:bodyPr wrap="none" anchor="ctr"/>
            <a:lstStyle/>
            <a:p>
              <a:r>
                <a:rPr kumimoji="0" lang="en-US" altLang="zh-TW" sz="1200" b="1">
                  <a:latin typeface="Arial Narrow" pitchFamily="34" charset="0"/>
                </a:rPr>
                <a:t>IAS-1</a:t>
              </a:r>
            </a:p>
          </p:txBody>
        </p:sp>
        <p:sp>
          <p:nvSpPr>
            <p:cNvPr id="175111" name="Rectangle 7"/>
            <p:cNvSpPr>
              <a:spLocks noChangeArrowheads="1"/>
            </p:cNvSpPr>
            <p:nvPr/>
          </p:nvSpPr>
          <p:spPr bwMode="auto">
            <a:xfrm>
              <a:off x="636813" y="1138989"/>
              <a:ext cx="838200" cy="320842"/>
            </a:xfrm>
            <a:prstGeom prst="rect">
              <a:avLst/>
            </a:prstGeom>
            <a:solidFill>
              <a:srgbClr val="FFFF99"/>
            </a:solidFill>
            <a:ln w="9525">
              <a:solidFill>
                <a:schemeClr val="tx1"/>
              </a:solidFill>
              <a:miter lim="800000"/>
              <a:headEnd/>
              <a:tailEnd/>
            </a:ln>
            <a:effectLst/>
          </p:spPr>
          <p:txBody>
            <a:bodyPr wrap="none" anchor="ctr"/>
            <a:lstStyle/>
            <a:p>
              <a:r>
                <a:rPr kumimoji="0" lang="en-US" altLang="zh-TW" sz="1200" b="1">
                  <a:latin typeface="Arial Narrow" pitchFamily="34" charset="0"/>
                </a:rPr>
                <a:t>MD</a:t>
              </a:r>
            </a:p>
          </p:txBody>
        </p:sp>
        <p:sp>
          <p:nvSpPr>
            <p:cNvPr id="175112" name="Rectangle 8"/>
            <p:cNvSpPr>
              <a:spLocks noChangeArrowheads="1"/>
            </p:cNvSpPr>
            <p:nvPr/>
          </p:nvSpPr>
          <p:spPr bwMode="auto">
            <a:xfrm>
              <a:off x="2465613" y="753979"/>
              <a:ext cx="838200" cy="320842"/>
            </a:xfrm>
            <a:prstGeom prst="rect">
              <a:avLst/>
            </a:prstGeom>
            <a:solidFill>
              <a:srgbClr val="FFFF99"/>
            </a:solidFill>
            <a:ln w="9525">
              <a:solidFill>
                <a:schemeClr val="tx1"/>
              </a:solidFill>
              <a:miter lim="800000"/>
              <a:headEnd/>
              <a:tailEnd/>
            </a:ln>
            <a:effectLst/>
          </p:spPr>
          <p:txBody>
            <a:bodyPr wrap="none" anchor="ctr"/>
            <a:lstStyle/>
            <a:p>
              <a:r>
                <a:rPr kumimoji="0" lang="en-US" altLang="zh-TW" sz="1200" b="1">
                  <a:latin typeface="Arial Narrow" pitchFamily="34" charset="0"/>
                </a:rPr>
                <a:t>Lucidea</a:t>
              </a:r>
            </a:p>
          </p:txBody>
        </p:sp>
        <p:sp>
          <p:nvSpPr>
            <p:cNvPr id="175113" name="Rectangle 9"/>
            <p:cNvSpPr>
              <a:spLocks noChangeArrowheads="1"/>
            </p:cNvSpPr>
            <p:nvPr/>
          </p:nvSpPr>
          <p:spPr bwMode="auto">
            <a:xfrm>
              <a:off x="2465613" y="1138989"/>
              <a:ext cx="838200" cy="320842"/>
            </a:xfrm>
            <a:prstGeom prst="rect">
              <a:avLst/>
            </a:prstGeom>
            <a:solidFill>
              <a:srgbClr val="FFFF99"/>
            </a:solidFill>
            <a:ln w="9525">
              <a:solidFill>
                <a:schemeClr val="tx1"/>
              </a:solidFill>
              <a:miter lim="800000"/>
              <a:headEnd/>
              <a:tailEnd/>
            </a:ln>
            <a:effectLst/>
          </p:spPr>
          <p:txBody>
            <a:bodyPr wrap="none" anchor="ctr"/>
            <a:lstStyle/>
            <a:p>
              <a:r>
                <a:rPr kumimoji="0" lang="en-US" altLang="zh-TW" sz="1200" b="1">
                  <a:latin typeface="Arial Narrow" pitchFamily="34" charset="0"/>
                </a:rPr>
                <a:t>Others</a:t>
              </a:r>
            </a:p>
          </p:txBody>
        </p:sp>
        <p:sp>
          <p:nvSpPr>
            <p:cNvPr id="175114" name="Rectangle 10"/>
            <p:cNvSpPr>
              <a:spLocks noChangeArrowheads="1"/>
            </p:cNvSpPr>
            <p:nvPr/>
          </p:nvSpPr>
          <p:spPr bwMode="auto">
            <a:xfrm>
              <a:off x="1551213" y="753979"/>
              <a:ext cx="838200" cy="320842"/>
            </a:xfrm>
            <a:prstGeom prst="rect">
              <a:avLst/>
            </a:prstGeom>
            <a:solidFill>
              <a:srgbClr val="FFFF99"/>
            </a:solidFill>
            <a:ln w="9525">
              <a:solidFill>
                <a:schemeClr val="tx1"/>
              </a:solidFill>
              <a:miter lim="800000"/>
              <a:headEnd/>
              <a:tailEnd/>
            </a:ln>
            <a:effectLst/>
          </p:spPr>
          <p:txBody>
            <a:bodyPr wrap="none" anchor="ctr"/>
            <a:lstStyle/>
            <a:p>
              <a:r>
                <a:rPr kumimoji="0" lang="en-US" altLang="zh-TW" sz="1200" b="1">
                  <a:latin typeface="Arial Narrow" pitchFamily="34" charset="0"/>
                </a:rPr>
                <a:t>IAS-2</a:t>
              </a:r>
            </a:p>
          </p:txBody>
        </p:sp>
        <p:sp>
          <p:nvSpPr>
            <p:cNvPr id="175115" name="Rectangle 11"/>
            <p:cNvSpPr>
              <a:spLocks noChangeArrowheads="1"/>
            </p:cNvSpPr>
            <p:nvPr/>
          </p:nvSpPr>
          <p:spPr bwMode="auto">
            <a:xfrm>
              <a:off x="1551213" y="1138989"/>
              <a:ext cx="838200" cy="320842"/>
            </a:xfrm>
            <a:prstGeom prst="rect">
              <a:avLst/>
            </a:prstGeom>
            <a:solidFill>
              <a:srgbClr val="FFFF99"/>
            </a:solidFill>
            <a:ln w="9525">
              <a:solidFill>
                <a:schemeClr val="tx1"/>
              </a:solidFill>
              <a:miter lim="800000"/>
              <a:headEnd/>
              <a:tailEnd/>
            </a:ln>
            <a:effectLst/>
          </p:spPr>
          <p:txBody>
            <a:bodyPr wrap="none" anchor="ctr"/>
            <a:lstStyle/>
            <a:p>
              <a:r>
                <a:rPr kumimoji="0" lang="en-US" altLang="zh-TW" sz="1200" b="1">
                  <a:latin typeface="Arial Narrow" pitchFamily="34" charset="0"/>
                </a:rPr>
                <a:t>MD3</a:t>
              </a:r>
            </a:p>
          </p:txBody>
        </p:sp>
        <p:sp>
          <p:nvSpPr>
            <p:cNvPr id="175116" name="Text Box 12"/>
            <p:cNvSpPr txBox="1">
              <a:spLocks noChangeArrowheads="1"/>
            </p:cNvSpPr>
            <p:nvPr/>
          </p:nvSpPr>
          <p:spPr bwMode="auto">
            <a:xfrm>
              <a:off x="560613" y="497305"/>
              <a:ext cx="2819400" cy="366295"/>
            </a:xfrm>
            <a:prstGeom prst="rect">
              <a:avLst/>
            </a:prstGeom>
            <a:noFill/>
            <a:ln w="9525">
              <a:noFill/>
              <a:miter lim="800000"/>
              <a:headEnd/>
              <a:tailEnd/>
            </a:ln>
            <a:effectLst/>
          </p:spPr>
          <p:txBody>
            <a:bodyPr>
              <a:spAutoFit/>
            </a:bodyPr>
            <a:lstStyle/>
            <a:p>
              <a:pPr algn="l">
                <a:spcBef>
                  <a:spcPct val="50000"/>
                </a:spcBef>
              </a:pPr>
              <a:endParaRPr kumimoji="0" lang="zh-TW" altLang="zh-TW" sz="1800" b="1">
                <a:latin typeface="Arial Narrow" pitchFamily="34" charset="0"/>
              </a:endParaRPr>
            </a:p>
          </p:txBody>
        </p:sp>
        <p:sp>
          <p:nvSpPr>
            <p:cNvPr id="175117" name="Text Box 13"/>
            <p:cNvSpPr txBox="1">
              <a:spLocks noChangeArrowheads="1"/>
            </p:cNvSpPr>
            <p:nvPr/>
          </p:nvSpPr>
          <p:spPr bwMode="auto">
            <a:xfrm>
              <a:off x="636813" y="368968"/>
              <a:ext cx="2667000" cy="335547"/>
            </a:xfrm>
            <a:prstGeom prst="rect">
              <a:avLst/>
            </a:prstGeom>
            <a:solidFill>
              <a:schemeClr val="tx2">
                <a:lumMod val="40000"/>
                <a:lumOff val="60000"/>
              </a:schemeClr>
            </a:solidFill>
            <a:ln w="9525">
              <a:noFill/>
              <a:miter lim="800000"/>
              <a:headEnd/>
              <a:tailEnd/>
            </a:ln>
            <a:effectLst/>
          </p:spPr>
          <p:txBody>
            <a:bodyPr>
              <a:spAutoFit/>
            </a:bodyPr>
            <a:lstStyle/>
            <a:p>
              <a:pPr>
                <a:spcBef>
                  <a:spcPct val="50000"/>
                </a:spcBef>
              </a:pPr>
              <a:r>
                <a:rPr kumimoji="0" lang="en-US" altLang="zh-TW" sz="1600" b="1" dirty="0">
                  <a:latin typeface="Arial Narrow" pitchFamily="34" charset="0"/>
                </a:rPr>
                <a:t>Microarray Printers</a:t>
              </a:r>
            </a:p>
          </p:txBody>
        </p:sp>
        <p:sp>
          <p:nvSpPr>
            <p:cNvPr id="175120" name="Rectangle 16"/>
            <p:cNvSpPr>
              <a:spLocks noChangeArrowheads="1"/>
            </p:cNvSpPr>
            <p:nvPr/>
          </p:nvSpPr>
          <p:spPr bwMode="auto">
            <a:xfrm>
              <a:off x="5970813" y="304800"/>
              <a:ext cx="2819400" cy="1219200"/>
            </a:xfrm>
            <a:prstGeom prst="rect">
              <a:avLst/>
            </a:prstGeom>
            <a:solidFill>
              <a:schemeClr val="tx2">
                <a:lumMod val="40000"/>
                <a:lumOff val="60000"/>
              </a:schemeClr>
            </a:solidFill>
            <a:ln w="38100">
              <a:solidFill>
                <a:schemeClr val="tx1"/>
              </a:solidFill>
              <a:miter lim="800000"/>
              <a:headEnd/>
              <a:tailEnd/>
            </a:ln>
            <a:effectLst/>
          </p:spPr>
          <p:txBody>
            <a:bodyPr wrap="none" anchor="ctr"/>
            <a:lstStyle/>
            <a:p>
              <a:endParaRPr kumimoji="0" lang="zh-TW" altLang="zh-TW" sz="1800" b="1">
                <a:latin typeface="Arial Narrow" pitchFamily="34" charset="0"/>
              </a:endParaRPr>
            </a:p>
          </p:txBody>
        </p:sp>
        <p:sp>
          <p:nvSpPr>
            <p:cNvPr id="175121" name="Rectangle 17"/>
            <p:cNvSpPr>
              <a:spLocks noChangeArrowheads="1"/>
            </p:cNvSpPr>
            <p:nvPr/>
          </p:nvSpPr>
          <p:spPr bwMode="auto">
            <a:xfrm>
              <a:off x="6047013" y="753979"/>
              <a:ext cx="1295400" cy="320842"/>
            </a:xfrm>
            <a:prstGeom prst="rect">
              <a:avLst/>
            </a:prstGeom>
            <a:solidFill>
              <a:srgbClr val="FFFF99"/>
            </a:solidFill>
            <a:ln w="9525">
              <a:solidFill>
                <a:schemeClr val="tx1"/>
              </a:solidFill>
              <a:miter lim="800000"/>
              <a:headEnd/>
              <a:tailEnd/>
            </a:ln>
            <a:effectLst/>
          </p:spPr>
          <p:txBody>
            <a:bodyPr wrap="none" anchor="ctr"/>
            <a:lstStyle/>
            <a:p>
              <a:r>
                <a:rPr kumimoji="0" lang="en-US" altLang="zh-TW" sz="1200" b="1">
                  <a:latin typeface="Arial Narrow" pitchFamily="34" charset="0"/>
                </a:rPr>
                <a:t>Axon-1</a:t>
              </a:r>
            </a:p>
          </p:txBody>
        </p:sp>
        <p:sp>
          <p:nvSpPr>
            <p:cNvPr id="175122" name="Rectangle 18"/>
            <p:cNvSpPr>
              <a:spLocks noChangeArrowheads="1"/>
            </p:cNvSpPr>
            <p:nvPr/>
          </p:nvSpPr>
          <p:spPr bwMode="auto">
            <a:xfrm>
              <a:off x="7418613" y="1138989"/>
              <a:ext cx="1295400" cy="320842"/>
            </a:xfrm>
            <a:prstGeom prst="rect">
              <a:avLst/>
            </a:prstGeom>
            <a:solidFill>
              <a:srgbClr val="FFFF99"/>
            </a:solidFill>
            <a:ln w="9525">
              <a:solidFill>
                <a:schemeClr val="tx1"/>
              </a:solidFill>
              <a:miter lim="800000"/>
              <a:headEnd/>
              <a:tailEnd/>
            </a:ln>
            <a:effectLst/>
          </p:spPr>
          <p:txBody>
            <a:bodyPr wrap="none" anchor="ctr"/>
            <a:lstStyle/>
            <a:p>
              <a:r>
                <a:rPr kumimoji="0" lang="en-US" altLang="zh-TW" sz="1200" b="1">
                  <a:latin typeface="Arial Narrow" pitchFamily="34" charset="0"/>
                </a:rPr>
                <a:t>Others</a:t>
              </a:r>
            </a:p>
          </p:txBody>
        </p:sp>
        <p:sp>
          <p:nvSpPr>
            <p:cNvPr id="175123" name="Rectangle 19"/>
            <p:cNvSpPr>
              <a:spLocks noChangeArrowheads="1"/>
            </p:cNvSpPr>
            <p:nvPr/>
          </p:nvSpPr>
          <p:spPr bwMode="auto">
            <a:xfrm>
              <a:off x="7418613" y="753979"/>
              <a:ext cx="1295400" cy="320842"/>
            </a:xfrm>
            <a:prstGeom prst="rect">
              <a:avLst/>
            </a:prstGeom>
            <a:solidFill>
              <a:srgbClr val="FFFF99"/>
            </a:solidFill>
            <a:ln w="9525">
              <a:solidFill>
                <a:schemeClr val="tx1"/>
              </a:solidFill>
              <a:miter lim="800000"/>
              <a:headEnd/>
              <a:tailEnd/>
            </a:ln>
            <a:effectLst/>
          </p:spPr>
          <p:txBody>
            <a:bodyPr wrap="none" anchor="ctr"/>
            <a:lstStyle/>
            <a:p>
              <a:r>
                <a:rPr kumimoji="0" lang="en-US" altLang="zh-TW" sz="1200" b="1">
                  <a:latin typeface="Arial Narrow" pitchFamily="34" charset="0"/>
                </a:rPr>
                <a:t>Axon-2</a:t>
              </a:r>
            </a:p>
          </p:txBody>
        </p:sp>
        <p:sp>
          <p:nvSpPr>
            <p:cNvPr id="175124" name="Rectangle 20"/>
            <p:cNvSpPr>
              <a:spLocks noChangeArrowheads="1"/>
            </p:cNvSpPr>
            <p:nvPr/>
          </p:nvSpPr>
          <p:spPr bwMode="auto">
            <a:xfrm>
              <a:off x="6047013" y="1138989"/>
              <a:ext cx="1295400" cy="320842"/>
            </a:xfrm>
            <a:prstGeom prst="rect">
              <a:avLst/>
            </a:prstGeom>
            <a:solidFill>
              <a:srgbClr val="FFFF99"/>
            </a:solidFill>
            <a:ln w="9525">
              <a:solidFill>
                <a:schemeClr val="tx1"/>
              </a:solidFill>
              <a:miter lim="800000"/>
              <a:headEnd/>
              <a:tailEnd/>
            </a:ln>
            <a:effectLst/>
          </p:spPr>
          <p:txBody>
            <a:bodyPr wrap="none" anchor="ctr"/>
            <a:lstStyle/>
            <a:p>
              <a:r>
                <a:rPr kumimoji="0" lang="en-US" altLang="zh-TW" sz="1200" b="1">
                  <a:latin typeface="Arial Narrow" pitchFamily="34" charset="0"/>
                </a:rPr>
                <a:t>ScanArray</a:t>
              </a:r>
            </a:p>
          </p:txBody>
        </p:sp>
        <p:sp>
          <p:nvSpPr>
            <p:cNvPr id="175125" name="Text Box 21"/>
            <p:cNvSpPr txBox="1">
              <a:spLocks noChangeArrowheads="1"/>
            </p:cNvSpPr>
            <p:nvPr/>
          </p:nvSpPr>
          <p:spPr bwMode="auto">
            <a:xfrm>
              <a:off x="5970813" y="497305"/>
              <a:ext cx="2819400" cy="366295"/>
            </a:xfrm>
            <a:prstGeom prst="rect">
              <a:avLst/>
            </a:prstGeom>
            <a:noFill/>
            <a:ln w="9525">
              <a:noFill/>
              <a:miter lim="800000"/>
              <a:headEnd/>
              <a:tailEnd/>
            </a:ln>
            <a:effectLst/>
          </p:spPr>
          <p:txBody>
            <a:bodyPr>
              <a:spAutoFit/>
            </a:bodyPr>
            <a:lstStyle/>
            <a:p>
              <a:pPr algn="l">
                <a:spcBef>
                  <a:spcPct val="50000"/>
                </a:spcBef>
              </a:pPr>
              <a:endParaRPr kumimoji="0" lang="zh-TW" altLang="zh-TW" sz="1800" b="1">
                <a:latin typeface="Arial Narrow" pitchFamily="34" charset="0"/>
              </a:endParaRPr>
            </a:p>
          </p:txBody>
        </p:sp>
        <p:sp>
          <p:nvSpPr>
            <p:cNvPr id="175126" name="Text Box 22"/>
            <p:cNvSpPr txBox="1">
              <a:spLocks noChangeArrowheads="1"/>
            </p:cNvSpPr>
            <p:nvPr/>
          </p:nvSpPr>
          <p:spPr bwMode="auto">
            <a:xfrm>
              <a:off x="6047013" y="368968"/>
              <a:ext cx="2667000" cy="335547"/>
            </a:xfrm>
            <a:prstGeom prst="rect">
              <a:avLst/>
            </a:prstGeom>
            <a:solidFill>
              <a:schemeClr val="tx2">
                <a:lumMod val="40000"/>
                <a:lumOff val="60000"/>
              </a:schemeClr>
            </a:solidFill>
            <a:ln w="9525">
              <a:noFill/>
              <a:miter lim="800000"/>
              <a:headEnd/>
              <a:tailEnd/>
            </a:ln>
            <a:effectLst/>
          </p:spPr>
          <p:txBody>
            <a:bodyPr>
              <a:spAutoFit/>
            </a:bodyPr>
            <a:lstStyle/>
            <a:p>
              <a:pPr>
                <a:spcBef>
                  <a:spcPct val="50000"/>
                </a:spcBef>
              </a:pPr>
              <a:r>
                <a:rPr kumimoji="0" lang="en-US" altLang="zh-TW" sz="1600" b="1">
                  <a:latin typeface="Arial Narrow" pitchFamily="34" charset="0"/>
                </a:rPr>
                <a:t>Microarray Scanners</a:t>
              </a:r>
            </a:p>
          </p:txBody>
        </p:sp>
        <p:sp>
          <p:nvSpPr>
            <p:cNvPr id="175127" name="Rectangle 23"/>
            <p:cNvSpPr>
              <a:spLocks noChangeArrowheads="1"/>
            </p:cNvSpPr>
            <p:nvPr/>
          </p:nvSpPr>
          <p:spPr bwMode="auto">
            <a:xfrm>
              <a:off x="3913413" y="1752600"/>
              <a:ext cx="1524000" cy="457200"/>
            </a:xfrm>
            <a:prstGeom prst="rect">
              <a:avLst/>
            </a:prstGeom>
            <a:solidFill>
              <a:srgbClr val="FF9900"/>
            </a:solidFill>
            <a:ln w="12700">
              <a:solidFill>
                <a:schemeClr val="tx1"/>
              </a:solidFill>
              <a:miter lim="800000"/>
              <a:headEnd/>
              <a:tailEnd/>
            </a:ln>
            <a:effectLst/>
          </p:spPr>
          <p:txBody>
            <a:bodyPr wrap="none" anchor="ctr"/>
            <a:lstStyle/>
            <a:p>
              <a:r>
                <a:rPr kumimoji="0" lang="en-US" altLang="zh-TW" sz="1600" b="1">
                  <a:latin typeface="Arial Narrow" pitchFamily="34" charset="0"/>
                </a:rPr>
                <a:t>PCR Score</a:t>
              </a:r>
            </a:p>
          </p:txBody>
        </p:sp>
        <p:sp>
          <p:nvSpPr>
            <p:cNvPr id="175128" name="Rectangle 24"/>
            <p:cNvSpPr>
              <a:spLocks noChangeArrowheads="1"/>
            </p:cNvSpPr>
            <p:nvPr/>
          </p:nvSpPr>
          <p:spPr bwMode="auto">
            <a:xfrm>
              <a:off x="7086616" y="2422851"/>
              <a:ext cx="1524000" cy="457200"/>
            </a:xfrm>
            <a:prstGeom prst="rect">
              <a:avLst/>
            </a:prstGeom>
            <a:solidFill>
              <a:srgbClr val="FF9900"/>
            </a:solidFill>
            <a:ln w="12700">
              <a:solidFill>
                <a:schemeClr val="tx1"/>
              </a:solidFill>
              <a:miter lim="800000"/>
              <a:headEnd/>
              <a:tailEnd/>
            </a:ln>
            <a:effectLst/>
          </p:spPr>
          <p:txBody>
            <a:bodyPr wrap="none" anchor="ctr"/>
            <a:lstStyle/>
            <a:p>
              <a:r>
                <a:rPr kumimoji="0" lang="en-US" altLang="zh-TW" sz="1600" b="1">
                  <a:latin typeface="Arial Narrow" pitchFamily="34" charset="0"/>
                </a:rPr>
                <a:t>Spotfinder</a:t>
              </a:r>
            </a:p>
            <a:p>
              <a:r>
                <a:rPr kumimoji="0" lang="en-US" altLang="zh-TW" sz="1200" b="1">
                  <a:latin typeface="Arial Narrow" pitchFamily="34" charset="0"/>
                </a:rPr>
                <a:t>(Image Analysis)</a:t>
              </a:r>
            </a:p>
          </p:txBody>
        </p:sp>
        <p:sp>
          <p:nvSpPr>
            <p:cNvPr id="175129" name="Rectangle 25"/>
            <p:cNvSpPr>
              <a:spLocks noChangeArrowheads="1"/>
            </p:cNvSpPr>
            <p:nvPr/>
          </p:nvSpPr>
          <p:spPr bwMode="auto">
            <a:xfrm>
              <a:off x="7086616" y="3778902"/>
              <a:ext cx="1524000" cy="457200"/>
            </a:xfrm>
            <a:prstGeom prst="rect">
              <a:avLst/>
            </a:prstGeom>
            <a:solidFill>
              <a:srgbClr val="FF9900"/>
            </a:solidFill>
            <a:ln w="12700">
              <a:solidFill>
                <a:schemeClr val="tx1"/>
              </a:solidFill>
              <a:miter lim="800000"/>
              <a:headEnd/>
              <a:tailEnd/>
            </a:ln>
            <a:effectLst/>
          </p:spPr>
          <p:txBody>
            <a:bodyPr wrap="none" anchor="ctr"/>
            <a:lstStyle/>
            <a:p>
              <a:r>
                <a:rPr kumimoji="0" lang="en-US" altLang="zh-TW" sz="1600" b="1">
                  <a:latin typeface="Arial Narrow" pitchFamily="34" charset="0"/>
                </a:rPr>
                <a:t>MIDAS</a:t>
              </a:r>
            </a:p>
            <a:p>
              <a:r>
                <a:rPr kumimoji="0" lang="en-US" altLang="zh-TW" sz="1200" b="1">
                  <a:latin typeface="Arial Narrow" pitchFamily="34" charset="0"/>
                </a:rPr>
                <a:t>(Normalization)</a:t>
              </a:r>
            </a:p>
          </p:txBody>
        </p:sp>
        <p:sp>
          <p:nvSpPr>
            <p:cNvPr id="175130" name="Rectangle 26"/>
            <p:cNvSpPr>
              <a:spLocks noChangeArrowheads="1"/>
            </p:cNvSpPr>
            <p:nvPr/>
          </p:nvSpPr>
          <p:spPr bwMode="auto">
            <a:xfrm>
              <a:off x="7086616" y="5134953"/>
              <a:ext cx="1524000" cy="457200"/>
            </a:xfrm>
            <a:prstGeom prst="rect">
              <a:avLst/>
            </a:prstGeom>
            <a:solidFill>
              <a:srgbClr val="FF9900"/>
            </a:solidFill>
            <a:ln w="12700">
              <a:solidFill>
                <a:schemeClr val="tx1"/>
              </a:solidFill>
              <a:miter lim="800000"/>
              <a:headEnd/>
              <a:tailEnd/>
            </a:ln>
            <a:effectLst/>
          </p:spPr>
          <p:txBody>
            <a:bodyPr wrap="none" anchor="ctr"/>
            <a:lstStyle/>
            <a:p>
              <a:r>
                <a:rPr kumimoji="0" lang="en-US" altLang="zh-TW" sz="1600" b="1">
                  <a:latin typeface="Arial Narrow" pitchFamily="34" charset="0"/>
                </a:rPr>
                <a:t>MeV</a:t>
              </a:r>
            </a:p>
            <a:p>
              <a:r>
                <a:rPr kumimoji="0" lang="en-US" altLang="zh-TW" sz="1200" b="1">
                  <a:latin typeface="Arial Narrow" pitchFamily="34" charset="0"/>
                </a:rPr>
                <a:t>(Data Analysis)</a:t>
              </a:r>
            </a:p>
          </p:txBody>
        </p:sp>
        <p:sp>
          <p:nvSpPr>
            <p:cNvPr id="175131" name="Rectangle 27"/>
            <p:cNvSpPr>
              <a:spLocks noChangeArrowheads="1"/>
            </p:cNvSpPr>
            <p:nvPr/>
          </p:nvSpPr>
          <p:spPr bwMode="auto">
            <a:xfrm>
              <a:off x="3913413" y="3257552"/>
              <a:ext cx="1524000" cy="457200"/>
            </a:xfrm>
            <a:prstGeom prst="rect">
              <a:avLst/>
            </a:prstGeom>
            <a:solidFill>
              <a:srgbClr val="FF9900"/>
            </a:solidFill>
            <a:ln w="12700">
              <a:solidFill>
                <a:schemeClr val="tx1"/>
              </a:solidFill>
              <a:miter lim="800000"/>
              <a:headEnd/>
              <a:tailEnd/>
            </a:ln>
            <a:effectLst/>
          </p:spPr>
          <p:txBody>
            <a:bodyPr wrap="none" anchor="ctr"/>
            <a:lstStyle/>
            <a:p>
              <a:r>
                <a:rPr kumimoji="0" lang="en-US" altLang="zh-TW" sz="1600" b="1" dirty="0">
                  <a:latin typeface="Arial Narrow" pitchFamily="34" charset="0"/>
                </a:rPr>
                <a:t>Miner</a:t>
              </a:r>
            </a:p>
            <a:p>
              <a:r>
                <a:rPr kumimoji="0" lang="en-US" altLang="zh-TW" sz="1200" b="1" dirty="0">
                  <a:latin typeface="Arial Narrow" pitchFamily="34" charset="0"/>
                </a:rPr>
                <a:t>(.</a:t>
              </a:r>
              <a:r>
                <a:rPr kumimoji="0" lang="en-US" altLang="zh-TW" sz="1200" b="1" i="1" dirty="0" err="1">
                  <a:latin typeface="Arial Narrow" pitchFamily="34" charset="0"/>
                </a:rPr>
                <a:t>tav</a:t>
              </a:r>
              <a:r>
                <a:rPr kumimoji="0" lang="en-US" altLang="zh-TW" sz="1200" b="1" dirty="0">
                  <a:latin typeface="Arial Narrow" pitchFamily="34" charset="0"/>
                </a:rPr>
                <a:t> File Creator)</a:t>
              </a:r>
            </a:p>
          </p:txBody>
        </p:sp>
        <p:sp>
          <p:nvSpPr>
            <p:cNvPr id="175132" name="Rectangle 28"/>
            <p:cNvSpPr>
              <a:spLocks noChangeArrowheads="1"/>
            </p:cNvSpPr>
            <p:nvPr/>
          </p:nvSpPr>
          <p:spPr bwMode="auto">
            <a:xfrm>
              <a:off x="2133600" y="1752600"/>
              <a:ext cx="1524000" cy="457200"/>
            </a:xfrm>
            <a:prstGeom prst="rect">
              <a:avLst/>
            </a:prstGeom>
            <a:solidFill>
              <a:srgbClr val="FF9900"/>
            </a:solidFill>
            <a:ln w="12700">
              <a:solidFill>
                <a:schemeClr val="tx1"/>
              </a:solidFill>
              <a:miter lim="800000"/>
              <a:headEnd/>
              <a:tailEnd/>
            </a:ln>
            <a:effectLst/>
          </p:spPr>
          <p:txBody>
            <a:bodyPr wrap="none" anchor="ctr"/>
            <a:lstStyle/>
            <a:p>
              <a:r>
                <a:rPr kumimoji="0" lang="en-US" altLang="zh-TW" sz="1600" b="1">
                  <a:latin typeface="Arial Narrow" pitchFamily="34" charset="0"/>
                </a:rPr>
                <a:t>MABCOS</a:t>
              </a:r>
            </a:p>
            <a:p>
              <a:r>
                <a:rPr kumimoji="0" lang="en-US" altLang="zh-TW" sz="1200" b="1">
                  <a:latin typeface="Arial Narrow" pitchFamily="34" charset="0"/>
                </a:rPr>
                <a:t>(Barcode System)</a:t>
              </a:r>
            </a:p>
          </p:txBody>
        </p:sp>
        <p:sp>
          <p:nvSpPr>
            <p:cNvPr id="175133" name="Rectangle 29"/>
            <p:cNvSpPr>
              <a:spLocks noChangeArrowheads="1"/>
            </p:cNvSpPr>
            <p:nvPr/>
          </p:nvSpPr>
          <p:spPr bwMode="auto">
            <a:xfrm>
              <a:off x="353787" y="1752600"/>
              <a:ext cx="1524000" cy="457200"/>
            </a:xfrm>
            <a:prstGeom prst="rect">
              <a:avLst/>
            </a:prstGeom>
            <a:solidFill>
              <a:srgbClr val="FF9900"/>
            </a:solidFill>
            <a:ln w="12700">
              <a:solidFill>
                <a:schemeClr val="tx1"/>
              </a:solidFill>
              <a:miter lim="800000"/>
              <a:headEnd/>
              <a:tailEnd/>
            </a:ln>
            <a:effectLst/>
          </p:spPr>
          <p:txBody>
            <a:bodyPr wrap="none" anchor="ctr"/>
            <a:lstStyle/>
            <a:p>
              <a:r>
                <a:rPr kumimoji="0" lang="en-US" altLang="zh-TW" sz="1600" b="1" dirty="0">
                  <a:latin typeface="Arial Narrow" pitchFamily="34" charset="0"/>
                </a:rPr>
                <a:t>Exp Designer</a:t>
              </a:r>
            </a:p>
          </p:txBody>
        </p:sp>
        <p:sp>
          <p:nvSpPr>
            <p:cNvPr id="175134" name="Text Box 30"/>
            <p:cNvSpPr txBox="1">
              <a:spLocks noChangeArrowheads="1"/>
            </p:cNvSpPr>
            <p:nvPr/>
          </p:nvSpPr>
          <p:spPr bwMode="auto">
            <a:xfrm>
              <a:off x="3456213" y="2462213"/>
              <a:ext cx="1098378" cy="523220"/>
            </a:xfrm>
            <a:prstGeom prst="rect">
              <a:avLst/>
            </a:prstGeom>
            <a:noFill/>
            <a:ln w="9525">
              <a:noFill/>
              <a:miter lim="800000"/>
              <a:headEnd/>
              <a:tailEnd/>
            </a:ln>
            <a:effectLst/>
          </p:spPr>
          <p:txBody>
            <a:bodyPr wrap="none">
              <a:spAutoFit/>
            </a:bodyPr>
            <a:lstStyle/>
            <a:p>
              <a:r>
                <a:rPr kumimoji="0" lang="en-US" altLang="zh-TW" sz="1600" b="1" dirty="0">
                  <a:latin typeface="Arial Narrow" pitchFamily="34" charset="0"/>
                </a:rPr>
                <a:t>MADAM</a:t>
              </a:r>
            </a:p>
            <a:p>
              <a:r>
                <a:rPr kumimoji="0" lang="en-US" altLang="zh-TW" sz="1200" b="1" dirty="0">
                  <a:latin typeface="Arial Narrow" pitchFamily="34" charset="0"/>
                </a:rPr>
                <a:t>(Data Manager)</a:t>
              </a:r>
            </a:p>
          </p:txBody>
        </p:sp>
        <p:sp>
          <p:nvSpPr>
            <p:cNvPr id="175136" name="Rectangle 32"/>
            <p:cNvSpPr>
              <a:spLocks noChangeArrowheads="1"/>
            </p:cNvSpPr>
            <p:nvPr/>
          </p:nvSpPr>
          <p:spPr bwMode="auto">
            <a:xfrm>
              <a:off x="713013" y="2362200"/>
              <a:ext cx="2209800" cy="1905000"/>
            </a:xfrm>
            <a:prstGeom prst="rect">
              <a:avLst/>
            </a:prstGeom>
            <a:solidFill>
              <a:schemeClr val="tx2">
                <a:lumMod val="40000"/>
                <a:lumOff val="60000"/>
              </a:schemeClr>
            </a:solidFill>
            <a:ln w="12700">
              <a:solidFill>
                <a:schemeClr val="tx1"/>
              </a:solidFill>
              <a:miter lim="800000"/>
              <a:headEnd/>
              <a:tailEnd/>
            </a:ln>
            <a:effectLst/>
          </p:spPr>
          <p:txBody>
            <a:bodyPr wrap="none" anchor="ctr"/>
            <a:lstStyle/>
            <a:p>
              <a:endParaRPr kumimoji="0" lang="zh-TW" altLang="zh-TW" sz="1800" b="1">
                <a:latin typeface="Arial Narrow" pitchFamily="34" charset="0"/>
              </a:endParaRPr>
            </a:p>
          </p:txBody>
        </p:sp>
        <p:sp>
          <p:nvSpPr>
            <p:cNvPr id="175137" name="Rectangle 33"/>
            <p:cNvSpPr>
              <a:spLocks noChangeArrowheads="1"/>
            </p:cNvSpPr>
            <p:nvPr/>
          </p:nvSpPr>
          <p:spPr bwMode="auto">
            <a:xfrm>
              <a:off x="789213" y="2743200"/>
              <a:ext cx="990600" cy="304800"/>
            </a:xfrm>
            <a:prstGeom prst="rect">
              <a:avLst/>
            </a:prstGeom>
            <a:solidFill>
              <a:srgbClr val="FFFF99"/>
            </a:solidFill>
            <a:ln w="9525">
              <a:solidFill>
                <a:schemeClr val="tx1"/>
              </a:solidFill>
              <a:miter lim="800000"/>
              <a:headEnd/>
              <a:tailEnd/>
            </a:ln>
            <a:effectLst/>
          </p:spPr>
          <p:txBody>
            <a:bodyPr wrap="none" anchor="ctr"/>
            <a:lstStyle/>
            <a:p>
              <a:r>
                <a:rPr kumimoji="0" lang="en-US" altLang="zh-TW" sz="1200" b="1">
                  <a:latin typeface="Arial Narrow" pitchFamily="34" charset="0"/>
                </a:rPr>
                <a:t>Probe Source</a:t>
              </a:r>
            </a:p>
          </p:txBody>
        </p:sp>
        <p:sp>
          <p:nvSpPr>
            <p:cNvPr id="175138" name="Text Box 34"/>
            <p:cNvSpPr txBox="1">
              <a:spLocks noChangeArrowheads="1"/>
            </p:cNvSpPr>
            <p:nvPr/>
          </p:nvSpPr>
          <p:spPr bwMode="auto">
            <a:xfrm>
              <a:off x="713013" y="2362200"/>
              <a:ext cx="2209800" cy="336550"/>
            </a:xfrm>
            <a:prstGeom prst="rect">
              <a:avLst/>
            </a:prstGeom>
            <a:noFill/>
            <a:ln w="9525">
              <a:noFill/>
              <a:miter lim="800000"/>
              <a:headEnd/>
              <a:tailEnd/>
            </a:ln>
            <a:effectLst/>
          </p:spPr>
          <p:txBody>
            <a:bodyPr>
              <a:spAutoFit/>
            </a:bodyPr>
            <a:lstStyle/>
            <a:p>
              <a:pPr>
                <a:spcBef>
                  <a:spcPct val="50000"/>
                </a:spcBef>
              </a:pPr>
              <a:r>
                <a:rPr kumimoji="0" lang="en-US" altLang="zh-TW" sz="1600" b="1">
                  <a:latin typeface="Arial Narrow" pitchFamily="34" charset="0"/>
                </a:rPr>
                <a:t>Data Entry Pages</a:t>
              </a:r>
            </a:p>
          </p:txBody>
        </p:sp>
        <p:sp>
          <p:nvSpPr>
            <p:cNvPr id="175139" name="Rectangle 35"/>
            <p:cNvSpPr>
              <a:spLocks noChangeArrowheads="1"/>
            </p:cNvSpPr>
            <p:nvPr/>
          </p:nvSpPr>
          <p:spPr bwMode="auto">
            <a:xfrm>
              <a:off x="789213" y="3124200"/>
              <a:ext cx="990600" cy="304800"/>
            </a:xfrm>
            <a:prstGeom prst="rect">
              <a:avLst/>
            </a:prstGeom>
            <a:solidFill>
              <a:srgbClr val="FFFF99"/>
            </a:solidFill>
            <a:ln w="9525">
              <a:solidFill>
                <a:schemeClr val="tx1"/>
              </a:solidFill>
              <a:miter lim="800000"/>
              <a:headEnd/>
              <a:tailEnd/>
            </a:ln>
            <a:effectLst/>
          </p:spPr>
          <p:txBody>
            <a:bodyPr wrap="none" anchor="ctr"/>
            <a:lstStyle/>
            <a:p>
              <a:r>
                <a:rPr kumimoji="0" lang="en-US" altLang="zh-TW" sz="1200" b="1">
                  <a:latin typeface="Arial Narrow" pitchFamily="34" charset="0"/>
                </a:rPr>
                <a:t>Probe</a:t>
              </a:r>
            </a:p>
          </p:txBody>
        </p:sp>
        <p:sp>
          <p:nvSpPr>
            <p:cNvPr id="175140" name="Rectangle 36"/>
            <p:cNvSpPr>
              <a:spLocks noChangeArrowheads="1"/>
            </p:cNvSpPr>
            <p:nvPr/>
          </p:nvSpPr>
          <p:spPr bwMode="auto">
            <a:xfrm>
              <a:off x="1856013" y="2743200"/>
              <a:ext cx="990600" cy="304800"/>
            </a:xfrm>
            <a:prstGeom prst="rect">
              <a:avLst/>
            </a:prstGeom>
            <a:solidFill>
              <a:srgbClr val="FFFF99"/>
            </a:solidFill>
            <a:ln w="9525">
              <a:solidFill>
                <a:schemeClr val="tx1"/>
              </a:solidFill>
              <a:miter lim="800000"/>
              <a:headEnd/>
              <a:tailEnd/>
            </a:ln>
            <a:effectLst/>
          </p:spPr>
          <p:txBody>
            <a:bodyPr wrap="none" anchor="ctr"/>
            <a:lstStyle/>
            <a:p>
              <a:r>
                <a:rPr kumimoji="0" lang="en-US" altLang="zh-TW" sz="1200" b="1">
                  <a:latin typeface="Arial Narrow" pitchFamily="34" charset="0"/>
                </a:rPr>
                <a:t>Study</a:t>
              </a:r>
            </a:p>
          </p:txBody>
        </p:sp>
        <p:sp>
          <p:nvSpPr>
            <p:cNvPr id="175141" name="Rectangle 37"/>
            <p:cNvSpPr>
              <a:spLocks noChangeArrowheads="1"/>
            </p:cNvSpPr>
            <p:nvPr/>
          </p:nvSpPr>
          <p:spPr bwMode="auto">
            <a:xfrm>
              <a:off x="1856013" y="3124200"/>
              <a:ext cx="990600" cy="304800"/>
            </a:xfrm>
            <a:prstGeom prst="rect">
              <a:avLst/>
            </a:prstGeom>
            <a:solidFill>
              <a:srgbClr val="FFFF99"/>
            </a:solidFill>
            <a:ln w="9525">
              <a:solidFill>
                <a:schemeClr val="tx1"/>
              </a:solidFill>
              <a:miter lim="800000"/>
              <a:headEnd/>
              <a:tailEnd/>
            </a:ln>
            <a:effectLst/>
          </p:spPr>
          <p:txBody>
            <a:bodyPr wrap="none" anchor="ctr"/>
            <a:lstStyle/>
            <a:p>
              <a:r>
                <a:rPr kumimoji="0" lang="en-US" altLang="zh-TW" sz="1200" b="1">
                  <a:latin typeface="Arial Narrow" pitchFamily="34" charset="0"/>
                </a:rPr>
                <a:t>Slide</a:t>
              </a:r>
            </a:p>
          </p:txBody>
        </p:sp>
        <p:sp>
          <p:nvSpPr>
            <p:cNvPr id="175142" name="Rectangle 38"/>
            <p:cNvSpPr>
              <a:spLocks noChangeArrowheads="1"/>
            </p:cNvSpPr>
            <p:nvPr/>
          </p:nvSpPr>
          <p:spPr bwMode="auto">
            <a:xfrm>
              <a:off x="1856013" y="3505200"/>
              <a:ext cx="990600" cy="304800"/>
            </a:xfrm>
            <a:prstGeom prst="rect">
              <a:avLst/>
            </a:prstGeom>
            <a:solidFill>
              <a:srgbClr val="FFFF99"/>
            </a:solidFill>
            <a:ln w="9525">
              <a:solidFill>
                <a:schemeClr val="tx1"/>
              </a:solidFill>
              <a:miter lim="800000"/>
              <a:headEnd/>
              <a:tailEnd/>
            </a:ln>
            <a:effectLst/>
          </p:spPr>
          <p:txBody>
            <a:bodyPr wrap="none" anchor="ctr"/>
            <a:lstStyle/>
            <a:p>
              <a:r>
                <a:rPr kumimoji="0" lang="en-US" altLang="zh-TW" sz="1200" b="1">
                  <a:latin typeface="Arial Narrow" pitchFamily="34" charset="0"/>
                </a:rPr>
                <a:t>Scan</a:t>
              </a:r>
            </a:p>
          </p:txBody>
        </p:sp>
        <p:sp>
          <p:nvSpPr>
            <p:cNvPr id="175143" name="Rectangle 39"/>
            <p:cNvSpPr>
              <a:spLocks noChangeArrowheads="1"/>
            </p:cNvSpPr>
            <p:nvPr/>
          </p:nvSpPr>
          <p:spPr bwMode="auto">
            <a:xfrm>
              <a:off x="789213" y="3505200"/>
              <a:ext cx="990600" cy="304800"/>
            </a:xfrm>
            <a:prstGeom prst="rect">
              <a:avLst/>
            </a:prstGeom>
            <a:solidFill>
              <a:srgbClr val="FFFF99"/>
            </a:solidFill>
            <a:ln w="9525">
              <a:solidFill>
                <a:schemeClr val="tx1"/>
              </a:solidFill>
              <a:miter lim="800000"/>
              <a:headEnd/>
              <a:tailEnd/>
            </a:ln>
            <a:effectLst/>
          </p:spPr>
          <p:txBody>
            <a:bodyPr wrap="none" anchor="ctr"/>
            <a:lstStyle/>
            <a:p>
              <a:r>
                <a:rPr kumimoji="0" lang="en-US" altLang="zh-TW" sz="1200" b="1">
                  <a:latin typeface="Arial Narrow" pitchFamily="34" charset="0"/>
                </a:rPr>
                <a:t>Hybridization</a:t>
              </a:r>
            </a:p>
          </p:txBody>
        </p:sp>
        <p:sp>
          <p:nvSpPr>
            <p:cNvPr id="175144" name="Rectangle 40"/>
            <p:cNvSpPr>
              <a:spLocks noChangeArrowheads="1"/>
            </p:cNvSpPr>
            <p:nvPr/>
          </p:nvSpPr>
          <p:spPr bwMode="auto">
            <a:xfrm>
              <a:off x="789213" y="3886200"/>
              <a:ext cx="990600" cy="304800"/>
            </a:xfrm>
            <a:prstGeom prst="rect">
              <a:avLst/>
            </a:prstGeom>
            <a:solidFill>
              <a:srgbClr val="FFFF99"/>
            </a:solidFill>
            <a:ln w="9525">
              <a:solidFill>
                <a:schemeClr val="tx1"/>
              </a:solidFill>
              <a:miter lim="800000"/>
              <a:headEnd/>
              <a:tailEnd/>
            </a:ln>
            <a:effectLst/>
          </p:spPr>
          <p:txBody>
            <a:bodyPr wrap="none" anchor="ctr"/>
            <a:lstStyle/>
            <a:p>
              <a:r>
                <a:rPr kumimoji="0" lang="en-US" altLang="zh-TW" sz="1200" b="1">
                  <a:latin typeface="Arial Narrow" pitchFamily="34" charset="0"/>
                </a:rPr>
                <a:t>Expression</a:t>
              </a:r>
            </a:p>
          </p:txBody>
        </p:sp>
        <p:sp>
          <p:nvSpPr>
            <p:cNvPr id="175145" name="Rectangle 41"/>
            <p:cNvSpPr>
              <a:spLocks noChangeArrowheads="1"/>
            </p:cNvSpPr>
            <p:nvPr/>
          </p:nvSpPr>
          <p:spPr bwMode="auto">
            <a:xfrm>
              <a:off x="1856013" y="3886200"/>
              <a:ext cx="990600" cy="304800"/>
            </a:xfrm>
            <a:prstGeom prst="rect">
              <a:avLst/>
            </a:prstGeom>
            <a:solidFill>
              <a:srgbClr val="FFFF99"/>
            </a:solidFill>
            <a:ln w="9525">
              <a:solidFill>
                <a:schemeClr val="tx1"/>
              </a:solidFill>
              <a:miter lim="800000"/>
              <a:headEnd/>
              <a:tailEnd/>
            </a:ln>
            <a:effectLst/>
          </p:spPr>
          <p:txBody>
            <a:bodyPr wrap="none" anchor="ctr"/>
            <a:lstStyle/>
            <a:p>
              <a:r>
                <a:rPr kumimoji="0" lang="en-US" altLang="zh-TW" sz="1200" b="1">
                  <a:latin typeface="Arial Narrow" pitchFamily="34" charset="0"/>
                </a:rPr>
                <a:t>Analysis</a:t>
              </a:r>
            </a:p>
          </p:txBody>
        </p:sp>
        <p:sp>
          <p:nvSpPr>
            <p:cNvPr id="175146" name="AutoShape 42"/>
            <p:cNvSpPr>
              <a:spLocks noChangeArrowheads="1"/>
            </p:cNvSpPr>
            <p:nvPr/>
          </p:nvSpPr>
          <p:spPr bwMode="auto">
            <a:xfrm>
              <a:off x="3456213" y="381000"/>
              <a:ext cx="2438400" cy="457200"/>
            </a:xfrm>
            <a:prstGeom prst="leftRightArrowCallout">
              <a:avLst>
                <a:gd name="adj1" fmla="val 18056"/>
                <a:gd name="adj2" fmla="val 30903"/>
                <a:gd name="adj3" fmla="val 62840"/>
                <a:gd name="adj4" fmla="val 62704"/>
              </a:avLst>
            </a:prstGeom>
            <a:solidFill>
              <a:srgbClr val="FF9900"/>
            </a:solidFill>
            <a:ln w="12700">
              <a:solidFill>
                <a:schemeClr val="tx1"/>
              </a:solidFill>
              <a:miter lim="800000"/>
              <a:headEnd/>
              <a:tailEnd/>
            </a:ln>
            <a:effectLst/>
          </p:spPr>
          <p:txBody>
            <a:bodyPr wrap="none" anchor="ctr"/>
            <a:lstStyle/>
            <a:p>
              <a:r>
                <a:rPr kumimoji="0" lang="en-US" altLang="zh-TW" sz="1600" b="1">
                  <a:latin typeface="Arial Narrow" pitchFamily="34" charset="0"/>
                </a:rPr>
                <a:t>Scheduler</a:t>
              </a:r>
            </a:p>
            <a:p>
              <a:r>
                <a:rPr kumimoji="0" lang="en-US" altLang="zh-TW" sz="1200" b="1">
                  <a:latin typeface="Arial Narrow" pitchFamily="34" charset="0"/>
                </a:rPr>
                <a:t>(Machine Scheduling)</a:t>
              </a:r>
            </a:p>
          </p:txBody>
        </p:sp>
        <p:sp>
          <p:nvSpPr>
            <p:cNvPr id="175147" name="AutoShape 43"/>
            <p:cNvSpPr>
              <a:spLocks noChangeArrowheads="1"/>
            </p:cNvSpPr>
            <p:nvPr/>
          </p:nvSpPr>
          <p:spPr bwMode="auto">
            <a:xfrm>
              <a:off x="3456213" y="1066800"/>
              <a:ext cx="1981200" cy="457200"/>
            </a:xfrm>
            <a:prstGeom prst="leftArrowCallout">
              <a:avLst>
                <a:gd name="adj1" fmla="val 13889"/>
                <a:gd name="adj2" fmla="val 33333"/>
                <a:gd name="adj3" fmla="val 61449"/>
                <a:gd name="adj4" fmla="val 77245"/>
              </a:avLst>
            </a:prstGeom>
            <a:solidFill>
              <a:srgbClr val="FF9900"/>
            </a:solidFill>
            <a:ln w="12700">
              <a:solidFill>
                <a:schemeClr val="tx1"/>
              </a:solidFill>
              <a:miter lim="800000"/>
              <a:headEnd/>
              <a:tailEnd/>
            </a:ln>
            <a:effectLst/>
          </p:spPr>
          <p:txBody>
            <a:bodyPr wrap="none" anchor="ctr"/>
            <a:lstStyle/>
            <a:p>
              <a:r>
                <a:rPr kumimoji="0" lang="en-US" altLang="zh-TW" sz="1600" b="1" dirty="0" err="1">
                  <a:latin typeface="Arial Narrow" pitchFamily="34" charset="0"/>
                </a:rPr>
                <a:t>SliTrack</a:t>
              </a:r>
              <a:endParaRPr kumimoji="0" lang="en-US" altLang="zh-TW" sz="1600" b="1" dirty="0">
                <a:latin typeface="Arial Narrow" pitchFamily="34" charset="0"/>
              </a:endParaRPr>
            </a:p>
            <a:p>
              <a:r>
                <a:rPr kumimoji="0" lang="en-US" altLang="zh-TW" sz="1200" b="1" dirty="0">
                  <a:latin typeface="Arial Narrow" pitchFamily="34" charset="0"/>
                </a:rPr>
                <a:t>(Machine Control)</a:t>
              </a:r>
            </a:p>
          </p:txBody>
        </p:sp>
        <p:sp>
          <p:nvSpPr>
            <p:cNvPr id="175148" name="Rectangle 44"/>
            <p:cNvSpPr>
              <a:spLocks noChangeArrowheads="1"/>
            </p:cNvSpPr>
            <p:nvPr/>
          </p:nvSpPr>
          <p:spPr bwMode="auto">
            <a:xfrm>
              <a:off x="3913413" y="4545472"/>
              <a:ext cx="1524000" cy="457200"/>
            </a:xfrm>
            <a:prstGeom prst="rect">
              <a:avLst/>
            </a:prstGeom>
            <a:solidFill>
              <a:srgbClr val="FF9900"/>
            </a:solidFill>
            <a:ln w="12700">
              <a:solidFill>
                <a:schemeClr val="tx1"/>
              </a:solidFill>
              <a:miter lim="800000"/>
              <a:headEnd/>
              <a:tailEnd/>
            </a:ln>
            <a:effectLst/>
          </p:spPr>
          <p:txBody>
            <a:bodyPr wrap="none" anchor="ctr"/>
            <a:lstStyle/>
            <a:p>
              <a:r>
                <a:rPr kumimoji="0" lang="en-US" altLang="zh-TW" sz="1600" b="1">
                  <a:latin typeface="Arial Narrow" pitchFamily="34" charset="0"/>
                </a:rPr>
                <a:t>Query Window</a:t>
              </a:r>
            </a:p>
          </p:txBody>
        </p:sp>
        <p:sp>
          <p:nvSpPr>
            <p:cNvPr id="175149" name="Rectangle 45"/>
            <p:cNvSpPr>
              <a:spLocks noChangeArrowheads="1"/>
            </p:cNvSpPr>
            <p:nvPr/>
          </p:nvSpPr>
          <p:spPr bwMode="auto">
            <a:xfrm>
              <a:off x="3913413" y="3962400"/>
              <a:ext cx="1524000" cy="457200"/>
            </a:xfrm>
            <a:prstGeom prst="rect">
              <a:avLst/>
            </a:prstGeom>
            <a:solidFill>
              <a:srgbClr val="FF9900"/>
            </a:solidFill>
            <a:ln w="12700">
              <a:solidFill>
                <a:schemeClr val="tx1"/>
              </a:solidFill>
              <a:miter lim="800000"/>
              <a:headEnd/>
              <a:tailEnd/>
            </a:ln>
            <a:effectLst/>
          </p:spPr>
          <p:txBody>
            <a:bodyPr wrap="none" anchor="ctr"/>
            <a:lstStyle/>
            <a:p>
              <a:r>
                <a:rPr kumimoji="0" lang="en-US" altLang="zh-TW" sz="1200" b="1">
                  <a:latin typeface="Arial Narrow" pitchFamily="34" charset="0"/>
                </a:rPr>
                <a:t>GenePix Converter</a:t>
              </a:r>
            </a:p>
          </p:txBody>
        </p:sp>
        <p:sp>
          <p:nvSpPr>
            <p:cNvPr id="175151" name="Rectangle 47"/>
            <p:cNvSpPr>
              <a:spLocks noChangeArrowheads="1"/>
            </p:cNvSpPr>
            <p:nvPr/>
          </p:nvSpPr>
          <p:spPr bwMode="auto">
            <a:xfrm>
              <a:off x="713013" y="4419600"/>
              <a:ext cx="2209800" cy="1524000"/>
            </a:xfrm>
            <a:prstGeom prst="rect">
              <a:avLst/>
            </a:prstGeom>
            <a:solidFill>
              <a:schemeClr val="tx2">
                <a:lumMod val="40000"/>
                <a:lumOff val="60000"/>
              </a:schemeClr>
            </a:solidFill>
            <a:ln w="12700">
              <a:solidFill>
                <a:schemeClr val="tx1"/>
              </a:solidFill>
              <a:miter lim="800000"/>
              <a:headEnd/>
              <a:tailEnd/>
            </a:ln>
            <a:effectLst/>
          </p:spPr>
          <p:txBody>
            <a:bodyPr wrap="none" anchor="ctr"/>
            <a:lstStyle/>
            <a:p>
              <a:endParaRPr lang="zh-TW" altLang="en-US" b="1">
                <a:latin typeface="Arial Narrow" pitchFamily="34" charset="0"/>
              </a:endParaRPr>
            </a:p>
          </p:txBody>
        </p:sp>
        <p:sp>
          <p:nvSpPr>
            <p:cNvPr id="175152" name="Rectangle 48"/>
            <p:cNvSpPr>
              <a:spLocks noChangeArrowheads="1"/>
            </p:cNvSpPr>
            <p:nvPr/>
          </p:nvSpPr>
          <p:spPr bwMode="auto">
            <a:xfrm>
              <a:off x="789213" y="4800600"/>
              <a:ext cx="990600" cy="304800"/>
            </a:xfrm>
            <a:prstGeom prst="rect">
              <a:avLst/>
            </a:prstGeom>
            <a:solidFill>
              <a:srgbClr val="FFFF99"/>
            </a:solidFill>
            <a:ln w="9525">
              <a:solidFill>
                <a:schemeClr val="tx1"/>
              </a:solidFill>
              <a:miter lim="800000"/>
              <a:headEnd/>
              <a:tailEnd/>
            </a:ln>
            <a:effectLst/>
          </p:spPr>
          <p:txBody>
            <a:bodyPr wrap="none" anchor="ctr"/>
            <a:lstStyle/>
            <a:p>
              <a:r>
                <a:rPr kumimoji="0" lang="en-US" altLang="zh-TW" sz="1200" b="1">
                  <a:latin typeface="Arial Narrow" pitchFamily="34" charset="0"/>
                </a:rPr>
                <a:t>Study</a:t>
              </a:r>
            </a:p>
          </p:txBody>
        </p:sp>
        <p:sp>
          <p:nvSpPr>
            <p:cNvPr id="175153" name="Rectangle 49"/>
            <p:cNvSpPr>
              <a:spLocks noChangeArrowheads="1"/>
            </p:cNvSpPr>
            <p:nvPr/>
          </p:nvSpPr>
          <p:spPr bwMode="auto">
            <a:xfrm>
              <a:off x="789213" y="5562600"/>
              <a:ext cx="990600" cy="304800"/>
            </a:xfrm>
            <a:prstGeom prst="rect">
              <a:avLst/>
            </a:prstGeom>
            <a:solidFill>
              <a:srgbClr val="FFFF99"/>
            </a:solidFill>
            <a:ln w="9525">
              <a:solidFill>
                <a:schemeClr val="tx1"/>
              </a:solidFill>
              <a:miter lim="800000"/>
              <a:headEnd/>
              <a:tailEnd/>
            </a:ln>
            <a:effectLst/>
          </p:spPr>
          <p:txBody>
            <a:bodyPr wrap="none" anchor="ctr"/>
            <a:lstStyle/>
            <a:p>
              <a:r>
                <a:rPr kumimoji="0" lang="en-US" altLang="zh-TW" sz="1200" b="1">
                  <a:latin typeface="Arial Narrow" pitchFamily="34" charset="0"/>
                </a:rPr>
                <a:t>Probe</a:t>
              </a:r>
            </a:p>
          </p:txBody>
        </p:sp>
        <p:sp>
          <p:nvSpPr>
            <p:cNvPr id="175154" name="Rectangle 50"/>
            <p:cNvSpPr>
              <a:spLocks noChangeArrowheads="1"/>
            </p:cNvSpPr>
            <p:nvPr/>
          </p:nvSpPr>
          <p:spPr bwMode="auto">
            <a:xfrm>
              <a:off x="789213" y="5181600"/>
              <a:ext cx="990600" cy="304800"/>
            </a:xfrm>
            <a:prstGeom prst="rect">
              <a:avLst/>
            </a:prstGeom>
            <a:solidFill>
              <a:srgbClr val="FFFF99"/>
            </a:solidFill>
            <a:ln w="9525">
              <a:solidFill>
                <a:schemeClr val="tx1"/>
              </a:solidFill>
              <a:miter lim="800000"/>
              <a:headEnd/>
              <a:tailEnd/>
            </a:ln>
            <a:effectLst/>
          </p:spPr>
          <p:txBody>
            <a:bodyPr wrap="none" anchor="ctr"/>
            <a:lstStyle/>
            <a:p>
              <a:r>
                <a:rPr kumimoji="0" lang="en-US" altLang="zh-TW" sz="1200" b="1">
                  <a:latin typeface="Arial Narrow" pitchFamily="34" charset="0"/>
                </a:rPr>
                <a:t>Slidetype</a:t>
              </a:r>
            </a:p>
          </p:txBody>
        </p:sp>
        <p:sp>
          <p:nvSpPr>
            <p:cNvPr id="175155" name="Rectangle 51"/>
            <p:cNvSpPr>
              <a:spLocks noChangeArrowheads="1"/>
            </p:cNvSpPr>
            <p:nvPr/>
          </p:nvSpPr>
          <p:spPr bwMode="auto">
            <a:xfrm>
              <a:off x="1856013" y="5181600"/>
              <a:ext cx="990600" cy="304800"/>
            </a:xfrm>
            <a:prstGeom prst="rect">
              <a:avLst/>
            </a:prstGeom>
            <a:solidFill>
              <a:srgbClr val="FFFF99"/>
            </a:solidFill>
            <a:ln w="9525">
              <a:solidFill>
                <a:schemeClr val="tx1"/>
              </a:solidFill>
              <a:miter lim="800000"/>
              <a:headEnd/>
              <a:tailEnd/>
            </a:ln>
            <a:effectLst/>
          </p:spPr>
          <p:txBody>
            <a:bodyPr wrap="none" anchor="ctr"/>
            <a:lstStyle/>
            <a:p>
              <a:r>
                <a:rPr kumimoji="0" lang="en-US" altLang="zh-TW" sz="1200" b="1">
                  <a:latin typeface="Arial Narrow" pitchFamily="34" charset="0"/>
                </a:rPr>
                <a:t>Slide</a:t>
              </a:r>
            </a:p>
          </p:txBody>
        </p:sp>
        <p:sp>
          <p:nvSpPr>
            <p:cNvPr id="175156" name="Rectangle 52"/>
            <p:cNvSpPr>
              <a:spLocks noChangeArrowheads="1"/>
            </p:cNvSpPr>
            <p:nvPr/>
          </p:nvSpPr>
          <p:spPr bwMode="auto">
            <a:xfrm>
              <a:off x="1856013" y="4800600"/>
              <a:ext cx="990600" cy="304800"/>
            </a:xfrm>
            <a:prstGeom prst="rect">
              <a:avLst/>
            </a:prstGeom>
            <a:solidFill>
              <a:srgbClr val="FFFF99"/>
            </a:solidFill>
            <a:ln w="9525">
              <a:solidFill>
                <a:schemeClr val="tx1"/>
              </a:solidFill>
              <a:miter lim="800000"/>
              <a:headEnd/>
              <a:tailEnd/>
            </a:ln>
            <a:effectLst/>
          </p:spPr>
          <p:txBody>
            <a:bodyPr wrap="none" anchor="ctr"/>
            <a:lstStyle/>
            <a:p>
              <a:r>
                <a:rPr kumimoji="0" lang="en-US" altLang="zh-TW" sz="1200" b="1">
                  <a:latin typeface="Arial Narrow" pitchFamily="34" charset="0"/>
                </a:rPr>
                <a:t>Experiment</a:t>
              </a:r>
            </a:p>
          </p:txBody>
        </p:sp>
        <p:sp>
          <p:nvSpPr>
            <p:cNvPr id="175157" name="Text Box 53"/>
            <p:cNvSpPr txBox="1">
              <a:spLocks noChangeArrowheads="1"/>
            </p:cNvSpPr>
            <p:nvPr/>
          </p:nvSpPr>
          <p:spPr bwMode="auto">
            <a:xfrm>
              <a:off x="713013" y="4419600"/>
              <a:ext cx="2209800" cy="336550"/>
            </a:xfrm>
            <a:prstGeom prst="rect">
              <a:avLst/>
            </a:prstGeom>
            <a:solidFill>
              <a:schemeClr val="tx2">
                <a:lumMod val="40000"/>
                <a:lumOff val="60000"/>
              </a:schemeClr>
            </a:solidFill>
            <a:ln w="12700">
              <a:noFill/>
              <a:miter lim="800000"/>
              <a:headEnd/>
              <a:tailEnd/>
            </a:ln>
            <a:effectLst/>
          </p:spPr>
          <p:txBody>
            <a:bodyPr>
              <a:spAutoFit/>
            </a:bodyPr>
            <a:lstStyle/>
            <a:p>
              <a:pPr>
                <a:spcBef>
                  <a:spcPct val="50000"/>
                </a:spcBef>
              </a:pPr>
              <a:r>
                <a:rPr kumimoji="0" lang="en-US" altLang="zh-TW" sz="1600" b="1">
                  <a:latin typeface="Arial Narrow" pitchFamily="34" charset="0"/>
                </a:rPr>
                <a:t>Reports</a:t>
              </a:r>
            </a:p>
          </p:txBody>
        </p:sp>
        <p:sp>
          <p:nvSpPr>
            <p:cNvPr id="175158" name="Rectangle 54"/>
            <p:cNvSpPr>
              <a:spLocks noChangeArrowheads="1"/>
            </p:cNvSpPr>
            <p:nvPr/>
          </p:nvSpPr>
          <p:spPr bwMode="auto">
            <a:xfrm>
              <a:off x="1856013" y="5562600"/>
              <a:ext cx="990600" cy="304800"/>
            </a:xfrm>
            <a:prstGeom prst="rect">
              <a:avLst/>
            </a:prstGeom>
            <a:solidFill>
              <a:srgbClr val="FFFF99"/>
            </a:solidFill>
            <a:ln w="9525">
              <a:solidFill>
                <a:schemeClr val="tx1"/>
              </a:solidFill>
              <a:miter lim="800000"/>
              <a:headEnd/>
              <a:tailEnd/>
            </a:ln>
            <a:effectLst/>
          </p:spPr>
          <p:txBody>
            <a:bodyPr wrap="none" anchor="ctr"/>
            <a:lstStyle/>
            <a:p>
              <a:r>
                <a:rPr kumimoji="0" lang="en-US" altLang="zh-TW" sz="1200" b="1">
                  <a:latin typeface="Arial Narrow" pitchFamily="34" charset="0"/>
                </a:rPr>
                <a:t>MAGE-ML</a:t>
              </a:r>
            </a:p>
          </p:txBody>
        </p:sp>
        <p:sp>
          <p:nvSpPr>
            <p:cNvPr id="175160" name="AutoShape 56"/>
            <p:cNvSpPr>
              <a:spLocks noChangeArrowheads="1"/>
            </p:cNvSpPr>
            <p:nvPr/>
          </p:nvSpPr>
          <p:spPr bwMode="auto">
            <a:xfrm>
              <a:off x="3151413" y="5105400"/>
              <a:ext cx="990600" cy="1066800"/>
            </a:xfrm>
            <a:prstGeom prst="can">
              <a:avLst>
                <a:gd name="adj" fmla="val 26786"/>
              </a:avLst>
            </a:prstGeom>
            <a:gradFill rotWithShape="0">
              <a:gsLst>
                <a:gs pos="0">
                  <a:srgbClr val="CCFF33">
                    <a:gamma/>
                    <a:shade val="54510"/>
                    <a:invGamma/>
                  </a:srgbClr>
                </a:gs>
                <a:gs pos="50000">
                  <a:srgbClr val="CCFF33"/>
                </a:gs>
                <a:gs pos="100000">
                  <a:srgbClr val="CCFF33">
                    <a:gamma/>
                    <a:shade val="54510"/>
                    <a:invGamma/>
                  </a:srgbClr>
                </a:gs>
              </a:gsLst>
              <a:lin ang="0" scaled="1"/>
            </a:gradFill>
            <a:ln w="25400">
              <a:solidFill>
                <a:schemeClr val="tx1"/>
              </a:solidFill>
              <a:round/>
              <a:headEnd/>
              <a:tailEnd/>
            </a:ln>
            <a:effectLst/>
          </p:spPr>
          <p:txBody>
            <a:bodyPr wrap="none" anchor="ctr"/>
            <a:lstStyle/>
            <a:p>
              <a:pPr algn="ctr"/>
              <a:r>
                <a:rPr kumimoji="0" lang="en-US" altLang="zh-TW" sz="1600" b="1">
                  <a:latin typeface="Arial Narrow" pitchFamily="34" charset="0"/>
                </a:rPr>
                <a:t>Database</a:t>
              </a:r>
            </a:p>
          </p:txBody>
        </p:sp>
        <p:sp>
          <p:nvSpPr>
            <p:cNvPr id="175161" name="Text Box 57"/>
            <p:cNvSpPr txBox="1">
              <a:spLocks noChangeArrowheads="1"/>
            </p:cNvSpPr>
            <p:nvPr/>
          </p:nvSpPr>
          <p:spPr bwMode="auto">
            <a:xfrm>
              <a:off x="3151413" y="5105400"/>
              <a:ext cx="990600" cy="549698"/>
            </a:xfrm>
            <a:prstGeom prst="rect">
              <a:avLst/>
            </a:prstGeom>
            <a:noFill/>
            <a:ln w="12700">
              <a:noFill/>
              <a:miter lim="800000"/>
              <a:headEnd/>
              <a:tailEnd/>
            </a:ln>
            <a:effectLst/>
          </p:spPr>
          <p:txBody>
            <a:bodyPr>
              <a:spAutoFit/>
            </a:bodyPr>
            <a:lstStyle/>
            <a:p>
              <a:pPr algn="ctr">
                <a:spcBef>
                  <a:spcPct val="50000"/>
                </a:spcBef>
              </a:pPr>
              <a:r>
                <a:rPr kumimoji="0" lang="en-US" altLang="zh-TW" sz="1200" b="1" dirty="0">
                  <a:latin typeface="Arial Narrow" pitchFamily="34" charset="0"/>
                </a:rPr>
                <a:t>MUSAGE</a:t>
              </a:r>
            </a:p>
            <a:p>
              <a:pPr algn="ctr">
                <a:spcBef>
                  <a:spcPct val="50000"/>
                </a:spcBef>
              </a:pPr>
              <a:endParaRPr kumimoji="0" lang="en-US" altLang="zh-TW" sz="1200" b="1" dirty="0">
                <a:latin typeface="Arial Narrow" pitchFamily="34" charset="0"/>
              </a:endParaRPr>
            </a:p>
          </p:txBody>
        </p:sp>
        <p:sp>
          <p:nvSpPr>
            <p:cNvPr id="175163" name="AutoShape 59"/>
            <p:cNvSpPr>
              <a:spLocks noChangeArrowheads="1"/>
            </p:cNvSpPr>
            <p:nvPr/>
          </p:nvSpPr>
          <p:spPr bwMode="auto">
            <a:xfrm>
              <a:off x="4260061" y="5257800"/>
              <a:ext cx="990600" cy="1066800"/>
            </a:xfrm>
            <a:prstGeom prst="can">
              <a:avLst>
                <a:gd name="adj" fmla="val 26786"/>
              </a:avLst>
            </a:prstGeom>
            <a:gradFill rotWithShape="0">
              <a:gsLst>
                <a:gs pos="0">
                  <a:srgbClr val="CCFF33">
                    <a:gamma/>
                    <a:shade val="54510"/>
                    <a:invGamma/>
                  </a:srgbClr>
                </a:gs>
                <a:gs pos="50000">
                  <a:srgbClr val="CCFF33"/>
                </a:gs>
                <a:gs pos="100000">
                  <a:srgbClr val="CCFF33">
                    <a:gamma/>
                    <a:shade val="54510"/>
                    <a:invGamma/>
                  </a:srgbClr>
                </a:gs>
              </a:gsLst>
              <a:lin ang="0" scaled="1"/>
            </a:gradFill>
            <a:ln w="25400">
              <a:solidFill>
                <a:schemeClr val="tx1"/>
              </a:solidFill>
              <a:round/>
              <a:headEnd/>
              <a:tailEnd/>
            </a:ln>
            <a:effectLst/>
          </p:spPr>
          <p:txBody>
            <a:bodyPr wrap="none" anchor="ctr"/>
            <a:lstStyle/>
            <a:p>
              <a:pPr algn="ctr"/>
              <a:r>
                <a:rPr kumimoji="0" lang="en-US" altLang="zh-TW" sz="1600" b="1">
                  <a:latin typeface="Arial Narrow" pitchFamily="34" charset="0"/>
                </a:rPr>
                <a:t>Database</a:t>
              </a:r>
            </a:p>
          </p:txBody>
        </p:sp>
        <p:sp>
          <p:nvSpPr>
            <p:cNvPr id="175164" name="Text Box 60"/>
            <p:cNvSpPr txBox="1">
              <a:spLocks noChangeArrowheads="1"/>
            </p:cNvSpPr>
            <p:nvPr/>
          </p:nvSpPr>
          <p:spPr bwMode="auto">
            <a:xfrm>
              <a:off x="4260061" y="5257800"/>
              <a:ext cx="990600" cy="277072"/>
            </a:xfrm>
            <a:prstGeom prst="rect">
              <a:avLst/>
            </a:prstGeom>
            <a:noFill/>
            <a:ln w="12700">
              <a:noFill/>
              <a:miter lim="800000"/>
              <a:headEnd/>
              <a:tailEnd/>
            </a:ln>
            <a:effectLst/>
          </p:spPr>
          <p:txBody>
            <a:bodyPr>
              <a:spAutoFit/>
            </a:bodyPr>
            <a:lstStyle/>
            <a:p>
              <a:pPr algn="ctr">
                <a:spcBef>
                  <a:spcPct val="50000"/>
                </a:spcBef>
              </a:pPr>
              <a:r>
                <a:rPr kumimoji="0" lang="en-US" altLang="zh-TW" sz="1200" b="1" dirty="0">
                  <a:latin typeface="Arial Narrow" pitchFamily="34" charset="0"/>
                </a:rPr>
                <a:t>Others…</a:t>
              </a:r>
            </a:p>
          </p:txBody>
        </p:sp>
        <p:sp>
          <p:nvSpPr>
            <p:cNvPr id="175166" name="AutoShape 62"/>
            <p:cNvSpPr>
              <a:spLocks noChangeArrowheads="1"/>
            </p:cNvSpPr>
            <p:nvPr/>
          </p:nvSpPr>
          <p:spPr bwMode="auto">
            <a:xfrm>
              <a:off x="3623582" y="5486400"/>
              <a:ext cx="990600" cy="1066800"/>
            </a:xfrm>
            <a:prstGeom prst="can">
              <a:avLst>
                <a:gd name="adj" fmla="val 26786"/>
              </a:avLst>
            </a:prstGeom>
            <a:gradFill rotWithShape="0">
              <a:gsLst>
                <a:gs pos="0">
                  <a:srgbClr val="CCFF33">
                    <a:gamma/>
                    <a:shade val="54510"/>
                    <a:invGamma/>
                  </a:srgbClr>
                </a:gs>
                <a:gs pos="50000">
                  <a:srgbClr val="CCFF33"/>
                </a:gs>
                <a:gs pos="100000">
                  <a:srgbClr val="CCFF33">
                    <a:gamma/>
                    <a:shade val="54510"/>
                    <a:invGamma/>
                  </a:srgbClr>
                </a:gs>
              </a:gsLst>
              <a:lin ang="0" scaled="1"/>
            </a:gradFill>
            <a:ln w="25400">
              <a:solidFill>
                <a:schemeClr val="tx1"/>
              </a:solidFill>
              <a:round/>
              <a:headEnd/>
              <a:tailEnd/>
            </a:ln>
            <a:effectLst/>
          </p:spPr>
          <p:txBody>
            <a:bodyPr wrap="none" anchor="ctr"/>
            <a:lstStyle/>
            <a:p>
              <a:pPr algn="ctr"/>
              <a:r>
                <a:rPr kumimoji="0" lang="en-US" altLang="zh-TW" sz="1600" b="1">
                  <a:latin typeface="Arial Narrow" pitchFamily="34" charset="0"/>
                </a:rPr>
                <a:t>Database</a:t>
              </a:r>
            </a:p>
          </p:txBody>
        </p:sp>
        <p:sp>
          <p:nvSpPr>
            <p:cNvPr id="175167" name="Text Box 63"/>
            <p:cNvSpPr txBox="1">
              <a:spLocks noChangeArrowheads="1"/>
            </p:cNvSpPr>
            <p:nvPr/>
          </p:nvSpPr>
          <p:spPr bwMode="auto">
            <a:xfrm>
              <a:off x="3623582" y="5486400"/>
              <a:ext cx="990600" cy="277072"/>
            </a:xfrm>
            <a:prstGeom prst="rect">
              <a:avLst/>
            </a:prstGeom>
            <a:noFill/>
            <a:ln w="12700">
              <a:noFill/>
              <a:miter lim="800000"/>
              <a:headEnd/>
              <a:tailEnd/>
            </a:ln>
            <a:effectLst/>
          </p:spPr>
          <p:txBody>
            <a:bodyPr>
              <a:spAutoFit/>
            </a:bodyPr>
            <a:lstStyle/>
            <a:p>
              <a:pPr algn="ctr">
                <a:spcBef>
                  <a:spcPct val="50000"/>
                </a:spcBef>
              </a:pPr>
              <a:r>
                <a:rPr kumimoji="0" lang="en-US" altLang="zh-TW" sz="1200" b="1" dirty="0">
                  <a:latin typeface="Arial Narrow" pitchFamily="34" charset="0"/>
                </a:rPr>
                <a:t>MAD</a:t>
              </a:r>
            </a:p>
          </p:txBody>
        </p:sp>
        <p:sp>
          <p:nvSpPr>
            <p:cNvPr id="175168" name="AutoShape 64"/>
            <p:cNvSpPr>
              <a:spLocks noChangeArrowheads="1"/>
            </p:cNvSpPr>
            <p:nvPr/>
          </p:nvSpPr>
          <p:spPr bwMode="auto">
            <a:xfrm>
              <a:off x="7581916" y="1585605"/>
              <a:ext cx="533400" cy="775641"/>
            </a:xfrm>
            <a:prstGeom prst="downArrow">
              <a:avLst>
                <a:gd name="adj1" fmla="val 47028"/>
                <a:gd name="adj2" fmla="val 49405"/>
              </a:avLst>
            </a:prstGeom>
            <a:solidFill>
              <a:srgbClr val="00FF00"/>
            </a:solidFill>
            <a:ln w="12700">
              <a:solidFill>
                <a:schemeClr val="tx1"/>
              </a:solidFill>
              <a:miter lim="800000"/>
              <a:headEnd/>
              <a:tailEnd/>
            </a:ln>
            <a:effectLst/>
          </p:spPr>
          <p:txBody>
            <a:bodyPr vert="eaVert" wrap="none" anchor="ctr"/>
            <a:lstStyle/>
            <a:p>
              <a:endParaRPr kumimoji="0" lang="zh-TW" altLang="zh-TW" sz="1200" b="1">
                <a:latin typeface="Arial Narrow" pitchFamily="34" charset="0"/>
              </a:endParaRPr>
            </a:p>
          </p:txBody>
        </p:sp>
        <p:sp>
          <p:nvSpPr>
            <p:cNvPr id="175169" name="AutoShape 65"/>
            <p:cNvSpPr>
              <a:spLocks noChangeArrowheads="1"/>
            </p:cNvSpPr>
            <p:nvPr/>
          </p:nvSpPr>
          <p:spPr bwMode="auto">
            <a:xfrm>
              <a:off x="7581916" y="2941656"/>
              <a:ext cx="533400" cy="775641"/>
            </a:xfrm>
            <a:prstGeom prst="downArrow">
              <a:avLst>
                <a:gd name="adj1" fmla="val 47028"/>
                <a:gd name="adj2" fmla="val 49405"/>
              </a:avLst>
            </a:prstGeom>
            <a:solidFill>
              <a:srgbClr val="00FF00"/>
            </a:solidFill>
            <a:ln w="12700">
              <a:solidFill>
                <a:schemeClr val="tx1"/>
              </a:solidFill>
              <a:miter lim="800000"/>
              <a:headEnd/>
              <a:tailEnd/>
            </a:ln>
            <a:effectLst/>
          </p:spPr>
          <p:txBody>
            <a:bodyPr vert="eaVert" wrap="none" anchor="ctr"/>
            <a:lstStyle/>
            <a:p>
              <a:endParaRPr kumimoji="0" lang="zh-TW" altLang="zh-TW" sz="1200" b="1">
                <a:latin typeface="Arial Narrow" pitchFamily="34" charset="0"/>
              </a:endParaRPr>
            </a:p>
          </p:txBody>
        </p:sp>
        <p:sp>
          <p:nvSpPr>
            <p:cNvPr id="175170" name="AutoShape 66"/>
            <p:cNvSpPr>
              <a:spLocks noChangeArrowheads="1"/>
            </p:cNvSpPr>
            <p:nvPr/>
          </p:nvSpPr>
          <p:spPr bwMode="auto">
            <a:xfrm>
              <a:off x="7581916" y="4297707"/>
              <a:ext cx="533400" cy="775641"/>
            </a:xfrm>
            <a:prstGeom prst="downArrow">
              <a:avLst>
                <a:gd name="adj1" fmla="val 47028"/>
                <a:gd name="adj2" fmla="val 49405"/>
              </a:avLst>
            </a:prstGeom>
            <a:solidFill>
              <a:srgbClr val="00FF00"/>
            </a:solidFill>
            <a:ln w="12700">
              <a:solidFill>
                <a:schemeClr val="tx1"/>
              </a:solidFill>
              <a:miter lim="800000"/>
              <a:headEnd/>
              <a:tailEnd/>
            </a:ln>
            <a:effectLst/>
          </p:spPr>
          <p:txBody>
            <a:bodyPr vert="eaVert" wrap="none" anchor="ctr"/>
            <a:lstStyle/>
            <a:p>
              <a:endParaRPr kumimoji="0" lang="zh-TW" altLang="zh-TW" sz="1200" b="1">
                <a:latin typeface="Arial Narrow" pitchFamily="34" charset="0"/>
              </a:endParaRPr>
            </a:p>
          </p:txBody>
        </p:sp>
        <p:sp>
          <p:nvSpPr>
            <p:cNvPr id="175171" name="Rectangle 67"/>
            <p:cNvSpPr>
              <a:spLocks noChangeArrowheads="1"/>
            </p:cNvSpPr>
            <p:nvPr/>
          </p:nvSpPr>
          <p:spPr bwMode="auto">
            <a:xfrm>
              <a:off x="7239016" y="1752600"/>
              <a:ext cx="1219200" cy="287338"/>
            </a:xfrm>
            <a:prstGeom prst="rect">
              <a:avLst/>
            </a:prstGeom>
            <a:solidFill>
              <a:srgbClr val="CCFFCC"/>
            </a:solidFill>
            <a:ln w="12700">
              <a:solidFill>
                <a:srgbClr val="000000"/>
              </a:solidFill>
              <a:miter lim="800000"/>
              <a:headEnd/>
              <a:tailEnd/>
            </a:ln>
            <a:effectLst/>
          </p:spPr>
          <p:txBody>
            <a:bodyPr anchor="ctr">
              <a:spAutoFit/>
            </a:bodyPr>
            <a:lstStyle/>
            <a:p>
              <a:pPr algn="ctr">
                <a:spcBef>
                  <a:spcPct val="50000"/>
                </a:spcBef>
              </a:pPr>
              <a:r>
                <a:rPr kumimoji="0" lang="en-US" altLang="zh-TW" sz="1200" b="1">
                  <a:latin typeface="Arial Narrow" pitchFamily="34" charset="0"/>
                </a:rPr>
                <a:t>.tiff Image File</a:t>
              </a:r>
            </a:p>
          </p:txBody>
        </p:sp>
        <p:sp>
          <p:nvSpPr>
            <p:cNvPr id="175172" name="Rectangle 68"/>
            <p:cNvSpPr>
              <a:spLocks noChangeArrowheads="1"/>
            </p:cNvSpPr>
            <p:nvPr/>
          </p:nvSpPr>
          <p:spPr bwMode="auto">
            <a:xfrm>
              <a:off x="7277116" y="3071810"/>
              <a:ext cx="1143000" cy="287338"/>
            </a:xfrm>
            <a:prstGeom prst="rect">
              <a:avLst/>
            </a:prstGeom>
            <a:solidFill>
              <a:srgbClr val="CCFFCC"/>
            </a:solidFill>
            <a:ln w="12700">
              <a:solidFill>
                <a:srgbClr val="000000"/>
              </a:solidFill>
              <a:miter lim="800000"/>
              <a:headEnd/>
              <a:tailEnd/>
            </a:ln>
            <a:effectLst/>
          </p:spPr>
          <p:txBody>
            <a:bodyPr anchor="ctr">
              <a:spAutoFit/>
            </a:bodyPr>
            <a:lstStyle/>
            <a:p>
              <a:pPr algn="ctr">
                <a:spcBef>
                  <a:spcPct val="50000"/>
                </a:spcBef>
              </a:pPr>
              <a:r>
                <a:rPr kumimoji="0" lang="en-US" altLang="zh-TW" sz="1200" b="1">
                  <a:latin typeface="Arial Narrow" pitchFamily="34" charset="0"/>
                </a:rPr>
                <a:t>Raw .tav File</a:t>
              </a:r>
            </a:p>
          </p:txBody>
        </p:sp>
        <p:sp>
          <p:nvSpPr>
            <p:cNvPr id="175173" name="Rectangle 69"/>
            <p:cNvSpPr>
              <a:spLocks noChangeArrowheads="1"/>
            </p:cNvSpPr>
            <p:nvPr/>
          </p:nvSpPr>
          <p:spPr bwMode="auto">
            <a:xfrm>
              <a:off x="7048516" y="4429132"/>
              <a:ext cx="1600200" cy="287338"/>
            </a:xfrm>
            <a:prstGeom prst="rect">
              <a:avLst/>
            </a:prstGeom>
            <a:solidFill>
              <a:srgbClr val="CCFFCC"/>
            </a:solidFill>
            <a:ln w="12700">
              <a:solidFill>
                <a:srgbClr val="000000"/>
              </a:solidFill>
              <a:miter lim="800000"/>
              <a:headEnd/>
              <a:tailEnd/>
            </a:ln>
            <a:effectLst/>
          </p:spPr>
          <p:txBody>
            <a:bodyPr anchor="ctr">
              <a:spAutoFit/>
            </a:bodyPr>
            <a:lstStyle/>
            <a:p>
              <a:pPr algn="ctr">
                <a:spcBef>
                  <a:spcPct val="50000"/>
                </a:spcBef>
              </a:pPr>
              <a:r>
                <a:rPr kumimoji="0" lang="en-US" altLang="zh-TW" sz="1200" b="1">
                  <a:latin typeface="Arial Narrow" pitchFamily="34" charset="0"/>
                </a:rPr>
                <a:t>Normalized .tav File</a:t>
              </a:r>
            </a:p>
          </p:txBody>
        </p:sp>
        <p:sp>
          <p:nvSpPr>
            <p:cNvPr id="175174" name="AutoShape 70"/>
            <p:cNvSpPr>
              <a:spLocks noChangeArrowheads="1"/>
            </p:cNvSpPr>
            <p:nvPr/>
          </p:nvSpPr>
          <p:spPr bwMode="auto">
            <a:xfrm>
              <a:off x="7581916" y="5653755"/>
              <a:ext cx="533400" cy="775641"/>
            </a:xfrm>
            <a:prstGeom prst="downArrow">
              <a:avLst>
                <a:gd name="adj1" fmla="val 47028"/>
                <a:gd name="adj2" fmla="val 49405"/>
              </a:avLst>
            </a:prstGeom>
            <a:solidFill>
              <a:srgbClr val="00FF00"/>
            </a:solidFill>
            <a:ln w="12700">
              <a:solidFill>
                <a:schemeClr val="tx1"/>
              </a:solidFill>
              <a:miter lim="800000"/>
              <a:headEnd/>
              <a:tailEnd/>
            </a:ln>
            <a:effectLst/>
          </p:spPr>
          <p:txBody>
            <a:bodyPr vert="eaVert" wrap="none" anchor="ctr"/>
            <a:lstStyle/>
            <a:p>
              <a:endParaRPr kumimoji="0" lang="zh-TW" altLang="zh-TW" sz="1200" b="1">
                <a:latin typeface="Arial Narrow" pitchFamily="34" charset="0"/>
              </a:endParaRPr>
            </a:p>
          </p:txBody>
        </p:sp>
        <p:sp>
          <p:nvSpPr>
            <p:cNvPr id="175175" name="Rectangle 71"/>
            <p:cNvSpPr>
              <a:spLocks noChangeArrowheads="1"/>
            </p:cNvSpPr>
            <p:nvPr/>
          </p:nvSpPr>
          <p:spPr bwMode="auto">
            <a:xfrm>
              <a:off x="7200916" y="5791200"/>
              <a:ext cx="1295400" cy="287338"/>
            </a:xfrm>
            <a:prstGeom prst="rect">
              <a:avLst/>
            </a:prstGeom>
            <a:solidFill>
              <a:srgbClr val="CCFFCC"/>
            </a:solidFill>
            <a:ln w="12700">
              <a:solidFill>
                <a:srgbClr val="000000"/>
              </a:solidFill>
              <a:miter lim="800000"/>
              <a:headEnd/>
              <a:tailEnd/>
            </a:ln>
            <a:effectLst/>
          </p:spPr>
          <p:txBody>
            <a:bodyPr anchor="ctr">
              <a:spAutoFit/>
            </a:bodyPr>
            <a:lstStyle/>
            <a:p>
              <a:pPr algn="ctr">
                <a:spcBef>
                  <a:spcPct val="50000"/>
                </a:spcBef>
              </a:pPr>
              <a:r>
                <a:rPr kumimoji="0" lang="en-US" altLang="zh-TW" sz="1200" b="1">
                  <a:latin typeface="Arial Narrow" pitchFamily="34" charset="0"/>
                </a:rPr>
                <a:t>Interpretation…</a:t>
              </a:r>
            </a:p>
          </p:txBody>
        </p:sp>
        <p:sp>
          <p:nvSpPr>
            <p:cNvPr id="175176" name="AutoShape 72"/>
            <p:cNvSpPr>
              <a:spLocks noChangeArrowheads="1"/>
            </p:cNvSpPr>
            <p:nvPr/>
          </p:nvSpPr>
          <p:spPr bwMode="auto">
            <a:xfrm rot="17400000">
              <a:off x="6008913" y="2941582"/>
              <a:ext cx="533400" cy="1524000"/>
            </a:xfrm>
            <a:prstGeom prst="downArrow">
              <a:avLst>
                <a:gd name="adj1" fmla="val 41676"/>
                <a:gd name="adj2" fmla="val 49405"/>
              </a:avLst>
            </a:prstGeom>
            <a:solidFill>
              <a:srgbClr val="00FF00"/>
            </a:solidFill>
            <a:ln w="12700">
              <a:solidFill>
                <a:schemeClr val="tx1"/>
              </a:solidFill>
              <a:miter lim="800000"/>
              <a:headEnd/>
              <a:tailEnd/>
            </a:ln>
            <a:effectLst/>
          </p:spPr>
          <p:txBody>
            <a:bodyPr rot="10800000" wrap="none" anchor="ctr"/>
            <a:lstStyle/>
            <a:p>
              <a:endParaRPr kumimoji="0" lang="zh-TW" altLang="zh-TW" sz="1200" b="1">
                <a:latin typeface="Arial Narrow" pitchFamily="34" charset="0"/>
              </a:endParaRPr>
            </a:p>
          </p:txBody>
        </p:sp>
        <p:sp>
          <p:nvSpPr>
            <p:cNvPr id="175177" name="AutoShape 73"/>
            <p:cNvSpPr>
              <a:spLocks noChangeArrowheads="1"/>
            </p:cNvSpPr>
            <p:nvPr/>
          </p:nvSpPr>
          <p:spPr bwMode="auto">
            <a:xfrm rot="16200000">
              <a:off x="5970813" y="3505200"/>
              <a:ext cx="533400" cy="1447800"/>
            </a:xfrm>
            <a:prstGeom prst="downArrow">
              <a:avLst>
                <a:gd name="adj1" fmla="val 50940"/>
                <a:gd name="adj2" fmla="val 50302"/>
              </a:avLst>
            </a:prstGeom>
            <a:solidFill>
              <a:srgbClr val="00FF00"/>
            </a:solidFill>
            <a:ln w="12700">
              <a:solidFill>
                <a:schemeClr val="tx1"/>
              </a:solidFill>
              <a:miter lim="800000"/>
              <a:headEnd/>
              <a:tailEnd/>
            </a:ln>
            <a:effectLst/>
          </p:spPr>
          <p:txBody>
            <a:bodyPr rot="10800000" wrap="none" anchor="ctr"/>
            <a:lstStyle/>
            <a:p>
              <a:endParaRPr kumimoji="0" lang="zh-TW" altLang="zh-TW" sz="1200" b="1">
                <a:latin typeface="Arial Narrow" pitchFamily="34" charset="0"/>
              </a:endParaRPr>
            </a:p>
          </p:txBody>
        </p:sp>
        <p:sp>
          <p:nvSpPr>
            <p:cNvPr id="175178" name="Rectangle 74"/>
            <p:cNvSpPr>
              <a:spLocks noChangeArrowheads="1"/>
            </p:cNvSpPr>
            <p:nvPr/>
          </p:nvSpPr>
          <p:spPr bwMode="auto">
            <a:xfrm>
              <a:off x="5611245" y="3733800"/>
              <a:ext cx="1023937" cy="276999"/>
            </a:xfrm>
            <a:prstGeom prst="rect">
              <a:avLst/>
            </a:prstGeom>
            <a:solidFill>
              <a:srgbClr val="CCFFCC"/>
            </a:solidFill>
            <a:ln w="12700">
              <a:solidFill>
                <a:srgbClr val="000000"/>
              </a:solidFill>
              <a:miter lim="800000"/>
              <a:headEnd/>
              <a:tailEnd/>
            </a:ln>
            <a:effectLst/>
          </p:spPr>
          <p:txBody>
            <a:bodyPr wrap="square" anchor="ctr">
              <a:spAutoFit/>
            </a:bodyPr>
            <a:lstStyle/>
            <a:p>
              <a:pPr algn="ctr">
                <a:spcBef>
                  <a:spcPct val="50000"/>
                </a:spcBef>
              </a:pPr>
              <a:r>
                <a:rPr kumimoji="0" lang="en-US" altLang="zh-TW" sz="1200" b="1">
                  <a:latin typeface="Arial Narrow" pitchFamily="34" charset="0"/>
                </a:rPr>
                <a:t>Raw .tav File</a:t>
              </a:r>
            </a:p>
          </p:txBody>
        </p:sp>
        <p:sp>
          <p:nvSpPr>
            <p:cNvPr id="175179" name="Rectangle 75"/>
            <p:cNvSpPr>
              <a:spLocks noChangeArrowheads="1"/>
            </p:cNvSpPr>
            <p:nvPr/>
          </p:nvSpPr>
          <p:spPr bwMode="auto">
            <a:xfrm>
              <a:off x="5508851" y="2819400"/>
              <a:ext cx="1228724" cy="276999"/>
            </a:xfrm>
            <a:prstGeom prst="rect">
              <a:avLst/>
            </a:prstGeom>
            <a:solidFill>
              <a:srgbClr val="CCFFCC"/>
            </a:solidFill>
            <a:ln w="12700">
              <a:solidFill>
                <a:srgbClr val="000000"/>
              </a:solidFill>
              <a:miter lim="800000"/>
              <a:headEnd/>
              <a:tailEnd/>
            </a:ln>
            <a:effectLst/>
          </p:spPr>
          <p:txBody>
            <a:bodyPr wrap="square" anchor="ctr">
              <a:spAutoFit/>
            </a:bodyPr>
            <a:lstStyle/>
            <a:p>
              <a:pPr algn="ctr">
                <a:spcBef>
                  <a:spcPct val="50000"/>
                </a:spcBef>
              </a:pPr>
              <a:r>
                <a:rPr kumimoji="0" lang="en-US" altLang="zh-TW" sz="1200" b="1" dirty="0">
                  <a:latin typeface="Arial Narrow" pitchFamily="34" charset="0"/>
                </a:rPr>
                <a:t>Expression Data</a:t>
              </a:r>
            </a:p>
          </p:txBody>
        </p:sp>
      </p:grpSp>
    </p:spTree>
  </p:cSld>
  <p:clrMapOvr>
    <a:masterClrMapping/>
  </p:clrMapOvr>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群組 5"/>
          <p:cNvGrpSpPr/>
          <p:nvPr/>
        </p:nvGrpSpPr>
        <p:grpSpPr>
          <a:xfrm>
            <a:off x="1595428" y="489062"/>
            <a:ext cx="5953145" cy="5879876"/>
            <a:chOff x="1595428" y="489062"/>
            <a:chExt cx="5953145" cy="5879876"/>
          </a:xfrm>
        </p:grpSpPr>
        <p:pic>
          <p:nvPicPr>
            <p:cNvPr id="106498" name="Picture 2" descr="Fig 1 full size"/>
            <p:cNvPicPr>
              <a:picLocks noChangeAspect="1" noChangeArrowheads="1"/>
            </p:cNvPicPr>
            <p:nvPr/>
          </p:nvPicPr>
          <p:blipFill>
            <a:blip r:embed="rId3">
              <a:lum contrast="20000"/>
            </a:blip>
            <a:srcRect/>
            <a:stretch>
              <a:fillRect/>
            </a:stretch>
          </p:blipFill>
          <p:spPr bwMode="auto">
            <a:xfrm>
              <a:off x="1595428" y="489062"/>
              <a:ext cx="5953145" cy="5879876"/>
            </a:xfrm>
            <a:prstGeom prst="rect">
              <a:avLst/>
            </a:prstGeom>
            <a:noFill/>
          </p:spPr>
        </p:pic>
        <p:sp>
          <p:nvSpPr>
            <p:cNvPr id="5" name="矩形 4"/>
            <p:cNvSpPr/>
            <p:nvPr/>
          </p:nvSpPr>
          <p:spPr>
            <a:xfrm>
              <a:off x="5929322" y="6000768"/>
              <a:ext cx="1571636" cy="307777"/>
            </a:xfrm>
            <a:prstGeom prst="rect">
              <a:avLst/>
            </a:prstGeom>
          </p:spPr>
          <p:txBody>
            <a:bodyPr wrap="square">
              <a:spAutoFit/>
            </a:bodyPr>
            <a:lstStyle/>
            <a:p>
              <a:r>
                <a:rPr lang="en-US" sz="700" b="1" dirty="0" smtClean="0">
                  <a:solidFill>
                    <a:schemeClr val="bg1">
                      <a:lumMod val="50000"/>
                    </a:schemeClr>
                  </a:solidFill>
                </a:rPr>
                <a:t>Can networks describe organisms?</a:t>
              </a:r>
              <a:r>
                <a:rPr lang="en-US" sz="700" dirty="0" smtClean="0">
                  <a:solidFill>
                    <a:schemeClr val="bg1">
                      <a:lumMod val="50000"/>
                    </a:schemeClr>
                  </a:solidFill>
                </a:rPr>
                <a:t/>
              </a:r>
              <a:br>
                <a:rPr lang="en-US" sz="700" dirty="0" smtClean="0">
                  <a:solidFill>
                    <a:schemeClr val="bg1">
                      <a:lumMod val="50000"/>
                    </a:schemeClr>
                  </a:solidFill>
                </a:rPr>
              </a:br>
              <a:r>
                <a:rPr lang="en-US" sz="700" i="1" dirty="0" smtClean="0">
                  <a:solidFill>
                    <a:schemeClr val="bg1">
                      <a:lumMod val="50000"/>
                    </a:schemeClr>
                  </a:solidFill>
                </a:rPr>
                <a:t>Nature Methods</a:t>
              </a:r>
              <a:r>
                <a:rPr lang="en-US" sz="700" dirty="0" smtClean="0">
                  <a:solidFill>
                    <a:schemeClr val="bg1">
                      <a:lumMod val="50000"/>
                    </a:schemeClr>
                  </a:solidFill>
                </a:rPr>
                <a:t> - </a:t>
              </a:r>
              <a:r>
                <a:rPr lang="en-US" sz="700" b="1" dirty="0" smtClean="0">
                  <a:solidFill>
                    <a:schemeClr val="bg1">
                      <a:lumMod val="50000"/>
                    </a:schemeClr>
                  </a:solidFill>
                </a:rPr>
                <a:t>5</a:t>
              </a:r>
              <a:r>
                <a:rPr lang="en-US" sz="700" dirty="0" smtClean="0">
                  <a:solidFill>
                    <a:schemeClr val="bg1">
                      <a:lumMod val="50000"/>
                    </a:schemeClr>
                  </a:solidFill>
                </a:rPr>
                <a:t>, 217 (2008) </a:t>
              </a:r>
              <a:endParaRPr lang="zh-TW" altLang="en-US" sz="700" dirty="0">
                <a:solidFill>
                  <a:schemeClr val="bg1">
                    <a:lumMod val="50000"/>
                  </a:schemeClr>
                </a:solidFill>
              </a:endParaRPr>
            </a:p>
          </p:txBody>
        </p:sp>
      </p:grpSp>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9"/>
  <p:tag name="MMPROD_UIDATA" val="&lt;database version=&quot;7.0&quot;&gt;&lt;object type=&quot;1&quot; unique_id=&quot;10001&quot;&gt;&lt;object type=&quot;8&quot; unique_id=&quot;10002&quot;&gt;&lt;/object&gt;&lt;object type=&quot;2&quot; unique_id=&quot;10003&quot;&gt;&lt;object type=&quot;3&quot; unique_id=&quot;10004&quot;&gt;&lt;property id=&quot;20148&quot; value=&quot;5&quot;/&gt;&lt;property id=&quot;20300&quot; value=&quot;Slide 1&quot;/&gt;&lt;property id=&quot;20307&quot; value=&quot;256&quot;/&gt;&lt;/object&gt;&lt;object type=&quot;3&quot; unique_id=&quot;10065&quot;&gt;&lt;property id=&quot;20148&quot; value=&quot;5&quot;/&gt;&lt;property id=&quot;20300&quot; value=&quot;Slide 4&quot;/&gt;&lt;property id=&quot;20307&quot; value=&quot;262&quot;/&gt;&lt;/object&gt;&lt;object type=&quot;3&quot; unique_id=&quot;10079&quot;&gt;&lt;property id=&quot;20148&quot; value=&quot;5&quot;/&gt;&lt;property id=&quot;20300&quot; value=&quot;Slide 44&quot;/&gt;&lt;property id=&quot;20307&quot; value=&quot;264&quot;/&gt;&lt;/object&gt;&lt;object type=&quot;3&quot; unique_id=&quot;10168&quot;&gt;&lt;property id=&quot;20148&quot; value=&quot;5&quot;/&gt;&lt;property id=&quot;20300&quot; value=&quot;Slide 45&quot;/&gt;&lt;property id=&quot;20307&quot; value=&quot;265&quot;/&gt;&lt;/object&gt;&lt;object type=&quot;3&quot; unique_id=&quot;10253&quot;&gt;&lt;property id=&quot;20148&quot; value=&quot;5&quot;/&gt;&lt;property id=&quot;20300&quot; value=&quot;Slide 16&quot;/&gt;&lt;property id=&quot;20307&quot; value=&quot;267&quot;/&gt;&lt;/object&gt;&lt;object type=&quot;3&quot; unique_id=&quot;10479&quot;&gt;&lt;property id=&quot;20148&quot; value=&quot;5&quot;/&gt;&lt;property id=&quot;20300&quot; value=&quot;Slide 18&quot;/&gt;&lt;property id=&quot;20307&quot; value=&quot;268&quot;/&gt;&lt;/object&gt;&lt;object type=&quot;3&quot; unique_id=&quot;10480&quot;&gt;&lt;property id=&quot;20148&quot; value=&quot;5&quot;/&gt;&lt;property id=&quot;20300&quot; value=&quot;Slide 19&quot;/&gt;&lt;property id=&quot;20307&quot; value=&quot;269&quot;/&gt;&lt;/object&gt;&lt;object type=&quot;3&quot; unique_id=&quot;10481&quot;&gt;&lt;property id=&quot;20148&quot; value=&quot;5&quot;/&gt;&lt;property id=&quot;20300&quot; value=&quot;Slide 25&quot;/&gt;&lt;property id=&quot;20307&quot; value=&quot;270&quot;/&gt;&lt;/object&gt;&lt;object type=&quot;3&quot; unique_id=&quot;10482&quot;&gt;&lt;property id=&quot;20148&quot; value=&quot;5&quot;/&gt;&lt;property id=&quot;20300&quot; value=&quot;Slide 27&quot;/&gt;&lt;property id=&quot;20307&quot; value=&quot;271&quot;/&gt;&lt;/object&gt;&lt;object type=&quot;3&quot; unique_id=&quot;10772&quot;&gt;&lt;property id=&quot;20148&quot; value=&quot;5&quot;/&gt;&lt;property id=&quot;20300&quot; value=&quot;Slide 2&quot;/&gt;&lt;property id=&quot;20307&quot; value=&quot;276&quot;/&gt;&lt;/object&gt;&lt;object type=&quot;3&quot; unique_id=&quot;10773&quot;&gt;&lt;property id=&quot;20148&quot; value=&quot;5&quot;/&gt;&lt;property id=&quot;20300&quot; value=&quot;Slide 17&quot;/&gt;&lt;property id=&quot;20307&quot; value=&quot;274&quot;/&gt;&lt;/object&gt;&lt;object type=&quot;3&quot; unique_id=&quot;10867&quot;&gt;&lt;property id=&quot;20148&quot; value=&quot;5&quot;/&gt;&lt;property id=&quot;20300&quot; value=&quot;Slide 10&quot;/&gt;&lt;property id=&quot;20307&quot; value=&quot;277&quot;/&gt;&lt;/object&gt;&lt;object type=&quot;3&quot; unique_id=&quot;11252&quot;&gt;&lt;property id=&quot;20148&quot; value=&quot;5&quot;/&gt;&lt;property id=&quot;20300&quot; value=&quot;Slide 26&quot;/&gt;&lt;property id=&quot;20307&quot; value=&quot;278&quot;/&gt;&lt;/object&gt;&lt;object type=&quot;3&quot; unique_id=&quot;11874&quot;&gt;&lt;property id=&quot;20148&quot; value=&quot;5&quot;/&gt;&lt;property id=&quot;20300&quot; value=&quot;Slide 20&quot;/&gt;&lt;property id=&quot;20307&quot; value=&quot;279&quot;/&gt;&lt;/object&gt;&lt;object type=&quot;3&quot; unique_id=&quot;11875&quot;&gt;&lt;property id=&quot;20148&quot; value=&quot;5&quot;/&gt;&lt;property id=&quot;20300&quot; value=&quot;Slide 21&quot;/&gt;&lt;property id=&quot;20307&quot; value=&quot;280&quot;/&gt;&lt;/object&gt;&lt;object type=&quot;3&quot; unique_id=&quot;11876&quot;&gt;&lt;property id=&quot;20148&quot; value=&quot;5&quot;/&gt;&lt;property id=&quot;20300&quot; value=&quot;Slide 22&quot;/&gt;&lt;property id=&quot;20307&quot; value=&quot;281&quot;/&gt;&lt;/object&gt;&lt;object type=&quot;3&quot; unique_id=&quot;11877&quot;&gt;&lt;property id=&quot;20148&quot; value=&quot;5&quot;/&gt;&lt;property id=&quot;20300&quot; value=&quot;Slide 23&quot;/&gt;&lt;property id=&quot;20307&quot; value=&quot;282&quot;/&gt;&lt;/object&gt;&lt;object type=&quot;3&quot; unique_id=&quot;11878&quot;&gt;&lt;property id=&quot;20148&quot; value=&quot;5&quot;/&gt;&lt;property id=&quot;20300&quot; value=&quot;Slide 46&quot;/&gt;&lt;property id=&quot;20307&quot; value=&quot;283&quot;/&gt;&lt;/object&gt;&lt;object type=&quot;3&quot; unique_id=&quot;11879&quot;&gt;&lt;property id=&quot;20148&quot; value=&quot;5&quot;/&gt;&lt;property id=&quot;20300&quot; value=&quot;Slide 24&quot;/&gt;&lt;property id=&quot;20307&quot; value=&quot;284&quot;/&gt;&lt;/object&gt;&lt;object type=&quot;3&quot; unique_id=&quot;12221&quot;&gt;&lt;property id=&quot;20148&quot; value=&quot;5&quot;/&gt;&lt;property id=&quot;20300&quot; value=&quot;Slide 9 - &amp;quot;Why Use DNA Microarrays for Expression Analysis?&amp;quot;&quot;/&gt;&lt;property id=&quot;20307&quot; value=&quot;285&quot;/&gt;&lt;/object&gt;&lt;object type=&quot;3&quot; unique_id=&quot;12638&quot;&gt;&lt;property id=&quot;20148&quot; value=&quot;5&quot;/&gt;&lt;property id=&quot;20300&quot; value=&quot;Slide 11&quot;/&gt;&lt;property id=&quot;20307&quot; value=&quot;286&quot;/&gt;&lt;/object&gt;&lt;object type=&quot;3&quot; unique_id=&quot;12639&quot;&gt;&lt;property id=&quot;20148&quot; value=&quot;5&quot;/&gt;&lt;property id=&quot;20300&quot; value=&quot;Slide 12&quot;/&gt;&lt;property id=&quot;20307&quot; value=&quot;287&quot;/&gt;&lt;/object&gt;&lt;object type=&quot;3&quot; unique_id=&quot;12640&quot;&gt;&lt;property id=&quot;20148&quot; value=&quot;5&quot;/&gt;&lt;property id=&quot;20300&quot; value=&quot;Slide 13&quot;/&gt;&lt;property id=&quot;20307&quot; value=&quot;288&quot;/&gt;&lt;/object&gt;&lt;object type=&quot;3&quot; unique_id=&quot;12641&quot;&gt;&lt;property id=&quot;20148&quot; value=&quot;5&quot;/&gt;&lt;property id=&quot;20300&quot; value=&quot;Slide 14&quot;/&gt;&lt;property id=&quot;20307&quot; value=&quot;289&quot;/&gt;&lt;/object&gt;&lt;object type=&quot;3&quot; unique_id=&quot;12642&quot;&gt;&lt;property id=&quot;20148&quot; value=&quot;5&quot;/&gt;&lt;property id=&quot;20300&quot; value=&quot;Slide 15&quot;/&gt;&lt;property id=&quot;20307&quot; value=&quot;290&quot;/&gt;&lt;/object&gt;&lt;object type=&quot;3&quot; unique_id=&quot;13420&quot;&gt;&lt;property id=&quot;20148&quot; value=&quot;5&quot;/&gt;&lt;property id=&quot;20300&quot; value=&quot;Slide 3&quot;/&gt;&lt;property id=&quot;20307&quot; value=&quot;291&quot;/&gt;&lt;/object&gt;&lt;object type=&quot;3&quot; unique_id=&quot;13878&quot;&gt;&lt;property id=&quot;20148&quot; value=&quot;5&quot;/&gt;&lt;property id=&quot;20300&quot; value=&quot;Slide 59&quot;/&gt;&lt;property id=&quot;20307&quot; value=&quot;292&quot;/&gt;&lt;/object&gt;&lt;object type=&quot;3&quot; unique_id=&quot;14593&quot;&gt;&lt;property id=&quot;20148&quot; value=&quot;5&quot;/&gt;&lt;property id=&quot;20300&quot; value=&quot;Slide 5&quot;/&gt;&lt;property id=&quot;20307&quot; value=&quot;294&quot;/&gt;&lt;/object&gt;&lt;object type=&quot;3&quot; unique_id=&quot;14594&quot;&gt;&lt;property id=&quot;20148&quot; value=&quot;5&quot;/&gt;&lt;property id=&quot;20300&quot; value=&quot;Slide 6&quot;/&gt;&lt;property id=&quot;20307&quot; value=&quot;295&quot;/&gt;&lt;/object&gt;&lt;object type=&quot;3&quot; unique_id=&quot;14595&quot;&gt;&lt;property id=&quot;20148&quot; value=&quot;5&quot;/&gt;&lt;property id=&quot;20300&quot; value=&quot;Slide 7&quot;/&gt;&lt;property id=&quot;20307&quot; value=&quot;296&quot;/&gt;&lt;/object&gt;&lt;object type=&quot;3&quot; unique_id=&quot;14596&quot;&gt;&lt;property id=&quot;20148&quot; value=&quot;5&quot;/&gt;&lt;property id=&quot;20300&quot; value=&quot;Slide 8&quot;/&gt;&lt;property id=&quot;20307&quot; value=&quot;297&quot;/&gt;&lt;/object&gt;&lt;object type=&quot;3&quot; unique_id=&quot;14797&quot;&gt;&lt;property id=&quot;20148&quot; value=&quot;5&quot;/&gt;&lt;property id=&quot;20300&quot; value=&quot;Slide 58&quot;/&gt;&lt;property id=&quot;20307&quot; value=&quot;299&quot;/&gt;&lt;/object&gt;&lt;object type=&quot;3&quot; unique_id=&quot;14798&quot;&gt;&lt;property id=&quot;20148&quot; value=&quot;5&quot;/&gt;&lt;property id=&quot;20300&quot; value=&quot;Slide 90&quot;/&gt;&lt;property id=&quot;20307&quot; value=&quot;298&quot;/&gt;&lt;/object&gt;&lt;object type=&quot;3&quot; unique_id=&quot;16950&quot;&gt;&lt;property id=&quot;20148&quot; value=&quot;5&quot;/&gt;&lt;property id=&quot;20300&quot; value=&quot;Slide 31&quot;/&gt;&lt;property id=&quot;20307&quot; value=&quot;322&quot;/&gt;&lt;/object&gt;&lt;object type=&quot;3&quot; unique_id=&quot;16951&quot;&gt;&lt;property id=&quot;20148&quot; value=&quot;5&quot;/&gt;&lt;property id=&quot;20300&quot; value=&quot;Slide 29&quot;/&gt;&lt;property id=&quot;20307&quot; value=&quot;323&quot;/&gt;&lt;/object&gt;&lt;object type=&quot;3&quot; unique_id=&quot;17428&quot;&gt;&lt;property id=&quot;20148&quot; value=&quot;5&quot;/&gt;&lt;property id=&quot;20300&quot; value=&quot;Slide 30&quot;/&gt;&lt;property id=&quot;20307&quot; value=&quot;324&quot;/&gt;&lt;/object&gt;&lt;object type=&quot;3&quot; unique_id=&quot;20409&quot;&gt;&lt;property id=&quot;20148&quot; value=&quot;5&quot;/&gt;&lt;property id=&quot;20300&quot; value=&quot;Slide 28&quot;/&gt;&lt;property id=&quot;20307&quot; value=&quot;332&quot;/&gt;&lt;/object&gt;&lt;object type=&quot;3&quot; unique_id=&quot;21448&quot;&gt;&lt;property id=&quot;20148&quot; value=&quot;5&quot;/&gt;&lt;property id=&quot;20300&quot; value=&quot;Slide 32&quot;/&gt;&lt;property id=&quot;20307&quot; value=&quot;335&quot;/&gt;&lt;/object&gt;&lt;object type=&quot;3&quot; unique_id=&quot;21449&quot;&gt;&lt;property id=&quot;20148&quot; value=&quot;5&quot;/&gt;&lt;property id=&quot;20300&quot; value=&quot;Slide 33&quot;/&gt;&lt;property id=&quot;20307&quot; value=&quot;336&quot;/&gt;&lt;/object&gt;&lt;object type=&quot;3&quot; unique_id=&quot;21450&quot;&gt;&lt;property id=&quot;20148&quot; value=&quot;5&quot;/&gt;&lt;property id=&quot;20300&quot; value=&quot;Slide 34&quot;/&gt;&lt;property id=&quot;20307&quot; value=&quot;337&quot;/&gt;&lt;/object&gt;&lt;object type=&quot;3&quot; unique_id=&quot;21451&quot;&gt;&lt;property id=&quot;20148&quot; value=&quot;5&quot;/&gt;&lt;property id=&quot;20300&quot; value=&quot;Slide 35&quot;/&gt;&lt;property id=&quot;20307&quot; value=&quot;338&quot;/&gt;&lt;/object&gt;&lt;object type=&quot;3&quot; unique_id=&quot;21452&quot;&gt;&lt;property id=&quot;20148&quot; value=&quot;5&quot;/&gt;&lt;property id=&quot;20300&quot; value=&quot;Slide 36&quot;/&gt;&lt;property id=&quot;20307&quot; value=&quot;339&quot;/&gt;&lt;/object&gt;&lt;object type=&quot;3&quot; unique_id=&quot;21453&quot;&gt;&lt;property id=&quot;20148&quot; value=&quot;5&quot;/&gt;&lt;property id=&quot;20300&quot; value=&quot;Slide 37&quot;/&gt;&lt;property id=&quot;20307&quot; value=&quot;340&quot;/&gt;&lt;/object&gt;&lt;object type=&quot;3&quot; unique_id=&quot;21454&quot;&gt;&lt;property id=&quot;20148&quot; value=&quot;5&quot;/&gt;&lt;property id=&quot;20300&quot; value=&quot;Slide 38&quot;/&gt;&lt;property id=&quot;20307&quot; value=&quot;341&quot;/&gt;&lt;/object&gt;&lt;object type=&quot;3&quot; unique_id=&quot;21456&quot;&gt;&lt;property id=&quot;20148&quot; value=&quot;5&quot;/&gt;&lt;property id=&quot;20300&quot; value=&quot;Slide 39&quot;/&gt;&lt;property id=&quot;20307&quot; value=&quot;343&quot;/&gt;&lt;/object&gt;&lt;object type=&quot;3&quot; unique_id=&quot;21457&quot;&gt;&lt;property id=&quot;20148&quot; value=&quot;5&quot;/&gt;&lt;property id=&quot;20300&quot; value=&quot;Slide 40&quot;/&gt;&lt;property id=&quot;20307&quot; value=&quot;344&quot;/&gt;&lt;/object&gt;&lt;object type=&quot;3&quot; unique_id=&quot;21458&quot;&gt;&lt;property id=&quot;20148&quot; value=&quot;5&quot;/&gt;&lt;property id=&quot;20300&quot; value=&quot;Slide 41&quot;/&gt;&lt;property id=&quot;20307&quot; value=&quot;345&quot;/&gt;&lt;/object&gt;&lt;object type=&quot;3&quot; unique_id=&quot;21459&quot;&gt;&lt;property id=&quot;20148&quot; value=&quot;5&quot;/&gt;&lt;property id=&quot;20300&quot; value=&quot;Slide 42&quot;/&gt;&lt;property id=&quot;20307&quot; value=&quot;346&quot;/&gt;&lt;/object&gt;&lt;object type=&quot;3&quot; unique_id=&quot;25550&quot;&gt;&lt;property id=&quot;20148&quot; value=&quot;5&quot;/&gt;&lt;property id=&quot;20300&quot; value=&quot;Slide 47&quot;/&gt;&lt;property id=&quot;20307&quot; value=&quot;347&quot;/&gt;&lt;/object&gt;&lt;object type=&quot;3&quot; unique_id=&quot;27016&quot;&gt;&lt;property id=&quot;20148&quot; value=&quot;5&quot;/&gt;&lt;property id=&quot;20300&quot; value=&quot;Slide 48&quot;/&gt;&lt;property id=&quot;20307&quot; value=&quot;348&quot;/&gt;&lt;/object&gt;&lt;object type=&quot;3&quot; unique_id=&quot;27017&quot;&gt;&lt;property id=&quot;20148&quot; value=&quot;5&quot;/&gt;&lt;property id=&quot;20300&quot; value=&quot;Slide 53&quot;/&gt;&lt;property id=&quot;20307&quot; value=&quot;349&quot;/&gt;&lt;/object&gt;&lt;object type=&quot;3&quot; unique_id=&quot;27018&quot;&gt;&lt;property id=&quot;20148&quot; value=&quot;5&quot;/&gt;&lt;property id=&quot;20300&quot; value=&quot;Slide 50&quot;/&gt;&lt;property id=&quot;20307&quot; value=&quot;350&quot;/&gt;&lt;/object&gt;&lt;object type=&quot;3&quot; unique_id=&quot;27019&quot;&gt;&lt;property id=&quot;20148&quot; value=&quot;5&quot;/&gt;&lt;property id=&quot;20300&quot; value=&quot;Slide 49&quot;/&gt;&lt;property id=&quot;20307&quot; value=&quot;351&quot;/&gt;&lt;/object&gt;&lt;object type=&quot;3&quot; unique_id=&quot;27020&quot;&gt;&lt;property id=&quot;20148&quot; value=&quot;5&quot;/&gt;&lt;property id=&quot;20300&quot; value=&quot;Slide 56&quot;/&gt;&lt;property id=&quot;20307&quot; value=&quot;352&quot;/&gt;&lt;/object&gt;&lt;object type=&quot;3&quot; unique_id=&quot;27021&quot;&gt;&lt;property id=&quot;20148&quot; value=&quot;5&quot;/&gt;&lt;property id=&quot;20300&quot; value=&quot;Slide 57&quot;/&gt;&lt;property id=&quot;20307&quot; value=&quot;353&quot;/&gt;&lt;/object&gt;&lt;object type=&quot;3&quot; unique_id=&quot;27022&quot;&gt;&lt;property id=&quot;20148&quot; value=&quot;5&quot;/&gt;&lt;property id=&quot;20300&quot; value=&quot;Slide 61&quot;/&gt;&lt;property id=&quot;20307&quot; value=&quot;354&quot;/&gt;&lt;/object&gt;&lt;object type=&quot;3&quot; unique_id=&quot;27373&quot;&gt;&lt;property id=&quot;20148&quot; value=&quot;5&quot;/&gt;&lt;property id=&quot;20300&quot; value=&quot;Slide 43&quot;/&gt;&lt;property id=&quot;20307&quot; value=&quot;358&quot;/&gt;&lt;/object&gt;&lt;object type=&quot;3&quot; unique_id=&quot;27374&quot;&gt;&lt;property id=&quot;20148&quot; value=&quot;5&quot;/&gt;&lt;property id=&quot;20300&quot; value=&quot;Slide 62&quot;/&gt;&lt;property id=&quot;20307&quot; value=&quot;355&quot;/&gt;&lt;/object&gt;&lt;object type=&quot;3&quot; unique_id=&quot;27375&quot;&gt;&lt;property id=&quot;20148&quot; value=&quot;5&quot;/&gt;&lt;property id=&quot;20300&quot; value=&quot;Slide 63&quot;/&gt;&lt;property id=&quot;20307&quot; value=&quot;356&quot;/&gt;&lt;/object&gt;&lt;object type=&quot;3&quot; unique_id=&quot;27376&quot;&gt;&lt;property id=&quot;20148&quot; value=&quot;5&quot;/&gt;&lt;property id=&quot;20300&quot; value=&quot;Slide 64&quot;/&gt;&lt;property id=&quot;20307&quot; value=&quot;357&quot;/&gt;&lt;/object&gt;&lt;object type=&quot;3&quot; unique_id=&quot;28242&quot;&gt;&lt;property id=&quot;20148&quot; value=&quot;5&quot;/&gt;&lt;property id=&quot;20300&quot; value=&quot;Slide 66&quot;/&gt;&lt;property id=&quot;20307&quot; value=&quot;359&quot;/&gt;&lt;/object&gt;&lt;object type=&quot;3&quot; unique_id=&quot;28432&quot;&gt;&lt;property id=&quot;20148&quot; value=&quot;5&quot;/&gt;&lt;property id=&quot;20300&quot; value=&quot;Slide 67&quot;/&gt;&lt;property id=&quot;20307&quot; value=&quot;360&quot;/&gt;&lt;/object&gt;&lt;object type=&quot;3&quot; unique_id=&quot;29841&quot;&gt;&lt;property id=&quot;20148&quot; value=&quot;5&quot;/&gt;&lt;property id=&quot;20300&quot; value=&quot;Slide 68&quot;/&gt;&lt;property id=&quot;20307&quot; value=&quot;361&quot;/&gt;&lt;/object&gt;&lt;object type=&quot;3&quot; unique_id=&quot;29842&quot;&gt;&lt;property id=&quot;20148&quot; value=&quot;5&quot;/&gt;&lt;property id=&quot;20300&quot; value=&quot;Slide 69&quot;/&gt;&lt;property id=&quot;20307&quot; value=&quot;362&quot;/&gt;&lt;/object&gt;&lt;object type=&quot;3&quot; unique_id=&quot;29843&quot;&gt;&lt;property id=&quot;20148&quot; value=&quot;5&quot;/&gt;&lt;property id=&quot;20300&quot; value=&quot;Slide 70&quot;/&gt;&lt;property id=&quot;20307&quot; value=&quot;363&quot;/&gt;&lt;/object&gt;&lt;object type=&quot;3&quot; unique_id=&quot;29844&quot;&gt;&lt;property id=&quot;20148&quot; value=&quot;5&quot;/&gt;&lt;property id=&quot;20300&quot; value=&quot;Slide 72&quot;/&gt;&lt;property id=&quot;20307&quot; value=&quot;364&quot;/&gt;&lt;/object&gt;&lt;object type=&quot;3&quot; unique_id=&quot;29845&quot;&gt;&lt;property id=&quot;20148&quot; value=&quot;5&quot;/&gt;&lt;property id=&quot;20300&quot; value=&quot;Slide 73&quot;/&gt;&lt;property id=&quot;20307&quot; value=&quot;365&quot;/&gt;&lt;/object&gt;&lt;object type=&quot;3&quot; unique_id=&quot;29846&quot;&gt;&lt;property id=&quot;20148&quot; value=&quot;5&quot;/&gt;&lt;property id=&quot;20300&quot; value=&quot;Slide 74&quot;/&gt;&lt;property id=&quot;20307&quot; value=&quot;366&quot;/&gt;&lt;/object&gt;&lt;object type=&quot;3&quot; unique_id=&quot;29847&quot;&gt;&lt;property id=&quot;20148&quot; value=&quot;5&quot;/&gt;&lt;property id=&quot;20300&quot; value=&quot;Slide 75&quot;/&gt;&lt;property id=&quot;20307&quot; value=&quot;367&quot;/&gt;&lt;/object&gt;&lt;object type=&quot;3&quot; unique_id=&quot;29848&quot;&gt;&lt;property id=&quot;20148&quot; value=&quot;5&quot;/&gt;&lt;property id=&quot;20300&quot; value=&quot;Slide 76&quot;/&gt;&lt;property id=&quot;20307&quot; value=&quot;368&quot;/&gt;&lt;/object&gt;&lt;object type=&quot;3&quot; unique_id=&quot;29849&quot;&gt;&lt;property id=&quot;20148&quot; value=&quot;5&quot;/&gt;&lt;property id=&quot;20300&quot; value=&quot;Slide 77&quot;/&gt;&lt;property id=&quot;20307&quot; value=&quot;369&quot;/&gt;&lt;/object&gt;&lt;object type=&quot;3&quot; unique_id=&quot;29850&quot;&gt;&lt;property id=&quot;20148&quot; value=&quot;5&quot;/&gt;&lt;property id=&quot;20300&quot; value=&quot;Slide 78&quot;/&gt;&lt;property id=&quot;20307&quot; value=&quot;370&quot;/&gt;&lt;/object&gt;&lt;object type=&quot;3&quot; unique_id=&quot;29851&quot;&gt;&lt;property id=&quot;20148&quot; value=&quot;5&quot;/&gt;&lt;property id=&quot;20300&quot; value=&quot;Slide 79&quot;/&gt;&lt;property id=&quot;20307&quot; value=&quot;371&quot;/&gt;&lt;/object&gt;&lt;object type=&quot;3&quot; unique_id=&quot;29852&quot;&gt;&lt;property id=&quot;20148&quot; value=&quot;5&quot;/&gt;&lt;property id=&quot;20300&quot; value=&quot;Slide 80&quot;/&gt;&lt;property id=&quot;20307&quot; value=&quot;372&quot;/&gt;&lt;/object&gt;&lt;object type=&quot;3&quot; unique_id=&quot;29853&quot;&gt;&lt;property id=&quot;20148&quot; value=&quot;5&quot;/&gt;&lt;property id=&quot;20300&quot; value=&quot;Slide 81&quot;/&gt;&lt;property id=&quot;20307&quot; value=&quot;373&quot;/&gt;&lt;/object&gt;&lt;object type=&quot;3&quot; unique_id=&quot;29855&quot;&gt;&lt;property id=&quot;20148&quot; value=&quot;5&quot;/&gt;&lt;property id=&quot;20300&quot; value=&quot;Slide 84&quot;/&gt;&lt;property id=&quot;20307&quot; value=&quot;375&quot;/&gt;&lt;/object&gt;&lt;object type=&quot;3&quot; unique_id=&quot;29856&quot;&gt;&lt;property id=&quot;20148&quot; value=&quot;5&quot;/&gt;&lt;property id=&quot;20300&quot; value=&quot;Slide 82&quot;/&gt;&lt;property id=&quot;20307&quot; value=&quot;376&quot;/&gt;&lt;/object&gt;&lt;object type=&quot;3&quot; unique_id=&quot;29857&quot;&gt;&lt;property id=&quot;20148&quot; value=&quot;5&quot;/&gt;&lt;property id=&quot;20300&quot; value=&quot;Slide 85&quot;/&gt;&lt;property id=&quot;20307&quot; value=&quot;377&quot;/&gt;&lt;/object&gt;&lt;object type=&quot;3&quot; unique_id=&quot;29858&quot;&gt;&lt;property id=&quot;20148&quot; value=&quot;5&quot;/&gt;&lt;property id=&quot;20300&quot; value=&quot;Slide 86&quot;/&gt;&lt;property id=&quot;20307&quot; value=&quot;378&quot;/&gt;&lt;/object&gt;&lt;object type=&quot;3&quot; unique_id=&quot;29859&quot;&gt;&lt;property id=&quot;20148&quot; value=&quot;5&quot;/&gt;&lt;property id=&quot;20300&quot; value=&quot;Slide 87&quot;/&gt;&lt;property id=&quot;20307&quot; value=&quot;379&quot;/&gt;&lt;/object&gt;&lt;object type=&quot;3&quot; unique_id=&quot;29860&quot;&gt;&lt;property id=&quot;20148&quot; value=&quot;5&quot;/&gt;&lt;property id=&quot;20300&quot; value=&quot;Slide 88&quot;/&gt;&lt;property id=&quot;20307&quot; value=&quot;380&quot;/&gt;&lt;/object&gt;&lt;object type=&quot;3&quot; unique_id=&quot;30197&quot;&gt;&lt;property id=&quot;20148&quot; value=&quot;5&quot;/&gt;&lt;property id=&quot;20300&quot; value=&quot;Slide 60&quot;/&gt;&lt;property id=&quot;20307&quot; value=&quot;382&quot;/&gt;&lt;/object&gt;&lt;object type=&quot;3&quot; unique_id=&quot;30198&quot;&gt;&lt;property id=&quot;20148&quot; value=&quot;5&quot;/&gt;&lt;property id=&quot;20300&quot; value=&quot;Slide 89&quot;/&gt;&lt;property id=&quot;20307&quot; value=&quot;381&quot;/&gt;&lt;/object&gt;&lt;object type=&quot;3&quot; unique_id=&quot;30891&quot;&gt;&lt;property id=&quot;20148&quot; value=&quot;5&quot;/&gt;&lt;property id=&quot;20300&quot; value=&quot;Slide 71&quot;/&gt;&lt;property id=&quot;20307&quot; value=&quot;384&quot;/&gt;&lt;/object&gt;&lt;object type=&quot;3&quot; unique_id=&quot;31420&quot;&gt;&lt;property id=&quot;20148&quot; value=&quot;5&quot;/&gt;&lt;property id=&quot;20300&quot; value=&quot;Slide 65&quot;/&gt;&lt;property id=&quot;20307&quot; value=&quot;385&quot;/&gt;&lt;/object&gt;&lt;object type=&quot;3&quot; unique_id=&quot;31775&quot;&gt;&lt;property id=&quot;20148&quot; value=&quot;5&quot;/&gt;&lt;property id=&quot;20300&quot; value=&quot;Slide 54&quot;/&gt;&lt;property id=&quot;20307&quot; value=&quot;386&quot;/&gt;&lt;/object&gt;&lt;object type=&quot;3&quot; unique_id=&quot;32043&quot;&gt;&lt;property id=&quot;20148&quot; value=&quot;5&quot;/&gt;&lt;property id=&quot;20300&quot; value=&quot;Slide 51&quot;/&gt;&lt;property id=&quot;20307&quot; value=&quot;387&quot;/&gt;&lt;/object&gt;&lt;object type=&quot;3&quot; unique_id=&quot;32314&quot;&gt;&lt;property id=&quot;20148&quot; value=&quot;5&quot;/&gt;&lt;property id=&quot;20300&quot; value=&quot;Slide 83&quot;/&gt;&lt;property id=&quot;20307&quot; value=&quot;388&quot;/&gt;&lt;/object&gt;&lt;object type=&quot;3&quot; unique_id=&quot;32765&quot;&gt;&lt;property id=&quot;20148&quot; value=&quot;5&quot;/&gt;&lt;property id=&quot;20300&quot; value=&quot;Slide 55&quot;/&gt;&lt;property id=&quot;20307&quot; value=&quot;389&quot;/&gt;&lt;/object&gt;&lt;object type=&quot;3&quot; unique_id=&quot;33130&quot;&gt;&lt;property id=&quot;20148&quot; value=&quot;5&quot;/&gt;&lt;property id=&quot;20300&quot; value=&quot;Slide 52&quot;/&gt;&lt;property id=&quot;20307&quot; value=&quot;390&quot;/&gt;&lt;/object&gt;&lt;/object&gt;&lt;/object&gt;&lt;/database&gt;"/>
  <p:tag name="GENSWF_MOVIE_ONCLICK_URL" val="http://"/>
  <p:tag name="GENSWF_MOVIE_PRESENTATION_END_URL" val="http://"/>
  <p:tag name="SECTOMILLISECCONVERTED" val="1"/>
</p:tagLst>
</file>

<file path=ppt/tags/tag2.xml><?xml version="1.0" encoding="utf-8"?>
<p:tagLst xmlns:a="http://schemas.openxmlformats.org/drawingml/2006/main" xmlns:r="http://schemas.openxmlformats.org/officeDocument/2006/relationships" xmlns:p="http://schemas.openxmlformats.org/presentationml/2006/main">
  <p:tag name="IIW_NOTES_FOOTER" val="1"/>
</p:tagLst>
</file>

<file path=ppt/tags/tag3.xml><?xml version="1.0" encoding="utf-8"?>
<p:tagLst xmlns:a="http://schemas.openxmlformats.org/drawingml/2006/main" xmlns:r="http://schemas.openxmlformats.org/officeDocument/2006/relationships" xmlns:p="http://schemas.openxmlformats.org/presentationml/2006/main">
  <p:tag name="IIW_NOTES_FOOTER" val="1"/>
</p:tagLst>
</file>

<file path=ppt/tags/tag4.xml><?xml version="1.0" encoding="utf-8"?>
<p:tagLst xmlns:a="http://schemas.openxmlformats.org/drawingml/2006/main" xmlns:r="http://schemas.openxmlformats.org/officeDocument/2006/relationships" xmlns:p="http://schemas.openxmlformats.org/presentationml/2006/main">
  <p:tag name="IIW_NOTES_FOOTER" val="1"/>
</p:tagLst>
</file>

<file path=ppt/theme/theme1.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1_預設簡報設計">
  <a:themeElements>
    <a:clrScheme name="預設簡報設計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預設簡報設計">
      <a:majorFont>
        <a:latin typeface="Arial"/>
        <a:ea typeface="新細明體"/>
        <a:cs typeface=""/>
      </a:majorFont>
      <a:minorFont>
        <a:latin typeface="Arial"/>
        <a:ea typeface="新細明體"/>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en-US" altLang="zh-TW" sz="2800" b="1" i="0" u="none" strike="noStrike" cap="none" normalizeH="0" baseline="0" smtClean="0">
            <a:ln>
              <a:noFill/>
            </a:ln>
            <a:solidFill>
              <a:schemeClr val="tx1"/>
            </a:solidFill>
            <a:effectLst/>
            <a:latin typeface="Arial" pitchFamily="34" charset="0"/>
            <a:ea typeface="新細明體" pitchFamily="18" charset="-12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1" lang="en-US" altLang="zh-TW" sz="2800" b="1" i="0" u="none" strike="noStrike" cap="none" normalizeH="0" baseline="0" smtClean="0">
            <a:ln>
              <a:noFill/>
            </a:ln>
            <a:solidFill>
              <a:schemeClr val="tx1"/>
            </a:solidFill>
            <a:effectLst/>
            <a:latin typeface="Arial" pitchFamily="34" charset="0"/>
            <a:ea typeface="新細明體" pitchFamily="18" charset="-120"/>
          </a:defRPr>
        </a:defPPr>
      </a:lstStyle>
    </a:lnDef>
  </a:objectDefaults>
  <a:extraClrSchemeLst>
    <a:extraClrScheme>
      <a:clrScheme name="預設簡報設計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預設簡報設計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預設簡報設計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預設簡報設計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預設簡報設計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預設簡報設計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預設簡報設計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預設簡報設計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預設簡報設計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預設簡報設計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預設簡報設計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預設簡報設計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2_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3_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4_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5_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8.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5016</TotalTime>
  <Words>7145</Words>
  <Application>Microsoft Office PowerPoint</Application>
  <PresentationFormat>如螢幕大小 (4:3)</PresentationFormat>
  <Paragraphs>1093</Paragraphs>
  <Slides>90</Slides>
  <Notes>90</Notes>
  <HiddenSlides>0</HiddenSlides>
  <MMClips>1</MMClips>
  <ScaleCrop>false</ScaleCrop>
  <HeadingPairs>
    <vt:vector size="6" baseType="variant">
      <vt:variant>
        <vt:lpstr>佈景主題</vt:lpstr>
      </vt:variant>
      <vt:variant>
        <vt:i4>7</vt:i4>
      </vt:variant>
      <vt:variant>
        <vt:lpstr>內嵌 OLE 伺服程式</vt:lpstr>
      </vt:variant>
      <vt:variant>
        <vt:i4>1</vt:i4>
      </vt:variant>
      <vt:variant>
        <vt:lpstr>投影片標題</vt:lpstr>
      </vt:variant>
      <vt:variant>
        <vt:i4>90</vt:i4>
      </vt:variant>
    </vt:vector>
  </HeadingPairs>
  <TitlesOfParts>
    <vt:vector size="98" baseType="lpstr">
      <vt:lpstr>Office 佈景主題</vt:lpstr>
      <vt:lpstr>1_Office 佈景主題</vt:lpstr>
      <vt:lpstr>1_預設簡報設計</vt:lpstr>
      <vt:lpstr>2_Office 佈景主題</vt:lpstr>
      <vt:lpstr>3_Office 佈景主題</vt:lpstr>
      <vt:lpstr>4_Office 佈景主題</vt:lpstr>
      <vt:lpstr>5_Office 佈景主題</vt:lpstr>
      <vt:lpstr>方程式</vt:lpstr>
      <vt:lpstr>投影片 1</vt:lpstr>
      <vt:lpstr>投影片 2</vt:lpstr>
      <vt:lpstr>投影片 3</vt:lpstr>
      <vt:lpstr>投影片 4</vt:lpstr>
      <vt:lpstr>投影片 5</vt:lpstr>
      <vt:lpstr>投影片 6</vt:lpstr>
      <vt:lpstr>投影片 7</vt:lpstr>
      <vt:lpstr>投影片 8</vt:lpstr>
      <vt:lpstr>Why Use DNA Microarrays for Expression Analysis?</vt:lpstr>
      <vt:lpstr>投影片 10</vt:lpstr>
      <vt:lpstr>投影片 11</vt:lpstr>
      <vt:lpstr>投影片 12</vt:lpstr>
      <vt:lpstr>投影片 13</vt:lpstr>
      <vt:lpstr>投影片 14</vt:lpstr>
      <vt:lpstr>投影片 15</vt:lpstr>
      <vt:lpstr>投影片 16</vt:lpstr>
      <vt:lpstr>投影片 17</vt:lpstr>
      <vt:lpstr>投影片 18</vt:lpstr>
      <vt:lpstr>投影片 19</vt:lpstr>
      <vt:lpstr>投影片 20</vt:lpstr>
      <vt:lpstr>投影片 21</vt:lpstr>
      <vt:lpstr>投影片 22</vt:lpstr>
      <vt:lpstr>投影片 23</vt:lpstr>
      <vt:lpstr>投影片 24</vt:lpstr>
      <vt:lpstr>投影片 25</vt:lpstr>
      <vt:lpstr>投影片 26</vt:lpstr>
      <vt:lpstr>投影片 27</vt:lpstr>
      <vt:lpstr>投影片 28</vt:lpstr>
      <vt:lpstr>投影片 29</vt:lpstr>
      <vt:lpstr>投影片 30</vt:lpstr>
      <vt:lpstr>投影片 31</vt:lpstr>
      <vt:lpstr>投影片 32</vt:lpstr>
      <vt:lpstr>投影片 33</vt:lpstr>
      <vt:lpstr>投影片 34</vt:lpstr>
      <vt:lpstr>投影片 35</vt:lpstr>
      <vt:lpstr>投影片 36</vt:lpstr>
      <vt:lpstr>投影片 37</vt:lpstr>
      <vt:lpstr>投影片 38</vt:lpstr>
      <vt:lpstr>投影片 39</vt:lpstr>
      <vt:lpstr>投影片 40</vt:lpstr>
      <vt:lpstr>投影片 41</vt:lpstr>
      <vt:lpstr>投影片 42</vt:lpstr>
      <vt:lpstr>投影片 43</vt:lpstr>
      <vt:lpstr>投影片 44</vt:lpstr>
      <vt:lpstr>投影片 45</vt:lpstr>
      <vt:lpstr>投影片 46</vt:lpstr>
      <vt:lpstr>投影片 47</vt:lpstr>
      <vt:lpstr>投影片 48</vt:lpstr>
      <vt:lpstr>投影片 49</vt:lpstr>
      <vt:lpstr>投影片 50</vt:lpstr>
      <vt:lpstr>投影片 51</vt:lpstr>
      <vt:lpstr>投影片 52</vt:lpstr>
      <vt:lpstr>投影片 53</vt:lpstr>
      <vt:lpstr>投影片 54</vt:lpstr>
      <vt:lpstr>投影片 55</vt:lpstr>
      <vt:lpstr>投影片 56</vt:lpstr>
      <vt:lpstr>投影片 57</vt:lpstr>
      <vt:lpstr>投影片 58</vt:lpstr>
      <vt:lpstr>投影片 59</vt:lpstr>
      <vt:lpstr>投影片 60</vt:lpstr>
      <vt:lpstr>投影片 61</vt:lpstr>
      <vt:lpstr>投影片 62</vt:lpstr>
      <vt:lpstr>投影片 63</vt:lpstr>
      <vt:lpstr>投影片 64</vt:lpstr>
      <vt:lpstr>投影片 65</vt:lpstr>
      <vt:lpstr>投影片 66</vt:lpstr>
      <vt:lpstr>投影片 67</vt:lpstr>
      <vt:lpstr>投影片 68</vt:lpstr>
      <vt:lpstr>投影片 69</vt:lpstr>
      <vt:lpstr>投影片 70</vt:lpstr>
      <vt:lpstr>投影片 71</vt:lpstr>
      <vt:lpstr>投影片 72</vt:lpstr>
      <vt:lpstr>投影片 73</vt:lpstr>
      <vt:lpstr>投影片 74</vt:lpstr>
      <vt:lpstr>投影片 75</vt:lpstr>
      <vt:lpstr>投影片 76</vt:lpstr>
      <vt:lpstr>投影片 77</vt:lpstr>
      <vt:lpstr>投影片 78</vt:lpstr>
      <vt:lpstr>投影片 79</vt:lpstr>
      <vt:lpstr>投影片 80</vt:lpstr>
      <vt:lpstr>投影片 81</vt:lpstr>
      <vt:lpstr>投影片 82</vt:lpstr>
      <vt:lpstr>投影片 83</vt:lpstr>
      <vt:lpstr>投影片 84</vt:lpstr>
      <vt:lpstr>投影片 85</vt:lpstr>
      <vt:lpstr>投影片 86</vt:lpstr>
      <vt:lpstr>投影片 87</vt:lpstr>
      <vt:lpstr>投影片 88</vt:lpstr>
      <vt:lpstr>投影片 89</vt:lpstr>
      <vt:lpstr>投影片 90</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20090421_Cancer biology_Microarray</dc:title>
  <dc:creator>hippo</dc:creator>
  <cp:lastModifiedBy>hippo</cp:lastModifiedBy>
  <cp:revision>339</cp:revision>
  <dcterms:created xsi:type="dcterms:W3CDTF">2009-03-30T07:41:42Z</dcterms:created>
  <dcterms:modified xsi:type="dcterms:W3CDTF">2009-04-20T23:53:59Z</dcterms:modified>
</cp:coreProperties>
</file>