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activeX/activeX2.xml" ContentType="application/vnd.ms-office.activeX+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activeX/activeX3.xml" ContentType="application/vnd.ms-office.activeX+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notesSlides/notesSlide18.xml" ContentType="application/vnd.openxmlformats-officedocument.presentationml.notesSlide+xml"/>
  <Default Extension="wmf" ContentType="image/x-wmf"/>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Masters/slideMaster6.xml" ContentType="application/vnd.openxmlformats-officedocument.presentationml.slideMaster+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Default Extension="jpeg" ContentType="image/jpeg"/>
  <Override PartName="/ppt/activeX/activeX1.xml" ContentType="application/vnd.ms-office.activeX+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 id="2147483672" r:id="rId2"/>
    <p:sldMasterId id="2147483684" r:id="rId3"/>
    <p:sldMasterId id="2147483710" r:id="rId4"/>
    <p:sldMasterId id="2147483722" r:id="rId5"/>
    <p:sldMasterId id="2147483734" r:id="rId6"/>
  </p:sldMasterIdLst>
  <p:notesMasterIdLst>
    <p:notesMasterId r:id="rId48"/>
  </p:notesMasterIdLst>
  <p:sldIdLst>
    <p:sldId id="256" r:id="rId7"/>
    <p:sldId id="276" r:id="rId8"/>
    <p:sldId id="262" r:id="rId9"/>
    <p:sldId id="296" r:id="rId10"/>
    <p:sldId id="274" r:id="rId11"/>
    <p:sldId id="332" r:id="rId12"/>
    <p:sldId id="323" r:id="rId13"/>
    <p:sldId id="324" r:id="rId14"/>
    <p:sldId id="322" r:id="rId15"/>
    <p:sldId id="335" r:id="rId16"/>
    <p:sldId id="336" r:id="rId17"/>
    <p:sldId id="337" r:id="rId18"/>
    <p:sldId id="338" r:id="rId19"/>
    <p:sldId id="339" r:id="rId20"/>
    <p:sldId id="340" r:id="rId21"/>
    <p:sldId id="341" r:id="rId22"/>
    <p:sldId id="343" r:id="rId23"/>
    <p:sldId id="344" r:id="rId24"/>
    <p:sldId id="345" r:id="rId25"/>
    <p:sldId id="346" r:id="rId26"/>
    <p:sldId id="278" r:id="rId27"/>
    <p:sldId id="358" r:id="rId28"/>
    <p:sldId id="264" r:id="rId29"/>
    <p:sldId id="351" r:id="rId30"/>
    <p:sldId id="353" r:id="rId31"/>
    <p:sldId id="299" r:id="rId32"/>
    <p:sldId id="387" r:id="rId33"/>
    <p:sldId id="382" r:id="rId34"/>
    <p:sldId id="385" r:id="rId35"/>
    <p:sldId id="356" r:id="rId36"/>
    <p:sldId id="360" r:id="rId37"/>
    <p:sldId id="271" r:id="rId38"/>
    <p:sldId id="362" r:id="rId39"/>
    <p:sldId id="368" r:id="rId40"/>
    <p:sldId id="373" r:id="rId41"/>
    <p:sldId id="375" r:id="rId42"/>
    <p:sldId id="377" r:id="rId43"/>
    <p:sldId id="378" r:id="rId44"/>
    <p:sldId id="379" r:id="rId45"/>
    <p:sldId id="380" r:id="rId46"/>
    <p:sldId id="298" r:id="rId47"/>
  </p:sldIdLst>
  <p:sldSz cx="9144000" cy="6858000" type="screen4x3"/>
  <p:notesSz cx="6858000" cy="9144000"/>
  <p:custDataLst>
    <p:tags r:id="rId49"/>
  </p:custDataLst>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72" autoAdjust="0"/>
    <p:restoredTop sz="94660" autoAdjust="0"/>
  </p:normalViewPr>
  <p:slideViewPr>
    <p:cSldViewPr showGuides="1">
      <p:cViewPr>
        <p:scale>
          <a:sx n="60" d="100"/>
          <a:sy n="60" d="100"/>
        </p:scale>
        <p:origin x="-2658" y="-1134"/>
      </p:cViewPr>
      <p:guideLst>
        <p:guide orient="horz" pos="89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45" d="100"/>
        <a:sy n="45"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ags" Target="tags/tag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viewProps" Target="viewProps.xml"/></Relationships>
</file>

<file path=ppt/activeX/activeX1.xml><?xml version="1.0" encoding="utf-8"?>
<ax:ocx xmlns:ax="http://schemas.microsoft.com/office/2006/activeX" xmlns:r="http://schemas.openxmlformats.org/officeDocument/2006/relationships" ax:classid="{D27CDB6E-AE6D-11CF-96B8-444553540000}" ax:persistence="persistPropertyBag">
  <ax:ocxPr ax:name="_cx" ax:value="8608"/>
  <ax:ocxPr ax:name="_cy" ax:value="5750"/>
  <ax:ocxPr ax:name="FlashVars" ax:value=""/>
  <ax:ocxPr ax:name="Movie" ax:value="F:\【教學】\成功大學【癌症醫學】\20090421_Cancer biology_Microarray\agilent_movie01.swf"/>
  <ax:ocxPr ax:name="Src" ax:value="F:\【教學】\成功大學【癌症醫學】\20090421_Cancer biology_Microarray\agilent_movie01.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2.xml><?xml version="1.0" encoding="utf-8"?>
<ax:ocx xmlns:ax="http://schemas.microsoft.com/office/2006/activeX" xmlns:r="http://schemas.openxmlformats.org/officeDocument/2006/relationships" ax:classid="{D27CDB6E-AE6D-11CF-96B8-444553540000}" ax:persistence="persistPropertyBag">
  <ax:ocxPr ax:name="_cx" ax:value="23314"/>
  <ax:ocxPr ax:name="_cy" ax:value="16184"/>
  <ax:ocxPr ax:name="FlashVars" ax:value=""/>
  <ax:ocxPr ax:name="Movie" ax:value="F:\【教學】\成功大學【癌症醫學】\20090421_Cancer biology_Microarray\L3_microarrays_1photo.swf"/>
  <ax:ocxPr ax:name="Src" ax:value="F:\【教學】\成功大學【癌症醫學】\20090421_Cancer biology_Microarray\L3_microarrays_1photo.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3.xml><?xml version="1.0" encoding="utf-8"?>
<ax:ocx xmlns:ax="http://schemas.microsoft.com/office/2006/activeX" xmlns:r="http://schemas.openxmlformats.org/officeDocument/2006/relationships" ax:classid="{D27CDB6E-AE6D-11CF-96B8-444553540000}" ax:persistence="persistPropertyBag">
  <ax:ocxPr ax:name="_cx" ax:value="22825"/>
  <ax:ocxPr ax:name="_cy" ax:value="18631"/>
  <ax:ocxPr ax:name="FlashVars" ax:value=""/>
  <ax:ocxPr ax:name="Movie" ax:value="F:\【教學】\成功大學【癌症醫學】\20090421_Cancer biology_Microarray\open_05.swf"/>
  <ax:ocxPr ax:name="Src" ax:value="F:\【教學】\成功大學【癌症醫學】\20090421_Cancer biology_Microarray\open_05.swf"/>
  <ax:ocxPr ax:name="WMode" ax:value="Window"/>
  <ax:ocxPr ax:name="Play" ax:value="-1"/>
  <ax:ocxPr ax:name="Loop" ax:value="-1"/>
  <ax:ocxPr ax:name="Quality" ax:value="High"/>
  <ax:ocxPr ax:name="SAlign" ax:value=""/>
  <ax:ocxPr ax:name="Menu" ax:value="0"/>
  <ax:ocxPr ax:name="Base" ax:value=""/>
  <ax:ocxPr ax:name="AllowScriptAccess" ax:value=""/>
  <ax:ocxPr ax:name="Scale" ax:value="NoScale"/>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drawings/_rels/vmlDrawing1.vml.rels><?xml version="1.0" encoding="UTF-8" standalone="yes"?>
<Relationships xmlns="http://schemas.openxmlformats.org/package/2006/relationships"><Relationship Id="rId1" Type="http://schemas.openxmlformats.org/officeDocument/2006/relationships/image" Target="../media/image4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5.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1.png"/></Relationships>
</file>

<file path=ppt/drawings/_rels/vmlDrawing4.vml.rels><?xml version="1.0" encoding="UTF-8" standalone="yes"?>
<Relationships xmlns="http://schemas.openxmlformats.org/package/2006/relationships"><Relationship Id="rId2" Type="http://schemas.openxmlformats.org/officeDocument/2006/relationships/image" Target="../media/image95.wmf"/><Relationship Id="rId1" Type="http://schemas.openxmlformats.org/officeDocument/2006/relationships/image" Target="../media/image9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59DCD6-C95E-4FE7-B18E-FE572BC80B1A}" type="datetimeFigureOut">
              <a:rPr lang="zh-TW" altLang="en-US" smtClean="0"/>
              <a:pPr/>
              <a:t>2009/7/28</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083B57-8142-4B27-936E-8C5FFB93B016}"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2</a:t>
            </a:fld>
            <a:endParaRPr lang="zh-TW" altLang="en-US" sz="1100" dirty="0">
              <a:solidFill>
                <a:prstClr val="black"/>
              </a:solidFill>
              <a:latin typeface="Calibri"/>
              <a:ea typeface="新細明體"/>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a:t>
            </a:fld>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5</a:t>
            </a:fld>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6</a:t>
            </a:fld>
            <a:endParaRPr lang="zh-TW" altLang="en-US" sz="1100" dirty="0">
              <a:solidFill>
                <a:prstClr val="black"/>
              </a:solidFill>
              <a:latin typeface="Calibri"/>
              <a:ea typeface="新細明體"/>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7</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8</a:t>
            </a:fld>
            <a:endParaRPr lang="zh-TW" altLang="en-US" sz="1100" dirty="0">
              <a:solidFill>
                <a:prstClr val="black"/>
              </a:solidFill>
              <a:latin typeface="Calibri"/>
              <a:ea typeface="新細明體"/>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9</a:t>
            </a:fld>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10</a:t>
            </a:fld>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11</a:t>
            </a:fld>
            <a:endParaRPr lang="zh-TW"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12</a:t>
            </a:fld>
            <a:endParaRPr lang="zh-TW"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13</a:t>
            </a:fld>
            <a:endParaRPr lang="zh-TW"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14</a:t>
            </a:fld>
            <a:endParaRPr lang="zh-TW"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15</a:t>
            </a:fld>
            <a:endParaRPr lang="zh-TW"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16</a:t>
            </a:fld>
            <a:endParaRPr lang="zh-TW"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17</a:t>
            </a:fld>
            <a:endParaRPr lang="zh-TW"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18</a:t>
            </a:fld>
            <a:endParaRPr lang="zh-TW"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19</a:t>
            </a:fld>
            <a:endParaRPr lang="zh-TW"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20</a:t>
            </a:fld>
            <a:endParaRPr lang="zh-TW"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pPr algn="r" rtl="0"/>
            <a:fld id="{4F183878-34E8-403E-825C-C52412E5869E}" type="slidenum">
              <a:rPr lang="en-US" altLang="zh-TW" sz="1100">
                <a:solidFill>
                  <a:prstClr val="black"/>
                </a:solidFill>
                <a:latin typeface="Calibri"/>
                <a:ea typeface="新細明體"/>
              </a:rPr>
              <a:pPr algn="r" rtl="0"/>
              <a:t>21</a:t>
            </a:fld>
            <a:endParaRPr lang="en-US" altLang="zh-TW" sz="1100" dirty="0">
              <a:solidFill>
                <a:prstClr val="black"/>
              </a:solidFill>
              <a:latin typeface="Calibri"/>
              <a:ea typeface="新細明體"/>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xfrm>
            <a:off x="914401" y="4343400"/>
            <a:ext cx="5029200" cy="4114800"/>
          </a:xfrm>
          <a:noFill/>
          <a:ln/>
        </p:spPr>
        <p:txBody>
          <a:bodyPr/>
          <a:lstStyle/>
          <a:p>
            <a:pPr eaLnBrk="1" hangingPunct="1"/>
            <a:endParaRPr lang="zh-TW" altLang="zh-TW" smtClean="0"/>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22</a:t>
            </a:fld>
            <a:endParaRPr lang="zh-TW"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23</a:t>
            </a:fld>
            <a:endParaRPr lang="zh-TW"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pPr algn="r" rtl="0"/>
            <a:fld id="{A77D4C38-DE0D-44D1-B7DF-2304BEAE2D25}" type="slidenum">
              <a:rPr lang="en-US" altLang="zh-TW" sz="1100">
                <a:solidFill>
                  <a:prstClr val="black"/>
                </a:solidFill>
                <a:latin typeface="Arial" pitchFamily="34" charset="0"/>
                <a:ea typeface="新細明體" pitchFamily="18" charset="-120"/>
              </a:rPr>
              <a:pPr algn="r" rtl="0"/>
              <a:t>24</a:t>
            </a:fld>
            <a:endParaRPr lang="en-US" altLang="zh-TW" sz="1100" dirty="0">
              <a:solidFill>
                <a:prstClr val="black"/>
              </a:solidFill>
              <a:latin typeface="Arial" pitchFamily="34" charset="0"/>
              <a:ea typeface="新細明體" pitchFamily="18" charset="-12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Another method for depositing DNA on glass slides is the use of ink-jet printer technology. Ink-jet printers are designed to deposit very small quantities of ink in precise locations. As adapted for microarray spotting, the printhead draws up a small amount of DNA, moves to a particular point on the slide, and ejects the DNA through a very small hole. This technology has also been adapted to provide for the synthesis of oligonucleotides on slides. After each base is added through the printhead to the growing oligonucleotide, the slide is washed free of excess nucleotides, and the exposed bases are primed for the addition of the next nucleotide. Agilent Technologies has pioneered the use of ink-jet printing for making microarrays. The primary drawback of this approach as compared with photolithography is that the maximum number of spots on a slide is far fewer with the ink-jet printing of DNA.</a:t>
            </a:r>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pPr algn="r" rtl="0"/>
            <a:fld id="{3A43A77F-7AF5-4A2E-81C7-C12A4CB83F59}" type="slidenum">
              <a:rPr lang="en-US" altLang="zh-TW" sz="1100">
                <a:solidFill>
                  <a:prstClr val="black"/>
                </a:solidFill>
                <a:latin typeface="Arial" pitchFamily="34" charset="0"/>
                <a:ea typeface="新細明體" pitchFamily="18" charset="-120"/>
              </a:rPr>
              <a:pPr algn="r" rtl="0"/>
              <a:t>25</a:t>
            </a:fld>
            <a:endParaRPr lang="en-US" altLang="zh-TW" sz="1100" dirty="0">
              <a:solidFill>
                <a:prstClr val="black"/>
              </a:solidFill>
              <a:latin typeface="Arial" pitchFamily="34" charset="0"/>
              <a:ea typeface="新細明體" pitchFamily="18" charset="-12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Most robotic spotters use pins that act by capillary action similar to that of fountain pens. Multiple pins are mounted together and dipped simultaneously into DNA aliquoted into the different wells of a microtiter plate. The DNA in the wells has usually been amplified from cDNA or genomic DNA, using PCR. Oligonucleotides can also be spotted in this way.</a:t>
            </a:r>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DA545FB4-C6CC-415F-AE95-EE90C2DC6197}" type="slidenum">
              <a:rPr lang="en-US" altLang="zh-TW">
                <a:latin typeface="Arial" pitchFamily="34" charset="0"/>
                <a:ea typeface="新細明體" pitchFamily="18" charset="-120"/>
              </a:rPr>
              <a:pPr/>
              <a:t>26</a:t>
            </a:fld>
            <a:endParaRPr lang="en-US" altLang="zh-TW">
              <a:latin typeface="Arial" pitchFamily="34" charset="0"/>
              <a:ea typeface="新細明體" pitchFamily="18" charset="-12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On Affymetrix GeneChips, there are between 10 and 20 oligonucleotides for each gene. The choice of oligonucleotides is determined using a computer program that searches for nonoverlapping stretches of 20-25 bases that are unique in the genome (in order to prevent cross-hybridization). Furthermore, the computer searches for oligonucleotides that will fit empirically derived design rules that dictate the ratio of G–C pairs vs. A–T pairs and that attempt to reduce the likelihood that the oligonucleotide will hybridize to itself, creating hairpin structures.</a:t>
            </a: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27</a:t>
            </a:fld>
            <a:endParaRPr lang="zh-TW"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28</a:t>
            </a:fld>
            <a:endParaRPr lang="zh-TW"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29</a:t>
            </a:fld>
            <a:endParaRPr lang="zh-TW"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30</a:t>
            </a:fld>
            <a:endParaRPr lang="zh-TW"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31</a:t>
            </a:fld>
            <a:endParaRPr lang="zh-TW"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32</a:t>
            </a:fld>
            <a:endParaRPr lang="zh-TW"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33</a:t>
            </a:fld>
            <a:endParaRPr lang="zh-TW"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34</a:t>
            </a:fld>
            <a:endParaRPr lang="zh-TW"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35</a:t>
            </a:fld>
            <a:endParaRPr lang="zh-TW"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36</a:t>
            </a:fld>
            <a:endParaRPr lang="zh-TW"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37</a:t>
            </a:fld>
            <a:endParaRPr lang="zh-TW"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38</a:t>
            </a:fld>
            <a:endParaRPr lang="zh-TW"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39</a:t>
            </a:fld>
            <a:endParaRPr lang="zh-TW"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40</a:t>
            </a:fld>
            <a:endParaRPr lang="zh-TW"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41</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2009/7/28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4B4F00D8-F7F1-4C21-AC10-1086457FB988}"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D8F5EC52-D6BC-4A87-B675-1F5BE5A5BBFE}"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5BE7E980-B648-45ED-8479-E9769730DFEC}"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12D5E6C7-E98E-46BC-9CDF-40473533B5BE}"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8"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9" name="Rectangle 6"/>
          <p:cNvSpPr>
            <a:spLocks noGrp="1" noChangeArrowheads="1"/>
          </p:cNvSpPr>
          <p:nvPr>
            <p:ph type="sldNum" sz="quarter" idx="12"/>
          </p:nvPr>
        </p:nvSpPr>
        <p:spPr>
          <a:ln/>
        </p:spPr>
        <p:txBody>
          <a:bodyPr/>
          <a:lstStyle>
            <a:lvl1pPr>
              <a:defRPr/>
            </a:lvl1pPr>
          </a:lstStyle>
          <a:p>
            <a:pPr algn="r" rtl="0">
              <a:defRPr/>
            </a:pPr>
            <a:fld id="{23C0BBF5-780F-40B4-9FA5-4FD48478A676}"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4"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6"/>
          <p:cNvSpPr>
            <a:spLocks noGrp="1" noChangeArrowheads="1"/>
          </p:cNvSpPr>
          <p:nvPr>
            <p:ph type="sldNum" sz="quarter" idx="12"/>
          </p:nvPr>
        </p:nvSpPr>
        <p:spPr>
          <a:ln/>
        </p:spPr>
        <p:txBody>
          <a:bodyPr/>
          <a:lstStyle>
            <a:lvl1pPr>
              <a:defRPr/>
            </a:lvl1pPr>
          </a:lstStyle>
          <a:p>
            <a:pPr algn="r" rtl="0">
              <a:defRPr/>
            </a:pPr>
            <a:fld id="{213FFB7A-9263-407C-A55F-2A8E8C49958F}"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3"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4" name="Rectangle 6"/>
          <p:cNvSpPr>
            <a:spLocks noGrp="1" noChangeArrowheads="1"/>
          </p:cNvSpPr>
          <p:nvPr>
            <p:ph type="sldNum" sz="quarter" idx="12"/>
          </p:nvPr>
        </p:nvSpPr>
        <p:spPr>
          <a:ln/>
        </p:spPr>
        <p:txBody>
          <a:bodyPr/>
          <a:lstStyle>
            <a:lvl1pPr>
              <a:defRPr/>
            </a:lvl1pPr>
          </a:lstStyle>
          <a:p>
            <a:pPr algn="r" rtl="0">
              <a:defRPr/>
            </a:pPr>
            <a:fld id="{61EC832D-FF84-4F67-BE49-39B9405C3B30}"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89DF7ECD-676A-42B2-B413-AEB2416B7B6F}"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9FCD578C-E1DD-4E09-A8BB-37D9D4776354}"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02DB00CF-3498-45AE-9274-AC419F477C57}"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F66AF44F-6935-4A02-BD77-2E321AF7BB18}"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57200" y="274638"/>
            <a:ext cx="8229600" cy="585152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4"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6"/>
          <p:cNvSpPr>
            <a:spLocks noGrp="1" noChangeArrowheads="1"/>
          </p:cNvSpPr>
          <p:nvPr>
            <p:ph type="sldNum" sz="quarter" idx="12"/>
          </p:nvPr>
        </p:nvSpPr>
        <p:spPr>
          <a:ln/>
        </p:spPr>
        <p:txBody>
          <a:bodyPr/>
          <a:lstStyle>
            <a:lvl1pPr>
              <a:defRPr/>
            </a:lvl1pPr>
          </a:lstStyle>
          <a:p>
            <a:pPr algn="r" rtl="0">
              <a:defRPr/>
            </a:pPr>
            <a:fld id="{A52EB633-8D31-4C20-90AB-9AF1F81136EA}"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EF09E8EB-FE76-48FF-9BF3-2329AF48183C}"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2009/7/28</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A6E5BF-A00F-4F64-8A86-122D374B824E}" type="datetimeFigureOut">
              <a:rPr lang="zh-TW" altLang="en-US" smtClean="0"/>
              <a:pPr/>
              <a:t>2009/7/28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5073B1-8170-4FDD-8C70-0CD8B247DCEF}"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2009/7/28</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819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smtClean="0"/>
            </a:lvl1pPr>
          </a:lstStyle>
          <a:p>
            <a:pPr rtl="0">
              <a:defRPr/>
            </a:pPr>
            <a:endParaRPr lang="en-US" altLang="zh-TW" kern="1200">
              <a:solidFill>
                <a:srgbClr val="000000"/>
              </a:solidFill>
              <a:latin typeface="Arial"/>
              <a:ea typeface="新細明體"/>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smtClean="0"/>
            </a:lvl1pPr>
          </a:lstStyle>
          <a:p>
            <a:pPr algn="l" rtl="0">
              <a:defRPr/>
            </a:pPr>
            <a:endParaRPr lang="en-US" altLang="zh-TW" kern="1200">
              <a:solidFill>
                <a:srgbClr val="000000"/>
              </a:solidFill>
              <a:latin typeface="Arial"/>
              <a:ea typeface="新細明體"/>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smtClean="0"/>
            </a:lvl1pPr>
          </a:lstStyle>
          <a:p>
            <a:pPr rtl="0">
              <a:defRPr/>
            </a:pPr>
            <a:fld id="{ECE4FD4F-305A-44C4-9C6B-CE9DBED8B76F}" type="slidenum">
              <a:rPr lang="en-US" altLang="zh-TW" kern="1200">
                <a:solidFill>
                  <a:srgbClr val="000000"/>
                </a:solidFill>
                <a:latin typeface="Arial"/>
                <a:ea typeface="新細明體"/>
                <a:cs typeface="+mn-cs"/>
              </a:rPr>
              <a:pPr rtl="0">
                <a:defRPr/>
              </a:pPr>
              <a:t>‹#›</a:t>
            </a:fld>
            <a:endParaRPr lang="en-US" altLang="zh-TW" kern="1200">
              <a:solidFill>
                <a:srgbClr val="000000"/>
              </a:solidFill>
              <a:latin typeface="Arial"/>
              <a:ea typeface="新細明體"/>
              <a:cs typeface="+mn-cs"/>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2pPr>
      <a:lvl3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3pPr>
      <a:lvl4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4pPr>
      <a:lvl5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5pPr>
      <a:lvl6pPr marL="457200" algn="ctr" rtl="0" fontAlgn="base">
        <a:spcBef>
          <a:spcPct val="0"/>
        </a:spcBef>
        <a:spcAft>
          <a:spcPct val="0"/>
        </a:spcAft>
        <a:defRPr kumimoji="1" sz="4400">
          <a:solidFill>
            <a:schemeClr val="tx2"/>
          </a:solidFill>
          <a:latin typeface="Arial" pitchFamily="34" charset="0"/>
          <a:ea typeface="新細明體" pitchFamily="18" charset="-120"/>
        </a:defRPr>
      </a:lvl6pPr>
      <a:lvl7pPr marL="914400" algn="ctr" rtl="0" fontAlgn="base">
        <a:spcBef>
          <a:spcPct val="0"/>
        </a:spcBef>
        <a:spcAft>
          <a:spcPct val="0"/>
        </a:spcAft>
        <a:defRPr kumimoji="1" sz="4400">
          <a:solidFill>
            <a:schemeClr val="tx2"/>
          </a:solidFill>
          <a:latin typeface="Arial" pitchFamily="34" charset="0"/>
          <a:ea typeface="新細明體" pitchFamily="18" charset="-120"/>
        </a:defRPr>
      </a:lvl7pPr>
      <a:lvl8pPr marL="1371600" algn="ctr" rtl="0" fontAlgn="base">
        <a:spcBef>
          <a:spcPct val="0"/>
        </a:spcBef>
        <a:spcAft>
          <a:spcPct val="0"/>
        </a:spcAft>
        <a:defRPr kumimoji="1" sz="4400">
          <a:solidFill>
            <a:schemeClr val="tx2"/>
          </a:solidFill>
          <a:latin typeface="Arial" pitchFamily="34" charset="0"/>
          <a:ea typeface="新細明體" pitchFamily="18" charset="-120"/>
        </a:defRPr>
      </a:lvl8pPr>
      <a:lvl9pPr marL="1828800" algn="ctr" rtl="0" fontAlgn="base">
        <a:spcBef>
          <a:spcPct val="0"/>
        </a:spcBef>
        <a:spcAft>
          <a:spcPct val="0"/>
        </a:spcAft>
        <a:defRPr kumimoji="1" sz="4400">
          <a:solidFill>
            <a:schemeClr val="tx2"/>
          </a:solidFill>
          <a:latin typeface="Arial" pitchFamily="34"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2009/7/28</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2009/7/28</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2009/7/28</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5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4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gif"/></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2.gif"/></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9.gif"/><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5.jpeg"/></Relationships>
</file>

<file path=ppt/slides/_rels/slide19.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jpeg"/><Relationship Id="rId7"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41.jpeg"/><Relationship Id="rId11" Type="http://schemas.openxmlformats.org/officeDocument/2006/relationships/image" Target="../media/image46.jpeg"/><Relationship Id="rId5" Type="http://schemas.openxmlformats.org/officeDocument/2006/relationships/image" Target="../media/image40.jpeg"/><Relationship Id="rId10" Type="http://schemas.openxmlformats.org/officeDocument/2006/relationships/image" Target="../media/image45.jpeg"/><Relationship Id="rId4" Type="http://schemas.openxmlformats.org/officeDocument/2006/relationships/image" Target="../media/image39.jpeg"/><Relationship Id="rId9" Type="http://schemas.openxmlformats.org/officeDocument/2006/relationships/image" Target="../media/image44.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0.jpeg"/><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49.jpeg"/><Relationship Id="rId5" Type="http://schemas.openxmlformats.org/officeDocument/2006/relationships/image" Target="../media/image48.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51.jpeg"/><Relationship Id="rId7" Type="http://schemas.openxmlformats.org/officeDocument/2006/relationships/image" Target="../media/image55.jpeg"/><Relationship Id="rId2" Type="http://schemas.openxmlformats.org/officeDocument/2006/relationships/notesSlide" Target="../notesSlides/notesSlide21.xml"/><Relationship Id="rId1" Type="http://schemas.openxmlformats.org/officeDocument/2006/relationships/slideLayout" Target="../slideLayouts/slideLayout28.xml"/><Relationship Id="rId6" Type="http://schemas.openxmlformats.org/officeDocument/2006/relationships/image" Target="../media/image54.jpeg"/><Relationship Id="rId11" Type="http://schemas.openxmlformats.org/officeDocument/2006/relationships/image" Target="../media/image59.jpeg"/><Relationship Id="rId5" Type="http://schemas.openxmlformats.org/officeDocument/2006/relationships/image" Target="../media/image53.jpeg"/><Relationship Id="rId10" Type="http://schemas.openxmlformats.org/officeDocument/2006/relationships/image" Target="../media/image58.jpeg"/><Relationship Id="rId4" Type="http://schemas.openxmlformats.org/officeDocument/2006/relationships/image" Target="../media/image52.jpeg"/><Relationship Id="rId9" Type="http://schemas.openxmlformats.org/officeDocument/2006/relationships/image" Target="../media/image57.jpeg"/></Relationships>
</file>

<file path=ppt/slides/_rels/slide2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video" Target="file:///F:\&#12304;&#25945;&#23416;&#12305;\&#25104;&#21151;&#22823;&#23416;&#12304;&#30284;&#30151;&#37291;&#23416;&#12305;\20090421_Cancer%20biology_Microarray\microarray.wmv" TargetMode="External"/><Relationship Id="rId4" Type="http://schemas.openxmlformats.org/officeDocument/2006/relationships/image" Target="../media/image61.png"/></Relationships>
</file>

<file path=ppt/slides/_rels/slide2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4.xml"/><Relationship Id="rId1" Type="http://schemas.openxmlformats.org/officeDocument/2006/relationships/slideLayout" Target="../slideLayouts/slideLayout64.xml"/><Relationship Id="rId4" Type="http://schemas.openxmlformats.org/officeDocument/2006/relationships/image" Target="../media/image63.png"/></Relationships>
</file>

<file path=ppt/slides/_rels/slide25.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4.jpeg"/><Relationship Id="rId7" Type="http://schemas.openxmlformats.org/officeDocument/2006/relationships/image" Target="../media/image68.jpeg"/><Relationship Id="rId12" Type="http://schemas.openxmlformats.org/officeDocument/2006/relationships/image" Target="../media/image73.png"/><Relationship Id="rId2" Type="http://schemas.openxmlformats.org/officeDocument/2006/relationships/notesSlide" Target="../notesSlides/notesSlide25.xml"/><Relationship Id="rId1" Type="http://schemas.openxmlformats.org/officeDocument/2006/relationships/slideLayout" Target="../slideLayouts/slideLayout64.xml"/><Relationship Id="rId6" Type="http://schemas.openxmlformats.org/officeDocument/2006/relationships/image" Target="../media/image67.png"/><Relationship Id="rId11" Type="http://schemas.openxmlformats.org/officeDocument/2006/relationships/image" Target="../media/image72.png"/><Relationship Id="rId5" Type="http://schemas.openxmlformats.org/officeDocument/2006/relationships/image" Target="../media/image66.png"/><Relationship Id="rId10" Type="http://schemas.openxmlformats.org/officeDocument/2006/relationships/image" Target="../media/image71.png"/><Relationship Id="rId4" Type="http://schemas.openxmlformats.org/officeDocument/2006/relationships/image" Target="../media/image65.png"/><Relationship Id="rId9" Type="http://schemas.openxmlformats.org/officeDocument/2006/relationships/image" Target="../media/image70.jpeg"/></Relationships>
</file>

<file path=ppt/slides/_rels/slide2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control" Target="../activeX/activeX2.xml"/><Relationship Id="rId1" Type="http://schemas.openxmlformats.org/officeDocument/2006/relationships/vmlDrawing" Target="../drawings/vmlDrawing2.vml"/><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76.jpeg"/><Relationship Id="rId7" Type="http://schemas.openxmlformats.org/officeDocument/2006/relationships/image" Target="../media/image80.jpe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3.xml"/><Relationship Id="rId1" Type="http://schemas.openxmlformats.org/officeDocument/2006/relationships/vmlDrawing" Target="../drawings/vmlDrawing3.vml"/><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83.png"/></Relationships>
</file>

<file path=ppt/slides/_rels/slide31.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5.emf"/><Relationship Id="rId7" Type="http://schemas.openxmlformats.org/officeDocument/2006/relationships/image" Target="../media/image89.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88.emf"/><Relationship Id="rId5" Type="http://schemas.openxmlformats.org/officeDocument/2006/relationships/image" Target="../media/image87.jpeg"/><Relationship Id="rId4" Type="http://schemas.openxmlformats.org/officeDocument/2006/relationships/image" Target="../media/image86.emf"/></Relationships>
</file>

<file path=ppt/slides/_rels/slide33.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3.png"/><Relationship Id="rId5" Type="http://schemas.openxmlformats.org/officeDocument/2006/relationships/image" Target="../media/image92.jpeg"/><Relationship Id="rId4" Type="http://schemas.openxmlformats.org/officeDocument/2006/relationships/image" Target="../media/image91.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2.bin"/><Relationship Id="rId5" Type="http://schemas.openxmlformats.org/officeDocument/2006/relationships/oleObject" Target="../embeddings/oleObject1.bin"/><Relationship Id="rId4" Type="http://schemas.openxmlformats.org/officeDocument/2006/relationships/image" Target="../media/image96.png"/></Relationships>
</file>

<file path=ppt/slides/_rels/slide35.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100.png"/></Relationships>
</file>

<file path=ppt/slides/_rels/slide38.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102.png"/></Relationships>
</file>

<file path=ppt/slides/_rels/slide39.xml.rels><?xml version="1.0" encoding="UTF-8" standalone="yes"?>
<Relationships xmlns="http://schemas.openxmlformats.org/package/2006/relationships"><Relationship Id="rId3" Type="http://schemas.openxmlformats.org/officeDocument/2006/relationships/image" Target="../media/image103.emf"/><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hyperlink" Target="http://www.mged.org/Workgroups/MIAME/miame_1.1.html"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2857488" y="1201151"/>
            <a:ext cx="5691194" cy="5299683"/>
            <a:chOff x="2881334" y="928670"/>
            <a:chExt cx="5691194" cy="5299683"/>
          </a:xfrm>
        </p:grpSpPr>
        <p:pic>
          <p:nvPicPr>
            <p:cNvPr id="6" name="Picture 4"/>
            <p:cNvPicPr>
              <a:picLocks noChangeAspect="1" noChangeArrowheads="1"/>
            </p:cNvPicPr>
            <p:nvPr/>
          </p:nvPicPr>
          <p:blipFill>
            <a:blip r:embed="rId3" cstate="print"/>
            <a:srcRect/>
            <a:stretch>
              <a:fillRect/>
            </a:stretch>
          </p:blipFill>
          <p:spPr bwMode="auto">
            <a:xfrm>
              <a:off x="2881334" y="928670"/>
              <a:ext cx="4762500" cy="5153025"/>
            </a:xfrm>
            <a:prstGeom prst="rect">
              <a:avLst/>
            </a:prstGeom>
            <a:noFill/>
            <a:ln w="9525">
              <a:noFill/>
              <a:miter lim="800000"/>
              <a:headEnd/>
              <a:tailEnd/>
            </a:ln>
            <a:effectLst/>
          </p:spPr>
        </p:pic>
        <p:sp>
          <p:nvSpPr>
            <p:cNvPr id="7" name="文字方塊 6"/>
            <p:cNvSpPr txBox="1"/>
            <p:nvPr/>
          </p:nvSpPr>
          <p:spPr>
            <a:xfrm>
              <a:off x="5500694" y="5643578"/>
              <a:ext cx="3071834" cy="584775"/>
            </a:xfrm>
            <a:prstGeom prst="rect">
              <a:avLst/>
            </a:prstGeom>
            <a:noFill/>
          </p:spPr>
          <p:txBody>
            <a:bodyPr wrap="square" rtlCol="0">
              <a:spAutoFit/>
            </a:bodyPr>
            <a:lstStyle/>
            <a:p>
              <a:r>
                <a:rPr lang="en-US" sz="800" dirty="0" smtClean="0">
                  <a:solidFill>
                    <a:schemeClr val="bg1">
                      <a:lumMod val="50000"/>
                    </a:schemeClr>
                  </a:solidFill>
                </a:rPr>
                <a:t>“I think you should be more explicit here in step two.“ Modified with permission from a cartoon by Sidney Harris and  from an image provided by Patrick Brown. Leung </a:t>
              </a:r>
              <a:r>
                <a:rPr lang="en-US" sz="800" i="1" dirty="0" smtClean="0">
                  <a:solidFill>
                    <a:schemeClr val="bg1">
                      <a:lumMod val="50000"/>
                    </a:schemeClr>
                  </a:solidFill>
                </a:rPr>
                <a:t>et al. Genome Biology</a:t>
              </a:r>
              <a:r>
                <a:rPr lang="en-US" sz="800" dirty="0" smtClean="0">
                  <a:solidFill>
                    <a:schemeClr val="bg1">
                      <a:lumMod val="50000"/>
                    </a:schemeClr>
                  </a:solidFill>
                </a:rPr>
                <a:t> 2001 </a:t>
              </a:r>
              <a:r>
                <a:rPr lang="en-US" sz="800" b="1" dirty="0" smtClean="0">
                  <a:solidFill>
                    <a:schemeClr val="bg1">
                      <a:lumMod val="50000"/>
                    </a:schemeClr>
                  </a:solidFill>
                </a:rPr>
                <a:t>2</a:t>
              </a:r>
              <a:r>
                <a:rPr lang="en-US" sz="800" dirty="0" smtClean="0">
                  <a:solidFill>
                    <a:schemeClr val="bg1">
                      <a:lumMod val="50000"/>
                    </a:schemeClr>
                  </a:solidFill>
                </a:rPr>
                <a:t>:reports4021.1   doi:10.1186/gb-2001-2-9-reports4021</a:t>
              </a:r>
              <a:endParaRPr lang="zh-TW" altLang="en-US" sz="800" dirty="0">
                <a:solidFill>
                  <a:schemeClr val="bg1">
                    <a:lumMod val="50000"/>
                  </a:schemeClr>
                </a:solidFill>
              </a:endParaRPr>
            </a:p>
          </p:txBody>
        </p:sp>
      </p:grpSp>
      <p:sp>
        <p:nvSpPr>
          <p:cNvPr id="4" name="文字方塊 3"/>
          <p:cNvSpPr txBox="1"/>
          <p:nvPr/>
        </p:nvSpPr>
        <p:spPr>
          <a:xfrm>
            <a:off x="611188" y="549275"/>
            <a:ext cx="6746894" cy="738664"/>
          </a:xfrm>
          <a:prstGeom prst="rect">
            <a:avLst/>
          </a:prstGeom>
          <a:noFill/>
        </p:spPr>
        <p:txBody>
          <a:bodyPr wrap="square" rtlCol="0">
            <a:spAutoFit/>
          </a:bodyPr>
          <a:lstStyle/>
          <a:p>
            <a:r>
              <a:rPr lang="en-US" altLang="zh-TW" sz="2400" b="1" dirty="0" smtClean="0">
                <a:solidFill>
                  <a:srgbClr val="7030A0"/>
                </a:solidFill>
                <a:ea typeface="微軟正黑體" pitchFamily="34" charset="-120"/>
              </a:rPr>
              <a:t>MICROARRAYS: </a:t>
            </a:r>
          </a:p>
          <a:p>
            <a:r>
              <a:rPr lang="en-US" altLang="zh-TW" b="1" dirty="0" smtClean="0">
                <a:solidFill>
                  <a:schemeClr val="accent6">
                    <a:lumMod val="75000"/>
                  </a:schemeClr>
                </a:solidFill>
                <a:ea typeface="微軟正黑體" pitchFamily="34" charset="-120"/>
              </a:rPr>
              <a:t>Chipping Away at the Mysteries of Science and Medicine</a:t>
            </a:r>
            <a:endParaRPr lang="zh-TW" altLang="en-US" b="1" dirty="0">
              <a:solidFill>
                <a:schemeClr val="accent6">
                  <a:lumMod val="75000"/>
                </a:schemeClr>
              </a:solidFill>
              <a:ea typeface="微軟正黑體" pitchFamily="34" charset="-12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群組 11"/>
          <p:cNvGrpSpPr/>
          <p:nvPr/>
        </p:nvGrpSpPr>
        <p:grpSpPr>
          <a:xfrm>
            <a:off x="358860" y="615440"/>
            <a:ext cx="8426280" cy="5580213"/>
            <a:chOff x="358860" y="357166"/>
            <a:chExt cx="8426280" cy="5580213"/>
          </a:xfrm>
        </p:grpSpPr>
        <p:grpSp>
          <p:nvGrpSpPr>
            <p:cNvPr id="6" name="群組 4"/>
            <p:cNvGrpSpPr/>
            <p:nvPr/>
          </p:nvGrpSpPr>
          <p:grpSpPr>
            <a:xfrm>
              <a:off x="358860" y="920621"/>
              <a:ext cx="8426280" cy="5016758"/>
              <a:chOff x="432000" y="1043731"/>
              <a:chExt cx="8426280" cy="5016758"/>
            </a:xfrm>
          </p:grpSpPr>
          <p:sp>
            <p:nvSpPr>
              <p:cNvPr id="3" name="文字方塊 2"/>
              <p:cNvSpPr txBox="1"/>
              <p:nvPr/>
            </p:nvSpPr>
            <p:spPr>
              <a:xfrm>
                <a:off x="432000" y="1043731"/>
                <a:ext cx="4140000" cy="5016758"/>
              </a:xfrm>
              <a:prstGeom prst="rect">
                <a:avLst/>
              </a:prstGeom>
              <a:noFill/>
            </p:spPr>
            <p:txBody>
              <a:bodyPr wrap="square" rtlCol="0">
                <a:spAutoFit/>
              </a:bodyPr>
              <a:lstStyle/>
              <a:p>
                <a:pPr algn="just" rtl="0"/>
                <a:r>
                  <a:rPr lang="zh-TW" altLang="en-US" kern="1200" dirty="0">
                    <a:solidFill>
                      <a:srgbClr val="7030A0"/>
                    </a:solidFill>
                    <a:latin typeface="微軟正黑體" pitchFamily="34" charset="-120"/>
                    <a:ea typeface="微軟正黑體" pitchFamily="34" charset="-120"/>
                  </a:rPr>
                  <a:t>陣列</a:t>
                </a:r>
                <a:endParaRPr lang="en-US" altLang="zh-TW" kern="1200" dirty="0">
                  <a:solidFill>
                    <a:srgbClr val="7030A0"/>
                  </a:solidFill>
                  <a:latin typeface="微軟正黑體" pitchFamily="34" charset="-120"/>
                  <a:ea typeface="微軟正黑體" pitchFamily="34" charset="-120"/>
                </a:endParaRPr>
              </a:p>
              <a:p>
                <a:pPr algn="just" rtl="0"/>
                <a:r>
                  <a:rPr lang="en-US" altLang="zh-TW" sz="1600" kern="1200" dirty="0">
                    <a:solidFill>
                      <a:srgbClr val="0070C0"/>
                    </a:solidFill>
                    <a:latin typeface="Arial Narrow" pitchFamily="34" charset="0"/>
                    <a:ea typeface="新細明體"/>
                    <a:cs typeface="+mn-cs"/>
                  </a:rPr>
                  <a:t>In computer science an </a:t>
                </a:r>
                <a:r>
                  <a:rPr lang="en-US" altLang="zh-TW" sz="1600" b="1" kern="1200" dirty="0">
                    <a:solidFill>
                      <a:srgbClr val="0070C0"/>
                    </a:solidFill>
                    <a:latin typeface="Arial Narrow" pitchFamily="34" charset="0"/>
                    <a:ea typeface="新細明體"/>
                    <a:cs typeface="+mn-cs"/>
                  </a:rPr>
                  <a:t>array</a:t>
                </a:r>
                <a:r>
                  <a:rPr lang="en-US" altLang="zh-TW" sz="1600" kern="1200" dirty="0">
                    <a:solidFill>
                      <a:srgbClr val="0070C0"/>
                    </a:solidFill>
                    <a:latin typeface="Arial Narrow" pitchFamily="34" charset="0"/>
                    <a:ea typeface="新細明體"/>
                    <a:cs typeface="+mn-cs"/>
                  </a:rPr>
                  <a:t> is </a:t>
                </a:r>
                <a:r>
                  <a:rPr lang="en-US" altLang="zh-TW" sz="1600" kern="1200" dirty="0">
                    <a:solidFill>
                      <a:srgbClr val="C00000"/>
                    </a:solidFill>
                    <a:latin typeface="Arial Narrow" pitchFamily="34" charset="0"/>
                    <a:ea typeface="新細明體"/>
                    <a:cs typeface="+mn-cs"/>
                  </a:rPr>
                  <a:t>a data </a:t>
                </a:r>
                <a:r>
                  <a:rPr lang="en-US" altLang="zh-TW" sz="1600" b="1" i="1" kern="1200" dirty="0">
                    <a:solidFill>
                      <a:srgbClr val="C00000"/>
                    </a:solidFill>
                    <a:latin typeface="Arial Narrow" pitchFamily="34" charset="0"/>
                    <a:ea typeface="新細明體"/>
                    <a:cs typeface="+mn-cs"/>
                  </a:rPr>
                  <a:t>structure </a:t>
                </a:r>
                <a:r>
                  <a:rPr lang="en-US" altLang="zh-TW" sz="1600" kern="1200" dirty="0">
                    <a:solidFill>
                      <a:srgbClr val="C00000"/>
                    </a:solidFill>
                    <a:latin typeface="Arial Narrow" pitchFamily="34" charset="0"/>
                    <a:ea typeface="新細明體"/>
                    <a:cs typeface="+mn-cs"/>
                  </a:rPr>
                  <a:t>consisting of a group of </a:t>
                </a:r>
                <a:r>
                  <a:rPr lang="en-US" altLang="zh-TW" sz="1600" b="1" i="1" kern="1200" dirty="0">
                    <a:solidFill>
                      <a:srgbClr val="C00000"/>
                    </a:solidFill>
                    <a:latin typeface="Arial Narrow" pitchFamily="34" charset="0"/>
                    <a:ea typeface="新細明體"/>
                    <a:cs typeface="+mn-cs"/>
                  </a:rPr>
                  <a:t>elements</a:t>
                </a:r>
                <a:r>
                  <a:rPr lang="en-US" altLang="zh-TW" sz="1600" kern="1200" dirty="0">
                    <a:solidFill>
                      <a:srgbClr val="0070C0"/>
                    </a:solidFill>
                    <a:latin typeface="Arial Narrow" pitchFamily="34" charset="0"/>
                    <a:ea typeface="新細明體"/>
                    <a:cs typeface="+mn-cs"/>
                  </a:rPr>
                  <a:t> that are accessed by indexing. In most programming languages each element has the same data type and the array occupies a contiguous area of storage. Most programming languages have a built-in array data type.</a:t>
                </a:r>
                <a:r>
                  <a:rPr lang="zh-TW" altLang="en-US" sz="1600" kern="1200" dirty="0">
                    <a:solidFill>
                      <a:srgbClr val="0070C0"/>
                    </a:solidFill>
                    <a:latin typeface="Arial Narrow" pitchFamily="34" charset="0"/>
                    <a:ea typeface="新細明體"/>
                    <a:cs typeface="+mn-cs"/>
                  </a:rPr>
                  <a:t> </a:t>
                </a:r>
                <a:endParaRPr lang="en-US" altLang="zh-TW" sz="1600" kern="1200" dirty="0">
                  <a:solidFill>
                    <a:srgbClr val="0070C0"/>
                  </a:solidFill>
                  <a:latin typeface="Arial Narrow" pitchFamily="34" charset="0"/>
                  <a:ea typeface="新細明體"/>
                  <a:cs typeface="+mn-cs"/>
                </a:endParaRPr>
              </a:p>
              <a:p>
                <a:pPr algn="just" rtl="0"/>
                <a:r>
                  <a:rPr lang="en-US" altLang="zh-TW" sz="1600" kern="1200" dirty="0">
                    <a:solidFill>
                      <a:srgbClr val="0070C0"/>
                    </a:solidFill>
                    <a:latin typeface="Arial Narrow" pitchFamily="34" charset="0"/>
                    <a:ea typeface="新細明體"/>
                    <a:cs typeface="+mn-cs"/>
                  </a:rPr>
                  <a:t>Some programming languages support array programming (e.g., APL, newer versions of Fortran) which </a:t>
                </a:r>
                <a:r>
                  <a:rPr lang="en-US" altLang="zh-TW" sz="1600" kern="1200" dirty="0" err="1">
                    <a:solidFill>
                      <a:srgbClr val="0070C0"/>
                    </a:solidFill>
                    <a:latin typeface="Arial Narrow" pitchFamily="34" charset="0"/>
                    <a:ea typeface="新細明體"/>
                    <a:cs typeface="+mn-cs"/>
                  </a:rPr>
                  <a:t>generalises</a:t>
                </a:r>
                <a:r>
                  <a:rPr lang="en-US" altLang="zh-TW" sz="1600" kern="1200" dirty="0">
                    <a:solidFill>
                      <a:srgbClr val="0070C0"/>
                    </a:solidFill>
                    <a:latin typeface="Arial Narrow" pitchFamily="34" charset="0"/>
                    <a:ea typeface="新細明體"/>
                    <a:cs typeface="+mn-cs"/>
                  </a:rPr>
                  <a:t> operations and functions to work transparently over arrays as they do with scalars, instead of requiring looping over array members.</a:t>
                </a:r>
              </a:p>
              <a:p>
                <a:pPr algn="just" rtl="0"/>
                <a:r>
                  <a:rPr lang="en-US" altLang="zh-TW" sz="1600" kern="1200" dirty="0">
                    <a:solidFill>
                      <a:srgbClr val="0070C0"/>
                    </a:solidFill>
                    <a:latin typeface="Arial Narrow" pitchFamily="34" charset="0"/>
                    <a:ea typeface="新細明體"/>
                    <a:cs typeface="+mn-cs"/>
                  </a:rPr>
                  <a:t>Multi-dimensional arrays are accessed using more than one index: one for each dimension.</a:t>
                </a:r>
              </a:p>
              <a:p>
                <a:pPr algn="just" rtl="0"/>
                <a:r>
                  <a:rPr lang="en-US" altLang="zh-TW" sz="1600" kern="1200" dirty="0">
                    <a:solidFill>
                      <a:srgbClr val="0070C0"/>
                    </a:solidFill>
                    <a:latin typeface="Arial Narrow" pitchFamily="34" charset="0"/>
                    <a:ea typeface="新細明體"/>
                    <a:cs typeface="+mn-cs"/>
                  </a:rPr>
                  <a:t>Arrays can be classified as fixed-sized arrays (sometimes known as static arrays) whose size cannot change once their storage has been allocated, or dynamic arrays, which can be resized.</a:t>
                </a:r>
              </a:p>
              <a:p>
                <a:pPr algn="just" rtl="0"/>
                <a:endParaRPr lang="zh-TW" altLang="en-US" sz="1600" kern="1200" dirty="0">
                  <a:solidFill>
                    <a:srgbClr val="0070C0"/>
                  </a:solidFill>
                  <a:latin typeface="Arial Narrow" pitchFamily="34" charset="0"/>
                  <a:ea typeface="新細明體"/>
                  <a:cs typeface="+mn-cs"/>
                </a:endParaRPr>
              </a:p>
            </p:txBody>
          </p:sp>
          <p:sp>
            <p:nvSpPr>
              <p:cNvPr id="4" name="文字方塊 3"/>
              <p:cNvSpPr txBox="1"/>
              <p:nvPr/>
            </p:nvSpPr>
            <p:spPr>
              <a:xfrm>
                <a:off x="4718280" y="1043731"/>
                <a:ext cx="4140000" cy="1107996"/>
              </a:xfrm>
              <a:prstGeom prst="rect">
                <a:avLst/>
              </a:prstGeom>
              <a:noFill/>
            </p:spPr>
            <p:txBody>
              <a:bodyPr wrap="square" rtlCol="0">
                <a:spAutoFit/>
              </a:bodyPr>
              <a:lstStyle/>
              <a:p>
                <a:pPr algn="just" rtl="0"/>
                <a:r>
                  <a:rPr lang="zh-TW" altLang="en-US" kern="1200" dirty="0">
                    <a:solidFill>
                      <a:srgbClr val="7030A0"/>
                    </a:solidFill>
                    <a:latin typeface="微軟正黑體" pitchFamily="34" charset="-120"/>
                    <a:ea typeface="微軟正黑體" pitchFamily="34" charset="-120"/>
                  </a:rPr>
                  <a:t>微</a:t>
                </a:r>
                <a:endParaRPr lang="en-US" altLang="zh-TW" sz="1600" kern="1200" dirty="0">
                  <a:solidFill>
                    <a:srgbClr val="7030A0"/>
                  </a:solidFill>
                  <a:latin typeface="微軟正黑體" pitchFamily="34" charset="-120"/>
                  <a:ea typeface="微軟正黑體" pitchFamily="34" charset="-120"/>
                </a:endParaRPr>
              </a:p>
              <a:p>
                <a:pPr algn="just" rtl="0"/>
                <a:r>
                  <a:rPr lang="en-US" altLang="zh-TW" sz="1600" b="1" kern="1200" dirty="0">
                    <a:solidFill>
                      <a:srgbClr val="0070C0"/>
                    </a:solidFill>
                    <a:latin typeface="Arial Narrow" pitchFamily="34" charset="0"/>
                    <a:ea typeface="新細明體"/>
                    <a:cs typeface="+mn-cs"/>
                  </a:rPr>
                  <a:t>Micro</a:t>
                </a:r>
                <a:r>
                  <a:rPr lang="en-US" altLang="zh-TW" sz="1600" kern="1200" dirty="0">
                    <a:solidFill>
                      <a:srgbClr val="0070C0"/>
                    </a:solidFill>
                    <a:latin typeface="Arial Narrow" pitchFamily="34" charset="0"/>
                    <a:ea typeface="新細明體"/>
                    <a:cs typeface="+mn-cs"/>
                  </a:rPr>
                  <a:t> is an English prefix of Greek origin that refers to </a:t>
                </a:r>
                <a:r>
                  <a:rPr lang="en-US" altLang="zh-TW" sz="1600" kern="1200" dirty="0">
                    <a:solidFill>
                      <a:srgbClr val="C00000"/>
                    </a:solidFill>
                    <a:latin typeface="Arial Narrow" pitchFamily="34" charset="0"/>
                    <a:ea typeface="新細明體"/>
                    <a:cs typeface="+mn-cs"/>
                  </a:rPr>
                  <a:t>an object as being </a:t>
                </a:r>
                <a:r>
                  <a:rPr lang="en-US" altLang="zh-TW" sz="1600" b="1" i="1" kern="1200" dirty="0">
                    <a:solidFill>
                      <a:srgbClr val="C00000"/>
                    </a:solidFill>
                    <a:latin typeface="Arial Narrow" pitchFamily="34" charset="0"/>
                    <a:ea typeface="新細明體"/>
                    <a:cs typeface="+mn-cs"/>
                  </a:rPr>
                  <a:t>smaller</a:t>
                </a:r>
                <a:r>
                  <a:rPr lang="en-US" altLang="zh-TW" sz="1600" kern="1200" dirty="0">
                    <a:solidFill>
                      <a:srgbClr val="C00000"/>
                    </a:solidFill>
                    <a:latin typeface="Arial Narrow" pitchFamily="34" charset="0"/>
                    <a:ea typeface="新細明體"/>
                    <a:cs typeface="+mn-cs"/>
                  </a:rPr>
                  <a:t> than an object or scale of focus</a:t>
                </a:r>
                <a:r>
                  <a:rPr lang="en-US" altLang="zh-TW" sz="1600" kern="1200" dirty="0">
                    <a:solidFill>
                      <a:srgbClr val="0070C0"/>
                    </a:solidFill>
                    <a:latin typeface="Arial Narrow" pitchFamily="34" charset="0"/>
                    <a:ea typeface="新細明體"/>
                    <a:cs typeface="+mn-cs"/>
                  </a:rPr>
                  <a:t>, in contrast with macro.</a:t>
                </a:r>
                <a:endParaRPr lang="zh-TW" altLang="en-US" sz="1600" kern="1200" dirty="0">
                  <a:solidFill>
                    <a:srgbClr val="0070C0"/>
                  </a:solidFill>
                  <a:latin typeface="Arial Narrow" pitchFamily="34" charset="0"/>
                  <a:ea typeface="新細明體"/>
                  <a:cs typeface="+mn-cs"/>
                </a:endParaRPr>
              </a:p>
            </p:txBody>
          </p:sp>
        </p:grpSp>
        <p:pic>
          <p:nvPicPr>
            <p:cNvPr id="10" name="Picture 12" descr="42-16177889"/>
            <p:cNvPicPr>
              <a:picLocks noChangeAspect="1" noChangeArrowheads="1"/>
            </p:cNvPicPr>
            <p:nvPr/>
          </p:nvPicPr>
          <p:blipFill>
            <a:blip r:embed="rId3" cstate="print"/>
            <a:srcRect l="18906" t="15425"/>
            <a:stretch>
              <a:fillRect/>
            </a:stretch>
          </p:blipFill>
          <p:spPr bwMode="auto">
            <a:xfrm>
              <a:off x="5143504" y="357166"/>
              <a:ext cx="1100418" cy="801679"/>
            </a:xfrm>
            <a:prstGeom prst="rect">
              <a:avLst/>
            </a:prstGeom>
            <a:noFill/>
          </p:spPr>
        </p:pic>
        <p:pic>
          <p:nvPicPr>
            <p:cNvPr id="11" name="Picture 14" descr="799-I-156-S4309"/>
            <p:cNvPicPr>
              <a:picLocks noChangeAspect="1" noChangeArrowheads="1"/>
            </p:cNvPicPr>
            <p:nvPr/>
          </p:nvPicPr>
          <p:blipFill>
            <a:blip r:embed="rId4" cstate="print"/>
            <a:srcRect/>
            <a:stretch>
              <a:fillRect/>
            </a:stretch>
          </p:blipFill>
          <p:spPr bwMode="auto">
            <a:xfrm>
              <a:off x="1114128" y="357166"/>
              <a:ext cx="1100418" cy="801679"/>
            </a:xfrm>
            <a:prstGeom prst="rect">
              <a:avLst/>
            </a:prstGeom>
            <a:noFill/>
          </p:spPr>
        </p:pic>
      </p:grpSp>
      <p:pic>
        <p:nvPicPr>
          <p:cNvPr id="12" name="圖片 11" descr="42-22004428.jpg"/>
          <p:cNvPicPr>
            <a:picLocks noChangeAspect="1"/>
          </p:cNvPicPr>
          <p:nvPr/>
        </p:nvPicPr>
        <p:blipFill>
          <a:blip r:embed="rId5" cstate="print"/>
          <a:stretch>
            <a:fillRect/>
          </a:stretch>
        </p:blipFill>
        <p:spPr>
          <a:xfrm>
            <a:off x="5214942" y="2428868"/>
            <a:ext cx="2722066" cy="3690937"/>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字方塊 6"/>
          <p:cNvSpPr txBox="1"/>
          <p:nvPr/>
        </p:nvSpPr>
        <p:spPr>
          <a:xfrm>
            <a:off x="611189" y="549275"/>
            <a:ext cx="3675060" cy="1815882"/>
          </a:xfrm>
          <a:prstGeom prst="rect">
            <a:avLst/>
          </a:prstGeom>
          <a:noFill/>
        </p:spPr>
        <p:txBody>
          <a:bodyPr wrap="square" rtlCol="0">
            <a:spAutoFit/>
          </a:bodyPr>
          <a:lstStyle/>
          <a:p>
            <a:r>
              <a:rPr lang="en-US" sz="1600" b="1" dirty="0">
                <a:solidFill>
                  <a:srgbClr val="0070C0"/>
                </a:solidFill>
              </a:rPr>
              <a:t>Microarrays are </a:t>
            </a:r>
            <a:r>
              <a:rPr lang="en-US" sz="1600" b="1" dirty="0" smtClean="0">
                <a:solidFill>
                  <a:srgbClr val="0070C0"/>
                </a:solidFill>
              </a:rPr>
              <a:t>miniaturized </a:t>
            </a:r>
            <a:r>
              <a:rPr lang="en-US" sz="1600" b="1" dirty="0">
                <a:solidFill>
                  <a:srgbClr val="0070C0"/>
                </a:solidFill>
              </a:rPr>
              <a:t>biological devices consisting in molecules, for example </a:t>
            </a:r>
            <a:r>
              <a:rPr lang="en-US" sz="1600" b="1" dirty="0" smtClean="0">
                <a:solidFill>
                  <a:srgbClr val="0070C0"/>
                </a:solidFill>
              </a:rPr>
              <a:t>DNA </a:t>
            </a:r>
            <a:r>
              <a:rPr lang="en-US" sz="1600" b="1" dirty="0">
                <a:solidFill>
                  <a:srgbClr val="0070C0"/>
                </a:solidFill>
              </a:rPr>
              <a:t>or protein, named the "</a:t>
            </a:r>
            <a:r>
              <a:rPr lang="en-US" sz="1600" b="1" dirty="0">
                <a:solidFill>
                  <a:srgbClr val="C00000"/>
                </a:solidFill>
              </a:rPr>
              <a:t>probes</a:t>
            </a:r>
            <a:r>
              <a:rPr lang="en-US" sz="1600" b="1" dirty="0">
                <a:solidFill>
                  <a:srgbClr val="0070C0"/>
                </a:solidFill>
              </a:rPr>
              <a:t>", that are </a:t>
            </a:r>
            <a:r>
              <a:rPr lang="en-US" sz="1600" b="1" dirty="0">
                <a:solidFill>
                  <a:srgbClr val="C00000"/>
                </a:solidFill>
              </a:rPr>
              <a:t>orderly arranged </a:t>
            </a:r>
            <a:r>
              <a:rPr lang="en-US" sz="1600" b="1" dirty="0">
                <a:solidFill>
                  <a:srgbClr val="0070C0"/>
                </a:solidFill>
              </a:rPr>
              <a:t>at a </a:t>
            </a:r>
            <a:r>
              <a:rPr lang="en-US" sz="1600" b="1" dirty="0" smtClean="0">
                <a:solidFill>
                  <a:srgbClr val="C00000"/>
                </a:solidFill>
              </a:rPr>
              <a:t>microscopic </a:t>
            </a:r>
            <a:r>
              <a:rPr lang="en-US" sz="1600" b="1" dirty="0">
                <a:solidFill>
                  <a:srgbClr val="C00000"/>
                </a:solidFill>
              </a:rPr>
              <a:t>scale onto a solid support</a:t>
            </a:r>
            <a:r>
              <a:rPr lang="en-US" sz="1600" b="1" dirty="0">
                <a:solidFill>
                  <a:srgbClr val="0070C0"/>
                </a:solidFill>
              </a:rPr>
              <a:t> such as a membrane or a glass microscope slide.</a:t>
            </a:r>
            <a:endParaRPr lang="zh-TW" altLang="en-US" sz="1600" b="1" dirty="0">
              <a:solidFill>
                <a:srgbClr val="0070C0"/>
              </a:solidFill>
            </a:endParaRPr>
          </a:p>
        </p:txBody>
      </p:sp>
      <p:grpSp>
        <p:nvGrpSpPr>
          <p:cNvPr id="25" name="群組 24"/>
          <p:cNvGrpSpPr/>
          <p:nvPr/>
        </p:nvGrpSpPr>
        <p:grpSpPr>
          <a:xfrm>
            <a:off x="857224" y="549274"/>
            <a:ext cx="7675589" cy="5751512"/>
            <a:chOff x="857224" y="549274"/>
            <a:chExt cx="7675589" cy="5751512"/>
          </a:xfrm>
        </p:grpSpPr>
        <p:pic>
          <p:nvPicPr>
            <p:cNvPr id="4" name="Picture 2" descr="http://www.agilent.com/about/newsroom/lsca/imagelibrary/images/cag_43_microarray_dna.jpg"/>
            <p:cNvPicPr>
              <a:picLocks noChangeAspect="1" noChangeArrowheads="1"/>
            </p:cNvPicPr>
            <p:nvPr/>
          </p:nvPicPr>
          <p:blipFill>
            <a:blip r:embed="rId3" cstate="print"/>
            <a:srcRect l="11404" t="8197" r="12567"/>
            <a:stretch>
              <a:fillRect/>
            </a:stretch>
          </p:blipFill>
          <p:spPr bwMode="auto">
            <a:xfrm>
              <a:off x="4429124" y="549274"/>
              <a:ext cx="4103689" cy="5745165"/>
            </a:xfrm>
            <a:prstGeom prst="rect">
              <a:avLst/>
            </a:prstGeom>
            <a:noFill/>
          </p:spPr>
        </p:pic>
        <p:pic>
          <p:nvPicPr>
            <p:cNvPr id="36866" name="Picture 2" descr="http://lifecenter.sgst.cn/geo/images/cover.gif"/>
            <p:cNvPicPr>
              <a:picLocks noChangeAspect="1" noChangeArrowheads="1"/>
            </p:cNvPicPr>
            <p:nvPr/>
          </p:nvPicPr>
          <p:blipFill>
            <a:blip r:embed="rId4" cstate="print"/>
            <a:srcRect/>
            <a:stretch>
              <a:fillRect/>
            </a:stretch>
          </p:blipFill>
          <p:spPr bwMode="auto">
            <a:xfrm>
              <a:off x="857224" y="3214686"/>
              <a:ext cx="3429000" cy="3086100"/>
            </a:xfrm>
            <a:prstGeom prst="rect">
              <a:avLst/>
            </a:prstGeom>
            <a:noFill/>
          </p:spPr>
        </p:pic>
        <p:grpSp>
          <p:nvGrpSpPr>
            <p:cNvPr id="24" name="群組 23"/>
            <p:cNvGrpSpPr/>
            <p:nvPr/>
          </p:nvGrpSpPr>
          <p:grpSpPr>
            <a:xfrm>
              <a:off x="2571724" y="2071678"/>
              <a:ext cx="4643482" cy="1143008"/>
              <a:chOff x="2571724" y="2071678"/>
              <a:chExt cx="4643482" cy="1143008"/>
            </a:xfrm>
          </p:grpSpPr>
          <p:sp>
            <p:nvSpPr>
              <p:cNvPr id="5" name="矩形 4"/>
              <p:cNvSpPr/>
              <p:nvPr/>
            </p:nvSpPr>
            <p:spPr>
              <a:xfrm rot="1500000">
                <a:off x="6643702" y="2071678"/>
                <a:ext cx="571504" cy="571504"/>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1" name="圖案 20"/>
              <p:cNvCxnSpPr>
                <a:endCxn id="36866" idx="0"/>
              </p:cNvCxnSpPr>
              <p:nvPr/>
            </p:nvCxnSpPr>
            <p:spPr>
              <a:xfrm rot="10800000" flipV="1">
                <a:off x="2571724" y="2285992"/>
                <a:ext cx="4071978" cy="928694"/>
              </a:xfrm>
              <a:prstGeom prst="bentConnector2">
                <a:avLst/>
              </a:prstGeom>
              <a:ln w="127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3" name="圖案 22"/>
              <p:cNvCxnSpPr/>
              <p:nvPr/>
            </p:nvCxnSpPr>
            <p:spPr>
              <a:xfrm rot="10800000" flipV="1">
                <a:off x="2571724" y="2285992"/>
                <a:ext cx="1857400" cy="928694"/>
              </a:xfrm>
              <a:prstGeom prst="bentConnector2">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3460746" cy="4201150"/>
          </a:xfrm>
          <a:prstGeom prst="rect">
            <a:avLst/>
          </a:prstGeom>
        </p:spPr>
        <p:txBody>
          <a:bodyPr wrap="square">
            <a:spAutoFit/>
          </a:bodyPr>
          <a:lstStyle/>
          <a:p>
            <a:pPr>
              <a:lnSpc>
                <a:spcPct val="150000"/>
              </a:lnSpc>
            </a:pPr>
            <a:r>
              <a:rPr lang="en-US" altLang="zh-TW" b="1" dirty="0">
                <a:solidFill>
                  <a:srgbClr val="0070C0"/>
                </a:solidFill>
              </a:rPr>
              <a:t>What problems can it solve?</a:t>
            </a:r>
          </a:p>
          <a:p>
            <a:pPr marL="342900" indent="-342900">
              <a:lnSpc>
                <a:spcPct val="150000"/>
              </a:lnSpc>
              <a:buFont typeface="+mj-lt"/>
              <a:buAutoNum type="arabicPeriod"/>
            </a:pPr>
            <a:r>
              <a:rPr lang="en-US" altLang="zh-TW" sz="1600" b="1" dirty="0" smtClean="0">
                <a:solidFill>
                  <a:schemeClr val="accent6"/>
                </a:solidFill>
              </a:rPr>
              <a:t>Differing </a:t>
            </a:r>
            <a:r>
              <a:rPr lang="en-US" altLang="zh-TW" sz="1600" b="1" dirty="0">
                <a:solidFill>
                  <a:schemeClr val="accent6"/>
                </a:solidFill>
              </a:rPr>
              <a:t>expression of genes </a:t>
            </a:r>
            <a:r>
              <a:rPr lang="en-US" altLang="zh-TW" sz="1600" b="1" dirty="0" smtClean="0">
                <a:solidFill>
                  <a:schemeClr val="accent6"/>
                </a:solidFill>
              </a:rPr>
              <a:t>over time</a:t>
            </a:r>
            <a:r>
              <a:rPr lang="en-US" altLang="zh-TW" sz="1600" b="1" dirty="0">
                <a:solidFill>
                  <a:schemeClr val="accent6"/>
                </a:solidFill>
              </a:rPr>
              <a:t>, between tissues, and </a:t>
            </a:r>
            <a:r>
              <a:rPr lang="en-US" altLang="zh-TW" sz="1600" b="1" dirty="0" smtClean="0">
                <a:solidFill>
                  <a:schemeClr val="accent6"/>
                </a:solidFill>
              </a:rPr>
              <a:t>disease states</a:t>
            </a:r>
            <a:endParaRPr lang="en-US" altLang="zh-TW" sz="1600" b="1" dirty="0">
              <a:solidFill>
                <a:schemeClr val="accent6"/>
              </a:solidFill>
            </a:endParaRPr>
          </a:p>
          <a:p>
            <a:pPr marL="342900" indent="-342900">
              <a:lnSpc>
                <a:spcPct val="150000"/>
              </a:lnSpc>
              <a:buFont typeface="+mj-lt"/>
              <a:buAutoNum type="arabicPeriod"/>
            </a:pPr>
            <a:r>
              <a:rPr lang="en-US" altLang="zh-TW" sz="1600" b="1" dirty="0" smtClean="0">
                <a:solidFill>
                  <a:schemeClr val="accent6"/>
                </a:solidFill>
              </a:rPr>
              <a:t>Identification </a:t>
            </a:r>
            <a:r>
              <a:rPr lang="en-US" altLang="zh-TW" sz="1600" b="1" dirty="0">
                <a:solidFill>
                  <a:schemeClr val="accent6"/>
                </a:solidFill>
              </a:rPr>
              <a:t>of complex </a:t>
            </a:r>
            <a:r>
              <a:rPr lang="en-US" altLang="zh-TW" sz="1600" b="1" dirty="0" smtClean="0">
                <a:solidFill>
                  <a:schemeClr val="accent6"/>
                </a:solidFill>
              </a:rPr>
              <a:t>genetic diseases</a:t>
            </a:r>
            <a:endParaRPr lang="en-US" altLang="zh-TW" sz="1600" b="1" dirty="0">
              <a:solidFill>
                <a:schemeClr val="accent6"/>
              </a:solidFill>
            </a:endParaRPr>
          </a:p>
          <a:p>
            <a:pPr marL="342900" indent="-342900">
              <a:lnSpc>
                <a:spcPct val="150000"/>
              </a:lnSpc>
              <a:buFont typeface="+mj-lt"/>
              <a:buAutoNum type="arabicPeriod"/>
            </a:pPr>
            <a:r>
              <a:rPr lang="en-US" altLang="zh-TW" sz="1600" b="1" dirty="0" smtClean="0">
                <a:solidFill>
                  <a:schemeClr val="accent6"/>
                </a:solidFill>
              </a:rPr>
              <a:t>Drug </a:t>
            </a:r>
            <a:r>
              <a:rPr lang="en-US" altLang="zh-TW" sz="1600" b="1" dirty="0">
                <a:solidFill>
                  <a:schemeClr val="accent6"/>
                </a:solidFill>
              </a:rPr>
              <a:t>discovery and toxicology studies</a:t>
            </a:r>
          </a:p>
          <a:p>
            <a:pPr marL="342900" indent="-342900">
              <a:lnSpc>
                <a:spcPct val="150000"/>
              </a:lnSpc>
              <a:buFont typeface="+mj-lt"/>
              <a:buAutoNum type="arabicPeriod"/>
            </a:pPr>
            <a:r>
              <a:rPr lang="en-US" altLang="zh-TW" sz="1600" b="1" dirty="0" smtClean="0">
                <a:solidFill>
                  <a:schemeClr val="accent6"/>
                </a:solidFill>
              </a:rPr>
              <a:t>Mutation/polymorphism detection (</a:t>
            </a:r>
            <a:r>
              <a:rPr lang="en-US" altLang="zh-TW" sz="1600" b="1" dirty="0">
                <a:solidFill>
                  <a:schemeClr val="accent6"/>
                </a:solidFill>
              </a:rPr>
              <a:t>SNP’s)</a:t>
            </a:r>
          </a:p>
          <a:p>
            <a:pPr marL="342900" indent="-342900">
              <a:lnSpc>
                <a:spcPct val="150000"/>
              </a:lnSpc>
              <a:buFont typeface="+mj-lt"/>
              <a:buAutoNum type="arabicPeriod"/>
            </a:pPr>
            <a:r>
              <a:rPr lang="en-US" altLang="zh-TW" sz="1600" b="1" dirty="0" smtClean="0">
                <a:solidFill>
                  <a:schemeClr val="accent6"/>
                </a:solidFill>
              </a:rPr>
              <a:t>Pathogen </a:t>
            </a:r>
            <a:r>
              <a:rPr lang="en-US" altLang="zh-TW" sz="1600" b="1" dirty="0">
                <a:solidFill>
                  <a:schemeClr val="accent6"/>
                </a:solidFill>
              </a:rPr>
              <a:t>analysis</a:t>
            </a:r>
            <a:endParaRPr lang="zh-TW" altLang="en-US" sz="1600" dirty="0">
              <a:solidFill>
                <a:schemeClr val="accent6"/>
              </a:solidFill>
            </a:endParaRPr>
          </a:p>
        </p:txBody>
      </p:sp>
      <p:pic>
        <p:nvPicPr>
          <p:cNvPr id="14340" name="Picture 4" descr="http://lh5.ggpht.com/_0yuXVRYkzbc/Rs57SHruQEI/AAAAAAAAAG4/lsdQ1vsm4_Y/1.jpg"/>
          <p:cNvPicPr>
            <a:picLocks noChangeAspect="1" noChangeArrowheads="1"/>
          </p:cNvPicPr>
          <p:nvPr/>
        </p:nvPicPr>
        <p:blipFill>
          <a:blip r:embed="rId3" cstate="print"/>
          <a:srcRect/>
          <a:stretch>
            <a:fillRect/>
          </a:stretch>
        </p:blipFill>
        <p:spPr bwMode="auto">
          <a:xfrm>
            <a:off x="4143372" y="685800"/>
            <a:ext cx="4391025" cy="54864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1292662"/>
          </a:xfrm>
          <a:prstGeom prst="rect">
            <a:avLst/>
          </a:prstGeom>
        </p:spPr>
        <p:txBody>
          <a:bodyPr wrap="square">
            <a:spAutoFit/>
          </a:bodyPr>
          <a:lstStyle/>
          <a:p>
            <a:pPr marL="273050" indent="-273050">
              <a:lnSpc>
                <a:spcPct val="150000"/>
              </a:lnSpc>
              <a:tabLst>
                <a:tab pos="273050" algn="l"/>
              </a:tabLst>
            </a:pPr>
            <a:r>
              <a:rPr lang="en-US" b="1" dirty="0" smtClean="0">
                <a:solidFill>
                  <a:srgbClr val="0070C0"/>
                </a:solidFill>
              </a:rPr>
              <a:t>1.</a:t>
            </a:r>
            <a:r>
              <a:rPr lang="en-US" altLang="zh-TW" b="1" dirty="0" smtClean="0">
                <a:solidFill>
                  <a:srgbClr val="0070C0"/>
                </a:solidFill>
              </a:rPr>
              <a:t>	</a:t>
            </a:r>
            <a:r>
              <a:rPr lang="en-US" b="1" dirty="0" smtClean="0">
                <a:solidFill>
                  <a:srgbClr val="0070C0"/>
                </a:solidFill>
              </a:rPr>
              <a:t>Type of target DNA (immobilized nucleic acid molecule) used in the array fabrication.</a:t>
            </a:r>
          </a:p>
          <a:p>
            <a:pPr>
              <a:lnSpc>
                <a:spcPct val="150000"/>
              </a:lnSpc>
              <a:tabLst>
                <a:tab pos="273050" algn="l"/>
              </a:tabLst>
            </a:pPr>
            <a:r>
              <a:rPr lang="en-US" sz="1600" b="1" dirty="0" smtClean="0">
                <a:solidFill>
                  <a:srgbClr val="0070C0"/>
                </a:solidFill>
              </a:rPr>
              <a:t>	</a:t>
            </a:r>
            <a:r>
              <a:rPr lang="en-US" sz="1600" b="1" dirty="0" err="1" smtClean="0">
                <a:solidFill>
                  <a:schemeClr val="accent6"/>
                </a:solidFill>
              </a:rPr>
              <a:t>cDNA</a:t>
            </a:r>
            <a:r>
              <a:rPr lang="en-US" sz="1600" b="1" dirty="0" smtClean="0">
                <a:solidFill>
                  <a:schemeClr val="accent6"/>
                </a:solidFill>
              </a:rPr>
              <a:t>, </a:t>
            </a:r>
            <a:r>
              <a:rPr lang="en-US" sz="1600" b="1" dirty="0" err="1" smtClean="0">
                <a:solidFill>
                  <a:schemeClr val="accent6"/>
                </a:solidFill>
              </a:rPr>
              <a:t>oligonucleotide</a:t>
            </a:r>
            <a:r>
              <a:rPr lang="en-US" sz="1600" b="1" dirty="0" smtClean="0">
                <a:solidFill>
                  <a:schemeClr val="accent6"/>
                </a:solidFill>
              </a:rPr>
              <a:t>, RNA, protein, antibody, tissue </a:t>
            </a:r>
          </a:p>
        </p:txBody>
      </p:sp>
      <p:pic>
        <p:nvPicPr>
          <p:cNvPr id="3" name="Picture 2"/>
          <p:cNvPicPr>
            <a:picLocks noChangeAspect="1" noChangeArrowheads="1"/>
          </p:cNvPicPr>
          <p:nvPr/>
        </p:nvPicPr>
        <p:blipFill>
          <a:blip r:embed="rId3" cstate="print"/>
          <a:srcRect l="12732" r="13086"/>
          <a:stretch>
            <a:fillRect/>
          </a:stretch>
        </p:blipFill>
        <p:spPr bwMode="auto">
          <a:xfrm>
            <a:off x="2759075" y="2427288"/>
            <a:ext cx="3760788" cy="3803650"/>
          </a:xfrm>
          <a:prstGeom prst="rect">
            <a:avLst/>
          </a:prstGeom>
          <a:noFill/>
        </p:spPr>
      </p:pic>
      <p:grpSp>
        <p:nvGrpSpPr>
          <p:cNvPr id="4" name="Group 10"/>
          <p:cNvGrpSpPr>
            <a:grpSpLocks/>
          </p:cNvGrpSpPr>
          <p:nvPr/>
        </p:nvGrpSpPr>
        <p:grpSpPr bwMode="auto">
          <a:xfrm>
            <a:off x="1116013" y="2803525"/>
            <a:ext cx="4103687" cy="1800225"/>
            <a:chOff x="703" y="1766"/>
            <a:chExt cx="2585" cy="1134"/>
          </a:xfrm>
        </p:grpSpPr>
        <p:sp>
          <p:nvSpPr>
            <p:cNvPr id="5" name="AutoShape 11"/>
            <p:cNvSpPr>
              <a:spLocks noChangeArrowheads="1"/>
            </p:cNvSpPr>
            <p:nvPr/>
          </p:nvSpPr>
          <p:spPr bwMode="auto">
            <a:xfrm>
              <a:off x="1610" y="1766"/>
              <a:ext cx="1678" cy="1134"/>
            </a:xfrm>
            <a:prstGeom prst="roundRect">
              <a:avLst>
                <a:gd name="adj" fmla="val 11815"/>
              </a:avLst>
            </a:prstGeom>
            <a:solidFill>
              <a:srgbClr val="006600">
                <a:alpha val="20000"/>
              </a:srgbClr>
            </a:solidFill>
            <a:ln w="9525" cap="rnd">
              <a:solidFill>
                <a:srgbClr val="006600"/>
              </a:solidFill>
              <a:prstDash val="sysDot"/>
              <a:round/>
              <a:headEnd/>
              <a:tailEnd/>
            </a:ln>
            <a:effectLst/>
          </p:spPr>
          <p:txBody>
            <a:bodyPr wrap="none" anchor="ctr"/>
            <a:lstStyle/>
            <a:p>
              <a:endParaRPr lang="zh-TW" altLang="en-US"/>
            </a:p>
          </p:txBody>
        </p:sp>
        <p:sp>
          <p:nvSpPr>
            <p:cNvPr id="6" name="Text Box 12"/>
            <p:cNvSpPr txBox="1">
              <a:spLocks noChangeArrowheads="1"/>
            </p:cNvSpPr>
            <p:nvPr/>
          </p:nvSpPr>
          <p:spPr bwMode="auto">
            <a:xfrm>
              <a:off x="703" y="1766"/>
              <a:ext cx="823" cy="326"/>
            </a:xfrm>
            <a:prstGeom prst="rect">
              <a:avLst/>
            </a:prstGeom>
            <a:noFill/>
            <a:ln w="9525">
              <a:noFill/>
              <a:miter lim="800000"/>
              <a:headEnd/>
              <a:tailEnd/>
            </a:ln>
            <a:effectLst/>
          </p:spPr>
          <p:txBody>
            <a:bodyPr wrap="none">
              <a:spAutoFit/>
            </a:bodyPr>
            <a:lstStyle/>
            <a:p>
              <a:r>
                <a:rPr lang="en-US" altLang="zh-TW" sz="1400" b="1" dirty="0">
                  <a:solidFill>
                    <a:srgbClr val="006600"/>
                  </a:solidFill>
                </a:rPr>
                <a:t>CHIP-on-chip</a:t>
              </a:r>
            </a:p>
            <a:p>
              <a:r>
                <a:rPr lang="en-US" altLang="zh-TW" sz="1400" b="1" dirty="0">
                  <a:solidFill>
                    <a:srgbClr val="006600"/>
                  </a:solidFill>
                </a:rPr>
                <a:t>array CGH</a:t>
              </a:r>
            </a:p>
          </p:txBody>
        </p:sp>
      </p:grpSp>
      <p:grpSp>
        <p:nvGrpSpPr>
          <p:cNvPr id="7" name="Group 13"/>
          <p:cNvGrpSpPr>
            <a:grpSpLocks/>
          </p:cNvGrpSpPr>
          <p:nvPr/>
        </p:nvGrpSpPr>
        <p:grpSpPr bwMode="auto">
          <a:xfrm>
            <a:off x="1835150" y="3357563"/>
            <a:ext cx="6356350" cy="1727200"/>
            <a:chOff x="1156" y="2115"/>
            <a:chExt cx="4004" cy="1088"/>
          </a:xfrm>
        </p:grpSpPr>
        <p:sp>
          <p:nvSpPr>
            <p:cNvPr id="8" name="AutoShape 14"/>
            <p:cNvSpPr>
              <a:spLocks noChangeArrowheads="1"/>
            </p:cNvSpPr>
            <p:nvPr/>
          </p:nvSpPr>
          <p:spPr bwMode="auto">
            <a:xfrm>
              <a:off x="1156" y="2387"/>
              <a:ext cx="3221" cy="816"/>
            </a:xfrm>
            <a:prstGeom prst="roundRect">
              <a:avLst>
                <a:gd name="adj" fmla="val 11815"/>
              </a:avLst>
            </a:prstGeom>
            <a:solidFill>
              <a:srgbClr val="000066">
                <a:alpha val="20000"/>
              </a:srgbClr>
            </a:solidFill>
            <a:ln w="9525" cap="rnd">
              <a:solidFill>
                <a:srgbClr val="000066"/>
              </a:solidFill>
              <a:prstDash val="sysDot"/>
              <a:round/>
              <a:headEnd/>
              <a:tailEnd/>
            </a:ln>
            <a:effectLst/>
          </p:spPr>
          <p:txBody>
            <a:bodyPr wrap="none" anchor="ctr"/>
            <a:lstStyle/>
            <a:p>
              <a:endParaRPr lang="zh-TW" altLang="en-US"/>
            </a:p>
          </p:txBody>
        </p:sp>
        <p:sp>
          <p:nvSpPr>
            <p:cNvPr id="9" name="Rectangle 15"/>
            <p:cNvSpPr>
              <a:spLocks noChangeArrowheads="1"/>
            </p:cNvSpPr>
            <p:nvPr/>
          </p:nvSpPr>
          <p:spPr bwMode="auto">
            <a:xfrm>
              <a:off x="4150" y="2115"/>
              <a:ext cx="1010" cy="192"/>
            </a:xfrm>
            <a:prstGeom prst="rect">
              <a:avLst/>
            </a:prstGeom>
            <a:noFill/>
            <a:ln w="9525">
              <a:noFill/>
              <a:miter lim="800000"/>
              <a:headEnd/>
              <a:tailEnd/>
            </a:ln>
            <a:effectLst/>
          </p:spPr>
          <p:txBody>
            <a:bodyPr wrap="none">
              <a:spAutoFit/>
            </a:bodyPr>
            <a:lstStyle/>
            <a:p>
              <a:pPr algn="ctr"/>
              <a:r>
                <a:rPr lang="en-US" altLang="zh-TW" sz="1400" b="1" dirty="0">
                  <a:solidFill>
                    <a:srgbClr val="000066"/>
                  </a:solidFill>
                </a:rPr>
                <a:t>expression array</a:t>
              </a:r>
            </a:p>
          </p:txBody>
        </p:sp>
      </p:grpSp>
      <p:grpSp>
        <p:nvGrpSpPr>
          <p:cNvPr id="10" name="Group 16"/>
          <p:cNvGrpSpPr>
            <a:grpSpLocks/>
          </p:cNvGrpSpPr>
          <p:nvPr/>
        </p:nvGrpSpPr>
        <p:grpSpPr bwMode="auto">
          <a:xfrm>
            <a:off x="3779838" y="4797425"/>
            <a:ext cx="3967162" cy="1079500"/>
            <a:chOff x="2381" y="3022"/>
            <a:chExt cx="2499" cy="680"/>
          </a:xfrm>
        </p:grpSpPr>
        <p:sp>
          <p:nvSpPr>
            <p:cNvPr id="11" name="AutoShape 17"/>
            <p:cNvSpPr>
              <a:spLocks noChangeArrowheads="1"/>
            </p:cNvSpPr>
            <p:nvPr/>
          </p:nvSpPr>
          <p:spPr bwMode="auto">
            <a:xfrm>
              <a:off x="2381" y="3022"/>
              <a:ext cx="1633" cy="680"/>
            </a:xfrm>
            <a:prstGeom prst="roundRect">
              <a:avLst>
                <a:gd name="adj" fmla="val 11815"/>
              </a:avLst>
            </a:prstGeom>
            <a:solidFill>
              <a:srgbClr val="A50021">
                <a:alpha val="20000"/>
              </a:srgbClr>
            </a:solidFill>
            <a:ln w="9525" cap="rnd">
              <a:solidFill>
                <a:srgbClr val="A50021"/>
              </a:solidFill>
              <a:prstDash val="sysDot"/>
              <a:round/>
              <a:headEnd/>
              <a:tailEnd/>
            </a:ln>
            <a:effectLst/>
          </p:spPr>
          <p:txBody>
            <a:bodyPr wrap="none" anchor="ctr"/>
            <a:lstStyle/>
            <a:p>
              <a:endParaRPr lang="zh-TW" altLang="en-US"/>
            </a:p>
          </p:txBody>
        </p:sp>
        <p:sp>
          <p:nvSpPr>
            <p:cNvPr id="12" name="Rectangle 18"/>
            <p:cNvSpPr>
              <a:spLocks noChangeArrowheads="1"/>
            </p:cNvSpPr>
            <p:nvPr/>
          </p:nvSpPr>
          <p:spPr bwMode="auto">
            <a:xfrm>
              <a:off x="4126" y="3510"/>
              <a:ext cx="754" cy="192"/>
            </a:xfrm>
            <a:prstGeom prst="rect">
              <a:avLst/>
            </a:prstGeom>
            <a:noFill/>
            <a:ln w="9525">
              <a:noFill/>
              <a:miter lim="800000"/>
              <a:headEnd/>
              <a:tailEnd/>
            </a:ln>
            <a:effectLst/>
          </p:spPr>
          <p:txBody>
            <a:bodyPr wrap="none">
              <a:spAutoFit/>
            </a:bodyPr>
            <a:lstStyle/>
            <a:p>
              <a:pPr algn="ctr"/>
              <a:r>
                <a:rPr lang="en-US" altLang="zh-TW" sz="1400" b="1" dirty="0">
                  <a:solidFill>
                    <a:srgbClr val="A50021"/>
                  </a:solidFill>
                </a:rPr>
                <a:t>protein chip</a:t>
              </a:r>
            </a:p>
          </p:txBody>
        </p:sp>
      </p:grpSp>
      <p:grpSp>
        <p:nvGrpSpPr>
          <p:cNvPr id="13" name="Group 19"/>
          <p:cNvGrpSpPr>
            <a:grpSpLocks/>
          </p:cNvGrpSpPr>
          <p:nvPr/>
        </p:nvGrpSpPr>
        <p:grpSpPr bwMode="auto">
          <a:xfrm>
            <a:off x="1979613" y="2420938"/>
            <a:ext cx="4568825" cy="3816350"/>
            <a:chOff x="1247" y="1525"/>
            <a:chExt cx="2878" cy="2404"/>
          </a:xfrm>
        </p:grpSpPr>
        <p:sp>
          <p:nvSpPr>
            <p:cNvPr id="14" name="Oval 20"/>
            <p:cNvSpPr>
              <a:spLocks noChangeAspect="1" noChangeArrowheads="1"/>
            </p:cNvSpPr>
            <p:nvPr/>
          </p:nvSpPr>
          <p:spPr bwMode="auto">
            <a:xfrm>
              <a:off x="1721" y="1525"/>
              <a:ext cx="2404" cy="2404"/>
            </a:xfrm>
            <a:prstGeom prst="ellipse">
              <a:avLst/>
            </a:prstGeom>
            <a:solidFill>
              <a:srgbClr val="FF9900">
                <a:alpha val="20000"/>
              </a:srgbClr>
            </a:solidFill>
            <a:ln w="9525">
              <a:solidFill>
                <a:srgbClr val="FF9900"/>
              </a:solidFill>
              <a:round/>
              <a:headEnd/>
              <a:tailEnd/>
            </a:ln>
            <a:effectLst/>
          </p:spPr>
          <p:txBody>
            <a:bodyPr wrap="none" anchor="ctr"/>
            <a:lstStyle/>
            <a:p>
              <a:endParaRPr lang="zh-TW" altLang="en-US"/>
            </a:p>
          </p:txBody>
        </p:sp>
        <p:sp>
          <p:nvSpPr>
            <p:cNvPr id="15" name="Rectangle 21"/>
            <p:cNvSpPr>
              <a:spLocks noChangeArrowheads="1"/>
            </p:cNvSpPr>
            <p:nvPr/>
          </p:nvSpPr>
          <p:spPr bwMode="auto">
            <a:xfrm>
              <a:off x="1247" y="3612"/>
              <a:ext cx="743" cy="192"/>
            </a:xfrm>
            <a:prstGeom prst="rect">
              <a:avLst/>
            </a:prstGeom>
            <a:noFill/>
            <a:ln w="9525">
              <a:noFill/>
              <a:miter lim="800000"/>
              <a:headEnd/>
              <a:tailEnd/>
            </a:ln>
            <a:effectLst/>
          </p:spPr>
          <p:txBody>
            <a:bodyPr wrap="none">
              <a:spAutoFit/>
            </a:bodyPr>
            <a:lstStyle/>
            <a:p>
              <a:pPr algn="ctr"/>
              <a:r>
                <a:rPr lang="en-US" altLang="zh-TW" sz="1400" b="1" dirty="0">
                  <a:solidFill>
                    <a:srgbClr val="FF9900"/>
                  </a:solidFill>
                </a:rPr>
                <a:t>tissue array</a:t>
              </a:r>
            </a:p>
          </p:txBody>
        </p:sp>
      </p:grpSp>
      <p:grpSp>
        <p:nvGrpSpPr>
          <p:cNvPr id="16" name="群組 21"/>
          <p:cNvGrpSpPr/>
          <p:nvPr/>
        </p:nvGrpSpPr>
        <p:grpSpPr>
          <a:xfrm>
            <a:off x="1740374" y="1852605"/>
            <a:ext cx="5663253" cy="576263"/>
            <a:chOff x="1500166" y="1358901"/>
            <a:chExt cx="5663253" cy="576263"/>
          </a:xfrm>
        </p:grpSpPr>
        <p:sp>
          <p:nvSpPr>
            <p:cNvPr id="17" name="Text Box 5"/>
            <p:cNvSpPr txBox="1">
              <a:spLocks noChangeArrowheads="1"/>
            </p:cNvSpPr>
            <p:nvPr/>
          </p:nvSpPr>
          <p:spPr bwMode="auto">
            <a:xfrm>
              <a:off x="1500166" y="1416200"/>
              <a:ext cx="870751" cy="461665"/>
            </a:xfrm>
            <a:prstGeom prst="rect">
              <a:avLst/>
            </a:prstGeom>
            <a:noFill/>
            <a:ln w="9525">
              <a:noFill/>
              <a:miter lim="800000"/>
              <a:headEnd/>
              <a:tailEnd/>
            </a:ln>
            <a:effectLst/>
          </p:spPr>
          <p:txBody>
            <a:bodyPr wrap="none">
              <a:spAutoFit/>
            </a:bodyPr>
            <a:lstStyle/>
            <a:p>
              <a:pPr eaLnBrk="0" hangingPunct="0"/>
              <a:r>
                <a:rPr kumimoji="0" lang="en-US" altLang="zh-TW" sz="2400" b="1" dirty="0">
                  <a:solidFill>
                    <a:srgbClr val="0070C0"/>
                  </a:solidFill>
                  <a:effectLst>
                    <a:outerShdw blurRad="38100" dist="38100" dir="2700000" algn="tl">
                      <a:srgbClr val="000000">
                        <a:alpha val="43137"/>
                      </a:srgbClr>
                    </a:outerShdw>
                  </a:effectLst>
                  <a:latin typeface="Tempus Sans ITC" pitchFamily="82" charset="0"/>
                </a:rPr>
                <a:t>DNA</a:t>
              </a:r>
            </a:p>
          </p:txBody>
        </p:sp>
        <p:sp>
          <p:nvSpPr>
            <p:cNvPr id="18" name="Text Box 6"/>
            <p:cNvSpPr txBox="1">
              <a:spLocks noChangeArrowheads="1"/>
            </p:cNvSpPr>
            <p:nvPr/>
          </p:nvSpPr>
          <p:spPr bwMode="auto">
            <a:xfrm>
              <a:off x="3768191" y="1416200"/>
              <a:ext cx="856325" cy="461665"/>
            </a:xfrm>
            <a:prstGeom prst="rect">
              <a:avLst/>
            </a:prstGeom>
            <a:noFill/>
            <a:ln w="9525">
              <a:noFill/>
              <a:miter lim="800000"/>
              <a:headEnd/>
              <a:tailEnd/>
            </a:ln>
            <a:effectLst/>
          </p:spPr>
          <p:txBody>
            <a:bodyPr wrap="none">
              <a:spAutoFit/>
            </a:bodyPr>
            <a:lstStyle/>
            <a:p>
              <a:pPr eaLnBrk="0" hangingPunct="0"/>
              <a:r>
                <a:rPr kumimoji="0" lang="en-US" altLang="zh-TW" sz="2400" b="1" dirty="0">
                  <a:solidFill>
                    <a:schemeClr val="accent6">
                      <a:lumMod val="75000"/>
                    </a:schemeClr>
                  </a:solidFill>
                  <a:effectLst>
                    <a:outerShdw blurRad="38100" dist="38100" dir="2700000" algn="tl">
                      <a:srgbClr val="000000">
                        <a:alpha val="43137"/>
                      </a:srgbClr>
                    </a:outerShdw>
                  </a:effectLst>
                  <a:latin typeface="Tempus Sans ITC" pitchFamily="82" charset="0"/>
                </a:rPr>
                <a:t>RNA</a:t>
              </a:r>
            </a:p>
          </p:txBody>
        </p:sp>
        <p:sp>
          <p:nvSpPr>
            <p:cNvPr id="19" name="Text Box 7"/>
            <p:cNvSpPr txBox="1">
              <a:spLocks noChangeArrowheads="1"/>
            </p:cNvSpPr>
            <p:nvPr/>
          </p:nvSpPr>
          <p:spPr bwMode="auto">
            <a:xfrm>
              <a:off x="6020157" y="1416200"/>
              <a:ext cx="1143262" cy="461665"/>
            </a:xfrm>
            <a:prstGeom prst="rect">
              <a:avLst/>
            </a:prstGeom>
            <a:noFill/>
            <a:ln w="9525">
              <a:noFill/>
              <a:miter lim="800000"/>
              <a:headEnd/>
              <a:tailEnd/>
            </a:ln>
            <a:effectLst/>
          </p:spPr>
          <p:txBody>
            <a:bodyPr wrap="none">
              <a:spAutoFit/>
            </a:bodyPr>
            <a:lstStyle/>
            <a:p>
              <a:pPr eaLnBrk="0" hangingPunct="0"/>
              <a:r>
                <a:rPr kumimoji="0" lang="en-US" altLang="zh-TW" sz="2400" b="1" dirty="0">
                  <a:solidFill>
                    <a:srgbClr val="7030A0"/>
                  </a:solidFill>
                  <a:effectLst>
                    <a:outerShdw blurRad="38100" dist="38100" dir="2700000" algn="tl">
                      <a:srgbClr val="000000">
                        <a:alpha val="43137"/>
                      </a:srgbClr>
                    </a:outerShdw>
                  </a:effectLst>
                  <a:latin typeface="Tempus Sans ITC" pitchFamily="82" charset="0"/>
                </a:rPr>
                <a:t>Protein</a:t>
              </a:r>
            </a:p>
          </p:txBody>
        </p:sp>
        <p:sp>
          <p:nvSpPr>
            <p:cNvPr id="20" name="AutoShape 8"/>
            <p:cNvSpPr>
              <a:spLocks noChangeArrowheads="1"/>
            </p:cNvSpPr>
            <p:nvPr/>
          </p:nvSpPr>
          <p:spPr bwMode="auto">
            <a:xfrm>
              <a:off x="2426954" y="1359032"/>
              <a:ext cx="1285200" cy="576000"/>
            </a:xfrm>
            <a:prstGeom prst="rightArrow">
              <a:avLst>
                <a:gd name="adj1" fmla="val 63722"/>
                <a:gd name="adj2" fmla="val 44118"/>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lstStyle/>
            <a:p>
              <a:pPr algn="ctr" eaLnBrk="0" hangingPunct="0"/>
              <a:r>
                <a:rPr kumimoji="0" lang="zh-TW" altLang="en-US" sz="1400" b="1" dirty="0" smtClean="0">
                  <a:solidFill>
                    <a:schemeClr val="bg1"/>
                  </a:solidFill>
                  <a:latin typeface="Tempus Sans ITC" pitchFamily="82" charset="0"/>
                </a:rPr>
                <a:t> </a:t>
              </a:r>
              <a:r>
                <a:rPr kumimoji="0" lang="en-US" altLang="zh-TW" sz="1400" b="1" dirty="0" smtClean="0">
                  <a:solidFill>
                    <a:schemeClr val="bg1"/>
                  </a:solidFill>
                  <a:latin typeface="Tempus Sans ITC" pitchFamily="82" charset="0"/>
                </a:rPr>
                <a:t>Transcription</a:t>
              </a:r>
              <a:endParaRPr kumimoji="0" lang="en-US" altLang="zh-TW" sz="1400" b="1" dirty="0">
                <a:solidFill>
                  <a:schemeClr val="bg1"/>
                </a:solidFill>
                <a:latin typeface="Tempus Sans ITC" pitchFamily="82" charset="0"/>
              </a:endParaRPr>
            </a:p>
          </p:txBody>
        </p:sp>
        <p:sp>
          <p:nvSpPr>
            <p:cNvPr id="21" name="AutoShape 9"/>
            <p:cNvSpPr>
              <a:spLocks noChangeArrowheads="1"/>
            </p:cNvSpPr>
            <p:nvPr/>
          </p:nvSpPr>
          <p:spPr bwMode="auto">
            <a:xfrm>
              <a:off x="4680553" y="1358901"/>
              <a:ext cx="1283565" cy="576263"/>
            </a:xfrm>
            <a:prstGeom prst="rightArrow">
              <a:avLst>
                <a:gd name="adj1" fmla="val 61435"/>
                <a:gd name="adj2" fmla="val 54548"/>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eaLnBrk="0" hangingPunct="0"/>
              <a:r>
                <a:rPr kumimoji="0" lang="en-US" altLang="zh-TW" sz="1400" b="1" dirty="0">
                  <a:solidFill>
                    <a:schemeClr val="bg1"/>
                  </a:solidFill>
                  <a:latin typeface="Tempus Sans ITC" pitchFamily="82" charset="0"/>
                </a:rPr>
                <a:t>Translation</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群組 19"/>
          <p:cNvGrpSpPr/>
          <p:nvPr/>
        </p:nvGrpSpPr>
        <p:grpSpPr>
          <a:xfrm>
            <a:off x="2186838" y="1029756"/>
            <a:ext cx="6099929" cy="5542516"/>
            <a:chOff x="1285852" y="654645"/>
            <a:chExt cx="6505601" cy="5989065"/>
          </a:xfrm>
        </p:grpSpPr>
        <p:sp>
          <p:nvSpPr>
            <p:cNvPr id="18" name="圓角矩形 17"/>
            <p:cNvSpPr/>
            <p:nvPr/>
          </p:nvSpPr>
          <p:spPr bwMode="auto">
            <a:xfrm>
              <a:off x="1285852" y="654645"/>
              <a:ext cx="6429420" cy="5989065"/>
            </a:xfrm>
            <a:prstGeom prst="roundRect">
              <a:avLst>
                <a:gd name="adj" fmla="val 2051"/>
              </a:avLst>
            </a:prstGeom>
            <a:noFill/>
            <a:ln w="9525" cap="flat" cmpd="sng" algn="ctr">
              <a:solidFill>
                <a:srgbClr val="C0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kumimoji="1" lang="zh-TW" altLang="en-US" sz="1200" b="1" kern="1200">
                <a:ln>
                  <a:solidFill>
                    <a:srgbClr val="C00000"/>
                  </a:solidFill>
                </a:ln>
                <a:solidFill>
                  <a:srgbClr val="C00000"/>
                </a:solidFill>
                <a:ea typeface="新細明體" pitchFamily="18" charset="-120"/>
                <a:cs typeface="Arial" pitchFamily="34" charset="0"/>
              </a:endParaRPr>
            </a:p>
          </p:txBody>
        </p:sp>
        <p:pic>
          <p:nvPicPr>
            <p:cNvPr id="102405" name="Picture 5" descr="centraldogma_mega"/>
            <p:cNvPicPr>
              <a:picLocks noChangeAspect="1" noChangeArrowheads="1"/>
            </p:cNvPicPr>
            <p:nvPr/>
          </p:nvPicPr>
          <p:blipFill>
            <a:blip r:embed="rId3" cstate="print"/>
            <a:srcRect/>
            <a:stretch>
              <a:fillRect/>
            </a:stretch>
          </p:blipFill>
          <p:spPr bwMode="auto">
            <a:xfrm>
              <a:off x="1547813" y="1268413"/>
              <a:ext cx="6046787" cy="5233987"/>
            </a:xfrm>
            <a:prstGeom prst="rect">
              <a:avLst/>
            </a:prstGeom>
            <a:noFill/>
          </p:spPr>
        </p:pic>
        <p:sp>
          <p:nvSpPr>
            <p:cNvPr id="102407" name="AutoShape 7"/>
            <p:cNvSpPr>
              <a:spLocks noChangeArrowheads="1"/>
            </p:cNvSpPr>
            <p:nvPr/>
          </p:nvSpPr>
          <p:spPr bwMode="auto">
            <a:xfrm>
              <a:off x="6265863" y="1773238"/>
              <a:ext cx="1195387" cy="1295400"/>
            </a:xfrm>
            <a:prstGeom prst="roundRect">
              <a:avLst>
                <a:gd name="adj" fmla="val 8471"/>
              </a:avLst>
            </a:prstGeom>
            <a:solidFill>
              <a:schemeClr val="hlink">
                <a:alpha val="20000"/>
              </a:scheme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08" name="AutoShape 8"/>
            <p:cNvSpPr>
              <a:spLocks noChangeArrowheads="1"/>
            </p:cNvSpPr>
            <p:nvPr/>
          </p:nvSpPr>
          <p:spPr bwMode="auto">
            <a:xfrm>
              <a:off x="1403350" y="5084763"/>
              <a:ext cx="1008063" cy="1439862"/>
            </a:xfrm>
            <a:prstGeom prst="roundRect">
              <a:avLst>
                <a:gd name="adj" fmla="val 10188"/>
              </a:avLst>
            </a:prstGeom>
            <a:solidFill>
              <a:srgbClr val="FF9900">
                <a:alpha val="20000"/>
              </a:srgb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09" name="AutoShape 9"/>
            <p:cNvSpPr>
              <a:spLocks noChangeArrowheads="1"/>
            </p:cNvSpPr>
            <p:nvPr/>
          </p:nvSpPr>
          <p:spPr bwMode="auto">
            <a:xfrm>
              <a:off x="3415948" y="1773238"/>
              <a:ext cx="1700212" cy="1428796"/>
            </a:xfrm>
            <a:prstGeom prst="roundRect">
              <a:avLst>
                <a:gd name="adj" fmla="val 12886"/>
              </a:avLst>
            </a:prstGeom>
            <a:solidFill>
              <a:schemeClr val="hlink">
                <a:alpha val="20000"/>
              </a:scheme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10" name="AutoShape 10"/>
            <p:cNvSpPr>
              <a:spLocks noChangeArrowheads="1"/>
            </p:cNvSpPr>
            <p:nvPr/>
          </p:nvSpPr>
          <p:spPr bwMode="auto">
            <a:xfrm>
              <a:off x="2124075" y="4868863"/>
              <a:ext cx="2447925" cy="1008062"/>
            </a:xfrm>
            <a:prstGeom prst="roundRect">
              <a:avLst>
                <a:gd name="adj" fmla="val 11808"/>
              </a:avLst>
            </a:prstGeom>
            <a:solidFill>
              <a:srgbClr val="FF9900">
                <a:alpha val="20000"/>
              </a:srgb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16" name="AutoShape 16"/>
            <p:cNvSpPr>
              <a:spLocks noChangeArrowheads="1"/>
            </p:cNvSpPr>
            <p:nvPr/>
          </p:nvSpPr>
          <p:spPr bwMode="auto">
            <a:xfrm>
              <a:off x="3721100" y="3716338"/>
              <a:ext cx="3730625" cy="1584325"/>
            </a:xfrm>
            <a:prstGeom prst="roundRect">
              <a:avLst>
                <a:gd name="adj" fmla="val 8422"/>
              </a:avLst>
            </a:prstGeom>
            <a:solidFill>
              <a:srgbClr val="FF9900">
                <a:alpha val="20000"/>
              </a:srgb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grpSp>
          <p:nvGrpSpPr>
            <p:cNvPr id="5" name="Group 18"/>
            <p:cNvGrpSpPr>
              <a:grpSpLocks/>
            </p:cNvGrpSpPr>
            <p:nvPr/>
          </p:nvGrpSpPr>
          <p:grpSpPr bwMode="auto">
            <a:xfrm>
              <a:off x="2393950" y="809626"/>
              <a:ext cx="5397503" cy="5727701"/>
              <a:chOff x="1508" y="510"/>
              <a:chExt cx="3400" cy="3608"/>
            </a:xfrm>
          </p:grpSpPr>
          <p:sp>
            <p:nvSpPr>
              <p:cNvPr id="102412" name="Text Box 12"/>
              <p:cNvSpPr txBox="1">
                <a:spLocks noChangeArrowheads="1"/>
              </p:cNvSpPr>
              <p:nvPr/>
            </p:nvSpPr>
            <p:spPr bwMode="auto">
              <a:xfrm>
                <a:off x="3276" y="510"/>
                <a:ext cx="1632" cy="440"/>
              </a:xfrm>
              <a:prstGeom prst="rect">
                <a:avLst/>
              </a:prstGeom>
              <a:noFill/>
              <a:ln w="9525">
                <a:noFill/>
                <a:miter lim="800000"/>
                <a:headEnd/>
                <a:tailEnd/>
              </a:ln>
              <a:effectLst/>
            </p:spPr>
            <p:txBody>
              <a:bodyPr wrap="square">
                <a:spAutoFit/>
              </a:bodyPr>
              <a:lstStyle/>
              <a:p>
                <a:pPr algn="l" rtl="0"/>
                <a:r>
                  <a:rPr lang="en-US" altLang="zh-TW" sz="1200" b="1" kern="1200" dirty="0" smtClean="0">
                    <a:solidFill>
                      <a:schemeClr val="bg2">
                        <a:lumMod val="10000"/>
                      </a:schemeClr>
                    </a:solidFill>
                    <a:ea typeface="新細明體"/>
                    <a:cs typeface="Arial" pitchFamily="34" charset="0"/>
                  </a:rPr>
                  <a:t>Protein array, </a:t>
                </a:r>
                <a:r>
                  <a:rPr lang="en-US" altLang="zh-TW" sz="1200" b="1" dirty="0" smtClean="0">
                    <a:solidFill>
                      <a:schemeClr val="bg2">
                        <a:lumMod val="10000"/>
                      </a:schemeClr>
                    </a:solidFill>
                    <a:ea typeface="新細明體"/>
                    <a:cs typeface="Arial" pitchFamily="34" charset="0"/>
                  </a:rPr>
                  <a:t>Antibody array,</a:t>
                </a:r>
              </a:p>
              <a:p>
                <a:pPr algn="l" rtl="0"/>
                <a:r>
                  <a:rPr lang="en-US" altLang="zh-TW" sz="1200" b="1" kern="1200" dirty="0" smtClean="0">
                    <a:solidFill>
                      <a:schemeClr val="bg2">
                        <a:lumMod val="10000"/>
                      </a:schemeClr>
                    </a:solidFill>
                    <a:ea typeface="新細明體"/>
                    <a:cs typeface="Arial" pitchFamily="34" charset="0"/>
                  </a:rPr>
                  <a:t>Small molecular array, </a:t>
                </a:r>
                <a:r>
                  <a:rPr lang="en-US" altLang="zh-TW" sz="1200" b="1" dirty="0" smtClean="0">
                    <a:solidFill>
                      <a:schemeClr val="bg2">
                        <a:lumMod val="10000"/>
                      </a:schemeClr>
                    </a:solidFill>
                    <a:ea typeface="新細明體"/>
                    <a:cs typeface="Arial" pitchFamily="34" charset="0"/>
                  </a:rPr>
                  <a:t>Organic compound</a:t>
                </a:r>
                <a:endParaRPr lang="en-US" altLang="zh-TW" sz="1200" b="1" kern="1200" dirty="0" smtClean="0">
                  <a:solidFill>
                    <a:schemeClr val="bg2">
                      <a:lumMod val="10000"/>
                    </a:schemeClr>
                  </a:solidFill>
                  <a:ea typeface="新細明體"/>
                  <a:cs typeface="Arial" pitchFamily="34" charset="0"/>
                </a:endParaRPr>
              </a:p>
            </p:txBody>
          </p:sp>
          <p:sp>
            <p:nvSpPr>
              <p:cNvPr id="102413" name="Text Box 13"/>
              <p:cNvSpPr txBox="1">
                <a:spLocks noChangeArrowheads="1"/>
              </p:cNvSpPr>
              <p:nvPr/>
            </p:nvSpPr>
            <p:spPr bwMode="auto">
              <a:xfrm>
                <a:off x="2220" y="2120"/>
                <a:ext cx="1344" cy="189"/>
              </a:xfrm>
              <a:prstGeom prst="rect">
                <a:avLst/>
              </a:prstGeom>
              <a:noFill/>
              <a:ln w="9525">
                <a:noFill/>
                <a:miter lim="800000"/>
                <a:headEnd/>
                <a:tailEnd/>
              </a:ln>
              <a:effectLst/>
            </p:spPr>
            <p:txBody>
              <a:bodyPr wrap="square">
                <a:spAutoFit/>
              </a:bodyPr>
              <a:lstStyle/>
              <a:p>
                <a:pPr algn="l" rtl="0"/>
                <a:r>
                  <a:rPr lang="en-US" altLang="zh-TW" sz="1200" b="1" kern="1200" dirty="0" smtClean="0">
                    <a:solidFill>
                      <a:schemeClr val="accent6">
                        <a:lumMod val="75000"/>
                      </a:schemeClr>
                    </a:solidFill>
                    <a:ea typeface="新細明體"/>
                    <a:cs typeface="Arial" pitchFamily="34" charset="0"/>
                  </a:rPr>
                  <a:t>Expression array, </a:t>
                </a:r>
                <a:r>
                  <a:rPr lang="en-US" altLang="zh-TW" sz="1200" b="1" dirty="0" err="1" smtClean="0">
                    <a:solidFill>
                      <a:schemeClr val="accent6">
                        <a:lumMod val="75000"/>
                      </a:schemeClr>
                    </a:solidFill>
                    <a:ea typeface="新細明體"/>
                    <a:cs typeface="Arial" pitchFamily="34" charset="0"/>
                  </a:rPr>
                  <a:t>qPCR</a:t>
                </a:r>
                <a:r>
                  <a:rPr lang="en-US" altLang="zh-TW" sz="1200" b="1" dirty="0" smtClean="0">
                    <a:solidFill>
                      <a:schemeClr val="accent6">
                        <a:lumMod val="75000"/>
                      </a:schemeClr>
                    </a:solidFill>
                    <a:ea typeface="新細明體"/>
                    <a:cs typeface="Arial" pitchFamily="34" charset="0"/>
                  </a:rPr>
                  <a:t> array</a:t>
                </a:r>
                <a:endParaRPr lang="en-US" altLang="zh-TW" sz="1200" b="1" kern="1200" dirty="0">
                  <a:solidFill>
                    <a:schemeClr val="accent6">
                      <a:lumMod val="75000"/>
                    </a:schemeClr>
                  </a:solidFill>
                  <a:ea typeface="新細明體"/>
                  <a:cs typeface="Arial" pitchFamily="34" charset="0"/>
                </a:endParaRPr>
              </a:p>
            </p:txBody>
          </p:sp>
          <p:sp>
            <p:nvSpPr>
              <p:cNvPr id="102414" name="Text Box 14"/>
              <p:cNvSpPr txBox="1">
                <a:spLocks noChangeArrowheads="1"/>
              </p:cNvSpPr>
              <p:nvPr/>
            </p:nvSpPr>
            <p:spPr bwMode="auto">
              <a:xfrm>
                <a:off x="2575" y="3714"/>
                <a:ext cx="668" cy="189"/>
              </a:xfrm>
              <a:prstGeom prst="rect">
                <a:avLst/>
              </a:prstGeom>
              <a:noFill/>
              <a:ln w="9525">
                <a:noFill/>
                <a:miter lim="800000"/>
                <a:headEnd/>
                <a:tailEnd/>
              </a:ln>
              <a:effectLst/>
            </p:spPr>
            <p:txBody>
              <a:bodyPr wrap="none">
                <a:spAutoFit/>
              </a:bodyPr>
              <a:lstStyle/>
              <a:p>
                <a:pPr algn="l" rtl="0"/>
                <a:r>
                  <a:rPr lang="en-US" altLang="zh-TW" sz="1200" b="1" kern="1200" dirty="0">
                    <a:solidFill>
                      <a:schemeClr val="accent3">
                        <a:lumMod val="50000"/>
                      </a:schemeClr>
                    </a:solidFill>
                    <a:ea typeface="新細明體"/>
                    <a:cs typeface="Arial" pitchFamily="34" charset="0"/>
                  </a:rPr>
                  <a:t>CHIP on chip</a:t>
                </a:r>
              </a:p>
            </p:txBody>
          </p:sp>
          <p:sp>
            <p:nvSpPr>
              <p:cNvPr id="102415" name="Text Box 15"/>
              <p:cNvSpPr txBox="1">
                <a:spLocks noChangeArrowheads="1"/>
              </p:cNvSpPr>
              <p:nvPr/>
            </p:nvSpPr>
            <p:spPr bwMode="auto">
              <a:xfrm>
                <a:off x="1508" y="3929"/>
                <a:ext cx="2149" cy="189"/>
              </a:xfrm>
              <a:prstGeom prst="rect">
                <a:avLst/>
              </a:prstGeom>
              <a:noFill/>
              <a:ln w="9525">
                <a:noFill/>
                <a:miter lim="800000"/>
                <a:headEnd/>
                <a:tailEnd/>
              </a:ln>
              <a:effectLst/>
            </p:spPr>
            <p:txBody>
              <a:bodyPr wrap="none">
                <a:spAutoFit/>
              </a:bodyPr>
              <a:lstStyle/>
              <a:p>
                <a:pPr algn="l" rtl="0"/>
                <a:r>
                  <a:rPr lang="en-US" altLang="zh-TW" sz="1200" b="1" kern="1200" dirty="0" err="1" smtClean="0">
                    <a:solidFill>
                      <a:srgbClr val="0070C0"/>
                    </a:solidFill>
                    <a:ea typeface="新細明體"/>
                    <a:cs typeface="Arial" pitchFamily="34" charset="0"/>
                  </a:rPr>
                  <a:t>aCGH</a:t>
                </a:r>
                <a:r>
                  <a:rPr lang="en-US" altLang="zh-TW" sz="1200" b="1" kern="1200" dirty="0" smtClean="0">
                    <a:solidFill>
                      <a:srgbClr val="0070C0"/>
                    </a:solidFill>
                    <a:ea typeface="新細明體"/>
                    <a:cs typeface="Arial" pitchFamily="34" charset="0"/>
                  </a:rPr>
                  <a:t>, SNP array, Tilling array, ROMA, Barcode, </a:t>
                </a:r>
                <a:endParaRPr lang="en-US" altLang="zh-TW" sz="1200" b="1" kern="1200" dirty="0">
                  <a:solidFill>
                    <a:srgbClr val="0070C0"/>
                  </a:solidFill>
                  <a:ea typeface="新細明體"/>
                  <a:cs typeface="Arial" pitchFamily="34" charset="0"/>
                </a:endParaRPr>
              </a:p>
            </p:txBody>
          </p:sp>
          <p:sp>
            <p:nvSpPr>
              <p:cNvPr id="102417" name="Text Box 17"/>
              <p:cNvSpPr txBox="1">
                <a:spLocks noChangeArrowheads="1"/>
              </p:cNvSpPr>
              <p:nvPr/>
            </p:nvSpPr>
            <p:spPr bwMode="auto">
              <a:xfrm>
                <a:off x="4044" y="3476"/>
                <a:ext cx="827" cy="189"/>
              </a:xfrm>
              <a:prstGeom prst="rect">
                <a:avLst/>
              </a:prstGeom>
              <a:noFill/>
              <a:ln w="9525">
                <a:noFill/>
                <a:miter lim="800000"/>
                <a:headEnd/>
                <a:tailEnd/>
              </a:ln>
              <a:effectLst/>
            </p:spPr>
            <p:txBody>
              <a:bodyPr wrap="none">
                <a:spAutoFit/>
              </a:bodyPr>
              <a:lstStyle/>
              <a:p>
                <a:pPr algn="l" rtl="0"/>
                <a:r>
                  <a:rPr lang="en-US" altLang="zh-TW" sz="1200" b="1" kern="1200" dirty="0" smtClean="0">
                    <a:solidFill>
                      <a:schemeClr val="accent6">
                        <a:lumMod val="75000"/>
                      </a:schemeClr>
                    </a:solidFill>
                    <a:ea typeface="新細明體"/>
                    <a:cs typeface="Arial" pitchFamily="34" charset="0"/>
                  </a:rPr>
                  <a:t>Expression </a:t>
                </a:r>
                <a:r>
                  <a:rPr lang="en-US" altLang="zh-TW" sz="1200" b="1" kern="1200" dirty="0">
                    <a:solidFill>
                      <a:schemeClr val="accent6">
                        <a:lumMod val="75000"/>
                      </a:schemeClr>
                    </a:solidFill>
                    <a:ea typeface="新細明體"/>
                    <a:cs typeface="Arial" pitchFamily="34" charset="0"/>
                  </a:rPr>
                  <a:t>array</a:t>
                </a:r>
              </a:p>
            </p:txBody>
          </p:sp>
        </p:grpSp>
        <p:sp>
          <p:nvSpPr>
            <p:cNvPr id="19" name="Text Box 12"/>
            <p:cNvSpPr txBox="1">
              <a:spLocks noChangeArrowheads="1"/>
            </p:cNvSpPr>
            <p:nvPr/>
          </p:nvSpPr>
          <p:spPr bwMode="auto">
            <a:xfrm>
              <a:off x="1391592" y="809032"/>
              <a:ext cx="2567355" cy="299316"/>
            </a:xfrm>
            <a:prstGeom prst="rect">
              <a:avLst/>
            </a:prstGeom>
            <a:noFill/>
            <a:ln w="9525">
              <a:noFill/>
              <a:miter lim="800000"/>
              <a:headEnd/>
              <a:tailEnd/>
            </a:ln>
            <a:effectLst/>
          </p:spPr>
          <p:txBody>
            <a:bodyPr wrap="none">
              <a:spAutoFit/>
            </a:bodyPr>
            <a:lstStyle/>
            <a:p>
              <a:pPr algn="l" rtl="0"/>
              <a:r>
                <a:rPr lang="en-US" altLang="zh-TW" sz="1200" b="1" kern="1200" dirty="0" smtClean="0">
                  <a:solidFill>
                    <a:srgbClr val="7030A0"/>
                  </a:solidFill>
                  <a:ea typeface="新細明體"/>
                  <a:cs typeface="Arial" pitchFamily="34" charset="0"/>
                </a:rPr>
                <a:t>Cell array, Tissue array, ELISA array</a:t>
              </a:r>
              <a:endParaRPr lang="en-US" altLang="zh-TW" sz="1200" b="1" kern="1200" dirty="0">
                <a:solidFill>
                  <a:srgbClr val="7030A0"/>
                </a:solidFill>
                <a:ea typeface="新細明體"/>
                <a:cs typeface="Arial" pitchFamily="34" charset="0"/>
              </a:endParaRPr>
            </a:p>
          </p:txBody>
        </p:sp>
      </p:grpSp>
      <p:sp>
        <p:nvSpPr>
          <p:cNvPr id="21" name="矩形 20"/>
          <p:cNvSpPr/>
          <p:nvPr/>
        </p:nvSpPr>
        <p:spPr>
          <a:xfrm>
            <a:off x="601013" y="1029756"/>
            <a:ext cx="1460482" cy="2708434"/>
          </a:xfrm>
          <a:prstGeom prst="rect">
            <a:avLst/>
          </a:prstGeom>
        </p:spPr>
        <p:txBody>
          <a:bodyPr wrap="square">
            <a:spAutoFit/>
          </a:bodyPr>
          <a:lstStyle/>
          <a:p>
            <a:pPr marL="269875" indent="-269875">
              <a:buFont typeface="+mj-lt"/>
              <a:buAutoNum type="arabicPeriod"/>
            </a:pPr>
            <a:r>
              <a:rPr lang="en-US" sz="1000" b="1" dirty="0" err="1" smtClean="0">
                <a:solidFill>
                  <a:srgbClr val="0070C0"/>
                </a:solidFill>
              </a:rPr>
              <a:t>aCGH</a:t>
            </a:r>
            <a:endParaRPr lang="en-US" sz="1000" b="1" dirty="0" smtClean="0">
              <a:solidFill>
                <a:srgbClr val="0070C0"/>
              </a:solidFill>
            </a:endParaRPr>
          </a:p>
          <a:p>
            <a:pPr marL="269875" indent="-269875">
              <a:buFont typeface="+mj-lt"/>
              <a:buAutoNum type="arabicPeriod"/>
            </a:pPr>
            <a:r>
              <a:rPr lang="en-US" sz="1000" b="1" dirty="0" smtClean="0">
                <a:solidFill>
                  <a:srgbClr val="0070C0"/>
                </a:solidFill>
              </a:rPr>
              <a:t>SNP array</a:t>
            </a:r>
          </a:p>
          <a:p>
            <a:pPr marL="269875" indent="-269875">
              <a:buFont typeface="+mj-lt"/>
              <a:buAutoNum type="arabicPeriod"/>
            </a:pPr>
            <a:r>
              <a:rPr lang="en-US" sz="1000" b="1" dirty="0" smtClean="0">
                <a:solidFill>
                  <a:srgbClr val="0070C0"/>
                </a:solidFill>
              </a:rPr>
              <a:t>Tilling array</a:t>
            </a:r>
          </a:p>
          <a:p>
            <a:pPr marL="269875" indent="-269875">
              <a:buFont typeface="+mj-lt"/>
              <a:buAutoNum type="arabicPeriod"/>
            </a:pPr>
            <a:r>
              <a:rPr lang="en-US" sz="1000" b="1" dirty="0" smtClean="0">
                <a:solidFill>
                  <a:srgbClr val="0070C0"/>
                </a:solidFill>
              </a:rPr>
              <a:t>ROMA </a:t>
            </a:r>
          </a:p>
          <a:p>
            <a:pPr marL="269875" indent="-269875">
              <a:buFont typeface="+mj-lt"/>
              <a:buAutoNum type="arabicPeriod"/>
            </a:pPr>
            <a:r>
              <a:rPr lang="en-US" sz="1000" b="1" dirty="0" smtClean="0">
                <a:solidFill>
                  <a:srgbClr val="0070C0"/>
                </a:solidFill>
              </a:rPr>
              <a:t>Barcode array</a:t>
            </a:r>
          </a:p>
          <a:p>
            <a:pPr marL="269875" indent="-269875">
              <a:buFont typeface="+mj-lt"/>
              <a:buAutoNum type="arabicPeriod"/>
            </a:pPr>
            <a:r>
              <a:rPr lang="en-US" sz="1000" b="1" dirty="0" err="1" smtClean="0">
                <a:solidFill>
                  <a:schemeClr val="accent6">
                    <a:lumMod val="75000"/>
                  </a:schemeClr>
                </a:solidFill>
              </a:rPr>
              <a:t>cDNA</a:t>
            </a:r>
            <a:r>
              <a:rPr lang="en-US" sz="1000" b="1" dirty="0" smtClean="0">
                <a:solidFill>
                  <a:schemeClr val="accent6">
                    <a:lumMod val="75000"/>
                  </a:schemeClr>
                </a:solidFill>
              </a:rPr>
              <a:t> array</a:t>
            </a:r>
          </a:p>
          <a:p>
            <a:pPr marL="269875" indent="-269875">
              <a:buFont typeface="+mj-lt"/>
              <a:buAutoNum type="arabicPeriod"/>
            </a:pPr>
            <a:r>
              <a:rPr lang="en-US" sz="1000" b="1" dirty="0" err="1" smtClean="0">
                <a:solidFill>
                  <a:schemeClr val="accent6">
                    <a:lumMod val="75000"/>
                  </a:schemeClr>
                </a:solidFill>
              </a:rPr>
              <a:t>qPCR</a:t>
            </a:r>
            <a:r>
              <a:rPr lang="en-US" sz="1000" b="1" dirty="0" smtClean="0">
                <a:solidFill>
                  <a:schemeClr val="accent6">
                    <a:lumMod val="75000"/>
                  </a:schemeClr>
                </a:solidFill>
              </a:rPr>
              <a:t> array</a:t>
            </a:r>
          </a:p>
          <a:p>
            <a:pPr marL="269875" indent="-269875">
              <a:buFont typeface="+mj-lt"/>
              <a:buAutoNum type="arabicPeriod"/>
            </a:pPr>
            <a:r>
              <a:rPr lang="en-US" sz="1000" b="1" dirty="0" smtClean="0">
                <a:solidFill>
                  <a:schemeClr val="accent6">
                    <a:lumMod val="75000"/>
                  </a:schemeClr>
                </a:solidFill>
              </a:rPr>
              <a:t>RNA array</a:t>
            </a:r>
          </a:p>
          <a:p>
            <a:pPr marL="269875" indent="-269875">
              <a:buFont typeface="+mj-lt"/>
              <a:buAutoNum type="arabicPeriod"/>
            </a:pPr>
            <a:r>
              <a:rPr lang="en-US" sz="1000" b="1" dirty="0" smtClean="0">
                <a:solidFill>
                  <a:schemeClr val="accent3">
                    <a:lumMod val="50000"/>
                  </a:schemeClr>
                </a:solidFill>
              </a:rPr>
              <a:t>Protein array</a:t>
            </a:r>
          </a:p>
          <a:p>
            <a:pPr marL="269875" indent="-269875">
              <a:buFont typeface="+mj-lt"/>
              <a:buAutoNum type="arabicPeriod"/>
            </a:pPr>
            <a:r>
              <a:rPr lang="en-US" sz="1000" b="1" dirty="0" smtClean="0">
                <a:solidFill>
                  <a:schemeClr val="accent3">
                    <a:lumMod val="50000"/>
                  </a:schemeClr>
                </a:solidFill>
              </a:rPr>
              <a:t>CHIP on chip</a:t>
            </a:r>
          </a:p>
          <a:p>
            <a:pPr marL="269875" indent="-269875">
              <a:buFont typeface="+mj-lt"/>
              <a:buAutoNum type="arabicPeriod"/>
            </a:pPr>
            <a:r>
              <a:rPr lang="en-US" sz="1000" b="1" dirty="0" smtClean="0">
                <a:solidFill>
                  <a:schemeClr val="accent3">
                    <a:lumMod val="50000"/>
                  </a:schemeClr>
                </a:solidFill>
              </a:rPr>
              <a:t>Antibody array</a:t>
            </a:r>
          </a:p>
          <a:p>
            <a:pPr marL="269875" indent="-269875">
              <a:buFont typeface="+mj-lt"/>
              <a:buAutoNum type="arabicPeriod"/>
            </a:pPr>
            <a:r>
              <a:rPr lang="en-US" sz="1000" b="1" dirty="0" smtClean="0">
                <a:solidFill>
                  <a:schemeClr val="accent3">
                    <a:lumMod val="50000"/>
                  </a:schemeClr>
                </a:solidFill>
              </a:rPr>
              <a:t>Organic compound</a:t>
            </a:r>
          </a:p>
          <a:p>
            <a:pPr marL="269875" indent="-269875">
              <a:buFont typeface="+mj-lt"/>
              <a:buAutoNum type="arabicPeriod"/>
            </a:pPr>
            <a:r>
              <a:rPr lang="en-US" sz="1000" b="1" dirty="0" smtClean="0">
                <a:solidFill>
                  <a:schemeClr val="accent3">
                    <a:lumMod val="50000"/>
                  </a:schemeClr>
                </a:solidFill>
              </a:rPr>
              <a:t>Small molecule</a:t>
            </a:r>
          </a:p>
          <a:p>
            <a:pPr marL="269875" indent="-269875">
              <a:buFont typeface="+mj-lt"/>
              <a:buAutoNum type="arabicPeriod"/>
            </a:pPr>
            <a:r>
              <a:rPr lang="en-US" sz="1000" b="1" dirty="0" smtClean="0">
                <a:solidFill>
                  <a:srgbClr val="7030A0"/>
                </a:solidFill>
              </a:rPr>
              <a:t>ELISA array</a:t>
            </a:r>
          </a:p>
          <a:p>
            <a:pPr marL="269875" indent="-269875">
              <a:buFont typeface="+mj-lt"/>
              <a:buAutoNum type="arabicPeriod"/>
            </a:pPr>
            <a:r>
              <a:rPr lang="en-US" sz="1000" b="1" dirty="0" smtClean="0">
                <a:solidFill>
                  <a:srgbClr val="7030A0"/>
                </a:solidFill>
              </a:rPr>
              <a:t>Cell array</a:t>
            </a:r>
          </a:p>
          <a:p>
            <a:pPr marL="269875" indent="-269875">
              <a:buFont typeface="+mj-lt"/>
              <a:buAutoNum type="arabicPeriod"/>
            </a:pPr>
            <a:r>
              <a:rPr lang="en-US" sz="1000" b="1" dirty="0" smtClean="0">
                <a:solidFill>
                  <a:srgbClr val="7030A0"/>
                </a:solidFill>
              </a:rPr>
              <a:t>Tissue array</a:t>
            </a:r>
          </a:p>
          <a:p>
            <a:pPr marL="269875" indent="-269875">
              <a:buFont typeface="+mj-lt"/>
              <a:buAutoNum type="arabicPeriod"/>
            </a:pPr>
            <a:r>
              <a:rPr lang="en-US" sz="1000" b="1" dirty="0" smtClean="0">
                <a:solidFill>
                  <a:schemeClr val="bg2">
                    <a:lumMod val="10000"/>
                  </a:schemeClr>
                </a:solidFill>
              </a:rPr>
              <a:t>Lab-on-a-chip</a:t>
            </a:r>
          </a:p>
        </p:txBody>
      </p:sp>
      <p:sp>
        <p:nvSpPr>
          <p:cNvPr id="23" name="矩形 22"/>
          <p:cNvSpPr/>
          <p:nvPr/>
        </p:nvSpPr>
        <p:spPr>
          <a:xfrm>
            <a:off x="7162240" y="3105821"/>
            <a:ext cx="1048429" cy="276999"/>
          </a:xfrm>
          <a:prstGeom prst="rect">
            <a:avLst/>
          </a:prstGeom>
        </p:spPr>
        <p:txBody>
          <a:bodyPr wrap="none">
            <a:spAutoFit/>
          </a:bodyPr>
          <a:lstStyle/>
          <a:p>
            <a:r>
              <a:rPr lang="en-US" altLang="zh-TW" sz="1200" b="1" dirty="0" smtClean="0">
                <a:solidFill>
                  <a:schemeClr val="bg2">
                    <a:lumMod val="10000"/>
                  </a:schemeClr>
                </a:solidFill>
                <a:cs typeface="Arial" pitchFamily="34" charset="0"/>
              </a:rPr>
              <a:t>Protein array </a:t>
            </a:r>
            <a:endParaRPr lang="zh-TW" altLang="en-US" dirty="0">
              <a:solidFill>
                <a:schemeClr val="bg2">
                  <a:lumMod val="10000"/>
                </a:schemeClr>
              </a:solidFill>
            </a:endParaRPr>
          </a:p>
        </p:txBody>
      </p:sp>
      <p:sp>
        <p:nvSpPr>
          <p:cNvPr id="24" name="矩形 23"/>
          <p:cNvSpPr/>
          <p:nvPr/>
        </p:nvSpPr>
        <p:spPr>
          <a:xfrm>
            <a:off x="611188" y="549275"/>
            <a:ext cx="4589654" cy="369332"/>
          </a:xfrm>
          <a:prstGeom prst="rect">
            <a:avLst/>
          </a:prstGeom>
        </p:spPr>
        <p:txBody>
          <a:bodyPr wrap="none">
            <a:spAutoFit/>
          </a:bodyPr>
          <a:lstStyle/>
          <a:p>
            <a:r>
              <a:rPr lang="en-US" altLang="zh-TW" b="1" dirty="0" smtClean="0">
                <a:solidFill>
                  <a:srgbClr val="0070C0"/>
                </a:solidFill>
              </a:rPr>
              <a:t>Central Dogma and Existing Microarrays Types</a:t>
            </a:r>
            <a:endParaRPr lang="en-US" altLang="zh-TW" b="1" dirty="0">
              <a:solidFill>
                <a:srgbClr val="0070C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214546" y="549275"/>
            <a:ext cx="6318267" cy="1815882"/>
          </a:xfrm>
          <a:prstGeom prst="rect">
            <a:avLst/>
          </a:prstGeom>
        </p:spPr>
        <p:txBody>
          <a:bodyPr wrap="square">
            <a:spAutoFit/>
          </a:bodyPr>
          <a:lstStyle/>
          <a:p>
            <a:pPr algn="just"/>
            <a:r>
              <a:rPr lang="en-US" sz="1600" b="1" kern="1200" dirty="0">
                <a:solidFill>
                  <a:srgbClr val="0070C0"/>
                </a:solidFill>
                <a:latin typeface="Arial Narrow" pitchFamily="34" charset="0"/>
                <a:ea typeface="+mn-ea"/>
                <a:cs typeface="+mn-cs"/>
              </a:rPr>
              <a:t>Array comparative genomic hybridization </a:t>
            </a:r>
            <a:r>
              <a:rPr lang="en-US" sz="1600" kern="1200" dirty="0">
                <a:solidFill>
                  <a:srgbClr val="0070C0"/>
                </a:solidFill>
                <a:latin typeface="Arial Narrow" pitchFamily="34" charset="0"/>
                <a:ea typeface="+mn-ea"/>
                <a:cs typeface="+mn-cs"/>
              </a:rPr>
              <a:t>(also CMA, Chromosomal Microarray Analysis, Microarray-based comparative genomic hybridization, array CGH, a-CGH, </a:t>
            </a:r>
            <a:r>
              <a:rPr lang="en-US" sz="1600" kern="1200" dirty="0" err="1" smtClean="0">
                <a:solidFill>
                  <a:srgbClr val="0070C0"/>
                </a:solidFill>
                <a:latin typeface="Arial Narrow" pitchFamily="34" charset="0"/>
                <a:ea typeface="+mn-ea"/>
                <a:cs typeface="+mn-cs"/>
              </a:rPr>
              <a:t>aCGH</a:t>
            </a:r>
            <a:r>
              <a:rPr lang="en-US" sz="1600" dirty="0" smtClean="0">
                <a:solidFill>
                  <a:srgbClr val="0070C0"/>
                </a:solidFill>
                <a:latin typeface="Arial Narrow" pitchFamily="34" charset="0"/>
              </a:rPr>
              <a:t>, or virtual </a:t>
            </a:r>
            <a:r>
              <a:rPr lang="en-US" sz="1600" dirty="0" err="1" smtClean="0">
                <a:solidFill>
                  <a:srgbClr val="0070C0"/>
                </a:solidFill>
                <a:latin typeface="Arial Narrow" pitchFamily="34" charset="0"/>
              </a:rPr>
              <a:t>karyotype</a:t>
            </a:r>
            <a:r>
              <a:rPr lang="en-US" sz="1600" dirty="0" smtClean="0">
                <a:solidFill>
                  <a:srgbClr val="0070C0"/>
                </a:solidFill>
                <a:latin typeface="Arial Narrow" pitchFamily="34" charset="0"/>
              </a:rPr>
              <a:t>) </a:t>
            </a:r>
            <a:r>
              <a:rPr lang="en-US" sz="1600" b="1" dirty="0" smtClean="0">
                <a:solidFill>
                  <a:srgbClr val="C00000"/>
                </a:solidFill>
                <a:latin typeface="Arial Narrow" pitchFamily="34" charset="0"/>
              </a:rPr>
              <a:t>genomic copy number variations </a:t>
            </a:r>
            <a:r>
              <a:rPr lang="en-US" sz="1600" dirty="0" smtClean="0">
                <a:solidFill>
                  <a:srgbClr val="0070C0"/>
                </a:solidFill>
                <a:latin typeface="Arial Narrow" pitchFamily="34" charset="0"/>
              </a:rPr>
              <a:t>at a higher resolution level than chromosome-based comparative genomic hybridization (CGH</a:t>
            </a:r>
            <a:r>
              <a:rPr lang="en-US" sz="1600" kern="1200" dirty="0" smtClean="0">
                <a:solidFill>
                  <a:srgbClr val="0070C0"/>
                </a:solidFill>
                <a:latin typeface="Arial Narrow" pitchFamily="34" charset="0"/>
                <a:ea typeface="+mn-ea"/>
                <a:cs typeface="+mn-cs"/>
              </a:rPr>
              <a:t>). </a:t>
            </a:r>
            <a:r>
              <a:rPr lang="en-US" altLang="zh-TW" sz="1600" dirty="0" smtClean="0">
                <a:solidFill>
                  <a:srgbClr val="0070C0"/>
                </a:solidFill>
                <a:latin typeface="Arial Narrow" pitchFamily="34" charset="0"/>
              </a:rPr>
              <a:t>This is a molecular-cytogenetic method for the analysis of copy number changes (gains/losses) in the </a:t>
            </a:r>
            <a:r>
              <a:rPr lang="en-US" altLang="zh-TW" sz="1600" b="1" dirty="0" smtClean="0">
                <a:solidFill>
                  <a:srgbClr val="C00000"/>
                </a:solidFill>
                <a:latin typeface="Arial Narrow" pitchFamily="34" charset="0"/>
              </a:rPr>
              <a:t>DNA content </a:t>
            </a:r>
            <a:r>
              <a:rPr lang="en-US" altLang="zh-TW" sz="1600" dirty="0" smtClean="0">
                <a:solidFill>
                  <a:srgbClr val="0070C0"/>
                </a:solidFill>
                <a:latin typeface="Arial Narrow" pitchFamily="34" charset="0"/>
              </a:rPr>
              <a:t>of a given subject's DNA and often in tumor cells.</a:t>
            </a:r>
            <a:endParaRPr lang="zh-TW" altLang="en-US" sz="1600" kern="1200" dirty="0">
              <a:solidFill>
                <a:srgbClr val="0070C0"/>
              </a:solidFill>
              <a:latin typeface="Arial Narrow" pitchFamily="34" charset="0"/>
              <a:ea typeface="新細明體"/>
              <a:cs typeface="+mn-cs"/>
            </a:endParaRPr>
          </a:p>
        </p:txBody>
      </p:sp>
      <p:pic>
        <p:nvPicPr>
          <p:cNvPr id="148482" name="Picture 2" descr="http://www.sanger.ac.uk/humgen/cnv/gfx/WGTP.jpg"/>
          <p:cNvPicPr>
            <a:picLocks noChangeAspect="1" noChangeArrowheads="1"/>
          </p:cNvPicPr>
          <p:nvPr/>
        </p:nvPicPr>
        <p:blipFill>
          <a:blip r:embed="rId3" cstate="print"/>
          <a:srcRect/>
          <a:stretch>
            <a:fillRect/>
          </a:stretch>
        </p:blipFill>
        <p:spPr bwMode="auto">
          <a:xfrm>
            <a:off x="611188" y="3428994"/>
            <a:ext cx="7920000" cy="2949886"/>
          </a:xfrm>
          <a:prstGeom prst="rect">
            <a:avLst/>
          </a:prstGeom>
          <a:noFill/>
          <a:ln>
            <a:solidFill>
              <a:schemeClr val="bg2">
                <a:lumMod val="25000"/>
              </a:schemeClr>
            </a:solidFill>
          </a:ln>
        </p:spPr>
      </p:pic>
      <p:sp>
        <p:nvSpPr>
          <p:cNvPr id="7" name="矩形 6"/>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400" b="1" dirty="0" err="1" smtClean="0">
                <a:solidFill>
                  <a:srgbClr val="C00000"/>
                </a:solidFill>
              </a:rPr>
              <a:t>aCGH</a:t>
            </a:r>
            <a:endParaRPr lang="en-US" sz="1400" b="1" dirty="0" smtClean="0">
              <a:solidFill>
                <a:srgbClr val="C00000"/>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195513" y="549275"/>
            <a:ext cx="6337300" cy="2062103"/>
          </a:xfrm>
          <a:prstGeom prst="rect">
            <a:avLst/>
          </a:prstGeom>
        </p:spPr>
        <p:txBody>
          <a:bodyPr wrap="square">
            <a:spAutoFit/>
          </a:bodyPr>
          <a:lstStyle/>
          <a:p>
            <a:pPr algn="just"/>
            <a:r>
              <a:rPr lang="en-US" altLang="zh-TW" sz="1600" dirty="0" smtClean="0">
                <a:solidFill>
                  <a:srgbClr val="0070C0"/>
                </a:solidFill>
              </a:rPr>
              <a:t>A </a:t>
            </a:r>
            <a:r>
              <a:rPr lang="en-US" altLang="zh-TW" sz="1600" b="1" dirty="0" smtClean="0">
                <a:solidFill>
                  <a:srgbClr val="0070C0"/>
                </a:solidFill>
              </a:rPr>
              <a:t>single nucleotide polymorphism </a:t>
            </a:r>
            <a:r>
              <a:rPr lang="en-US" altLang="zh-TW" sz="1600" dirty="0" smtClean="0">
                <a:solidFill>
                  <a:srgbClr val="0070C0"/>
                </a:solidFill>
              </a:rPr>
              <a:t>(</a:t>
            </a:r>
            <a:r>
              <a:rPr lang="en-US" altLang="zh-TW" sz="1600" b="1" dirty="0" smtClean="0">
                <a:solidFill>
                  <a:srgbClr val="0070C0"/>
                </a:solidFill>
              </a:rPr>
              <a:t>SNP</a:t>
            </a:r>
            <a:r>
              <a:rPr lang="en-US" altLang="zh-TW" sz="1600" dirty="0" smtClean="0">
                <a:solidFill>
                  <a:srgbClr val="0070C0"/>
                </a:solidFill>
              </a:rPr>
              <a:t>, pronounced snip) is a DNA sequence variation occurring when a single nucleotide — A, T, C, or G — in the genome (or other shared sequence) differs between members of a species (or between paired chromosomes in an individual). For example, two sequenced DNA fragments from different individuals, AAGCCTA to AAGCTTA, contain a difference in a single nucleotide. In molecular biology and bioinformatics, a SNP array is a type of DNA microarray which is used to </a:t>
            </a:r>
            <a:r>
              <a:rPr lang="en-US" altLang="zh-TW" sz="1600" b="1" dirty="0" smtClean="0">
                <a:solidFill>
                  <a:srgbClr val="C00000"/>
                </a:solidFill>
              </a:rPr>
              <a:t>detect polymorphisms within a population</a:t>
            </a:r>
            <a:r>
              <a:rPr lang="en-US" altLang="zh-TW" sz="1600" dirty="0" smtClean="0">
                <a:solidFill>
                  <a:srgbClr val="0070C0"/>
                </a:solidFill>
              </a:rPr>
              <a:t>. </a:t>
            </a:r>
            <a:endParaRPr lang="zh-TW" altLang="en-US" sz="1600" dirty="0">
              <a:solidFill>
                <a:srgbClr val="0070C0"/>
              </a:solidFill>
            </a:endParaRPr>
          </a:p>
        </p:txBody>
      </p:sp>
      <p:grpSp>
        <p:nvGrpSpPr>
          <p:cNvPr id="10" name="群組 9"/>
          <p:cNvGrpSpPr/>
          <p:nvPr/>
        </p:nvGrpSpPr>
        <p:grpSpPr>
          <a:xfrm>
            <a:off x="2564003" y="2714620"/>
            <a:ext cx="5600321" cy="3600000"/>
            <a:chOff x="2285984" y="2750338"/>
            <a:chExt cx="5600321" cy="3600000"/>
          </a:xfrm>
        </p:grpSpPr>
        <p:pic>
          <p:nvPicPr>
            <p:cNvPr id="36866" name="Picture 2" descr="http://www.csbiotech.com.tw/kmportal-deluxe/img/img/SNP%205.0.jpg"/>
            <p:cNvPicPr>
              <a:picLocks noChangeAspect="1" noChangeArrowheads="1"/>
            </p:cNvPicPr>
            <p:nvPr/>
          </p:nvPicPr>
          <p:blipFill>
            <a:blip r:embed="rId3" cstate="print"/>
            <a:srcRect/>
            <a:stretch>
              <a:fillRect/>
            </a:stretch>
          </p:blipFill>
          <p:spPr bwMode="auto">
            <a:xfrm>
              <a:off x="2285984" y="2750338"/>
              <a:ext cx="4396946" cy="3600000"/>
            </a:xfrm>
            <a:prstGeom prst="rect">
              <a:avLst/>
            </a:prstGeom>
            <a:noFill/>
          </p:spPr>
        </p:pic>
        <p:grpSp>
          <p:nvGrpSpPr>
            <p:cNvPr id="6" name="群組 5"/>
            <p:cNvGrpSpPr>
              <a:grpSpLocks noChangeAspect="1"/>
            </p:cNvGrpSpPr>
            <p:nvPr/>
          </p:nvGrpSpPr>
          <p:grpSpPr>
            <a:xfrm>
              <a:off x="6786578" y="2750338"/>
              <a:ext cx="1099727" cy="3600000"/>
              <a:chOff x="2124075" y="-3192341"/>
              <a:chExt cx="1714480" cy="5612424"/>
            </a:xfrm>
          </p:grpSpPr>
          <p:pic>
            <p:nvPicPr>
              <p:cNvPr id="7" name="Picture 2"/>
              <p:cNvPicPr>
                <a:picLocks noChangeAspect="1" noChangeArrowheads="1"/>
              </p:cNvPicPr>
              <p:nvPr/>
            </p:nvPicPr>
            <p:blipFill>
              <a:blip r:embed="rId4" cstate="print">
                <a:lum/>
              </a:blip>
              <a:srcRect r="74170"/>
              <a:stretch>
                <a:fillRect/>
              </a:stretch>
            </p:blipFill>
            <p:spPr bwMode="auto">
              <a:xfrm>
                <a:off x="2124075" y="-3192341"/>
                <a:ext cx="1714480" cy="1870808"/>
              </a:xfrm>
              <a:prstGeom prst="rect">
                <a:avLst/>
              </a:prstGeom>
              <a:noFill/>
            </p:spPr>
          </p:pic>
          <p:pic>
            <p:nvPicPr>
              <p:cNvPr id="8" name="Picture 2"/>
              <p:cNvPicPr>
                <a:picLocks noChangeAspect="1" noChangeArrowheads="1"/>
              </p:cNvPicPr>
              <p:nvPr/>
            </p:nvPicPr>
            <p:blipFill>
              <a:blip r:embed="rId4" cstate="print">
                <a:lum/>
              </a:blip>
              <a:srcRect l="73843" r="327"/>
              <a:stretch>
                <a:fillRect/>
              </a:stretch>
            </p:blipFill>
            <p:spPr bwMode="auto">
              <a:xfrm>
                <a:off x="2124075" y="549275"/>
                <a:ext cx="1714480" cy="1870808"/>
              </a:xfrm>
              <a:prstGeom prst="rect">
                <a:avLst/>
              </a:prstGeom>
              <a:noFill/>
            </p:spPr>
          </p:pic>
          <p:pic>
            <p:nvPicPr>
              <p:cNvPr id="9" name="Picture 2"/>
              <p:cNvPicPr>
                <a:picLocks noChangeAspect="1" noChangeArrowheads="1"/>
              </p:cNvPicPr>
              <p:nvPr/>
            </p:nvPicPr>
            <p:blipFill>
              <a:blip r:embed="rId4" cstate="print">
                <a:lum/>
              </a:blip>
              <a:srcRect l="36893" r="37277"/>
              <a:stretch>
                <a:fillRect/>
              </a:stretch>
            </p:blipFill>
            <p:spPr bwMode="auto">
              <a:xfrm>
                <a:off x="2124075" y="-1321533"/>
                <a:ext cx="1714480" cy="1870808"/>
              </a:xfrm>
              <a:prstGeom prst="rect">
                <a:avLst/>
              </a:prstGeom>
              <a:noFill/>
            </p:spPr>
          </p:pic>
        </p:grpSp>
      </p:grpSp>
      <p:sp>
        <p:nvSpPr>
          <p:cNvPr id="12" name="矩形 11"/>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400" b="1" dirty="0" smtClean="0">
                <a:solidFill>
                  <a:srgbClr val="C00000"/>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400" b="1" dirty="0" smtClean="0">
                <a:solidFill>
                  <a:srgbClr val="C00000"/>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2554545"/>
          </a:xfrm>
          <a:prstGeom prst="rect">
            <a:avLst/>
          </a:prstGeom>
        </p:spPr>
        <p:txBody>
          <a:bodyPr wrap="square">
            <a:spAutoFit/>
          </a:bodyPr>
          <a:lstStyle/>
          <a:p>
            <a:pPr algn="just"/>
            <a:r>
              <a:rPr lang="en-US" altLang="zh-TW" sz="1600" dirty="0" smtClean="0">
                <a:solidFill>
                  <a:srgbClr val="0070C0"/>
                </a:solidFill>
              </a:rPr>
              <a:t>Tiling arrays differ in the nature of the probes. Short fragments are designed to </a:t>
            </a:r>
            <a:r>
              <a:rPr lang="en-US" altLang="zh-TW" sz="1600" b="1" dirty="0" smtClean="0">
                <a:solidFill>
                  <a:srgbClr val="C00000"/>
                </a:solidFill>
              </a:rPr>
              <a:t>cover the entire genome or </a:t>
            </a:r>
            <a:r>
              <a:rPr lang="en-US" altLang="zh-TW" sz="1600" b="1" dirty="0" err="1" smtClean="0">
                <a:solidFill>
                  <a:srgbClr val="C00000"/>
                </a:solidFill>
              </a:rPr>
              <a:t>contigs</a:t>
            </a:r>
            <a:r>
              <a:rPr lang="en-US" altLang="zh-TW" sz="1600" b="1" dirty="0" smtClean="0">
                <a:solidFill>
                  <a:srgbClr val="C00000"/>
                </a:solidFill>
              </a:rPr>
              <a:t> of the genome</a:t>
            </a:r>
            <a:r>
              <a:rPr lang="en-US" altLang="zh-TW" sz="1600" dirty="0" smtClean="0">
                <a:solidFill>
                  <a:srgbClr val="0070C0"/>
                </a:solidFill>
              </a:rPr>
              <a:t>. Depending on the probe lengths and spacing different degrees of resolution can be achieved. Number of features on a single array can range from 10,000 to greater than 6,000,000, with each feature containing millions of copies of one probe. Tiling arrays can produce an unbiased look at gene expression because previously unidentified genes can still be incorporated. On top of individual gene expression analysis, other tiling arrays can be used in </a:t>
            </a:r>
            <a:r>
              <a:rPr lang="en-US" altLang="zh-TW" sz="1600" dirty="0" err="1" smtClean="0">
                <a:solidFill>
                  <a:srgbClr val="0070C0"/>
                </a:solidFill>
              </a:rPr>
              <a:t>transcriptome</a:t>
            </a:r>
            <a:r>
              <a:rPr lang="en-US" altLang="zh-TW" sz="1600" dirty="0" smtClean="0">
                <a:solidFill>
                  <a:srgbClr val="0070C0"/>
                </a:solidFill>
              </a:rPr>
              <a:t> mapping, </a:t>
            </a:r>
            <a:r>
              <a:rPr lang="en-US" altLang="zh-TW" sz="1600" dirty="0" err="1" smtClean="0">
                <a:solidFill>
                  <a:srgbClr val="0070C0"/>
                </a:solidFill>
              </a:rPr>
              <a:t>ChIP</a:t>
            </a:r>
            <a:r>
              <a:rPr lang="en-US" altLang="zh-TW" sz="1600" dirty="0" smtClean="0">
                <a:solidFill>
                  <a:srgbClr val="0070C0"/>
                </a:solidFill>
              </a:rPr>
              <a:t>-chip, </a:t>
            </a:r>
            <a:r>
              <a:rPr lang="en-US" altLang="zh-TW" sz="1600" dirty="0" err="1" smtClean="0">
                <a:solidFill>
                  <a:srgbClr val="0070C0"/>
                </a:solidFill>
              </a:rPr>
              <a:t>MeDIP</a:t>
            </a:r>
            <a:r>
              <a:rPr lang="en-US" altLang="zh-TW" sz="1600" dirty="0" smtClean="0">
                <a:solidFill>
                  <a:srgbClr val="0070C0"/>
                </a:solidFill>
              </a:rPr>
              <a:t>-chip and </a:t>
            </a:r>
            <a:r>
              <a:rPr lang="en-US" altLang="zh-TW" sz="1600" dirty="0" err="1" smtClean="0">
                <a:solidFill>
                  <a:srgbClr val="0070C0"/>
                </a:solidFill>
              </a:rPr>
              <a:t>DNase</a:t>
            </a:r>
            <a:r>
              <a:rPr lang="en-US" altLang="zh-TW" sz="1600" dirty="0" smtClean="0">
                <a:solidFill>
                  <a:srgbClr val="0070C0"/>
                </a:solidFill>
              </a:rPr>
              <a:t> Chip studies, Array CGH among others.</a:t>
            </a:r>
            <a:endParaRPr lang="en-US" altLang="zh-TW" sz="1600" dirty="0">
              <a:solidFill>
                <a:srgbClr val="0070C0"/>
              </a:solidFill>
            </a:endParaRPr>
          </a:p>
        </p:txBody>
      </p:sp>
      <p:grpSp>
        <p:nvGrpSpPr>
          <p:cNvPr id="6" name="群組 5"/>
          <p:cNvGrpSpPr/>
          <p:nvPr/>
        </p:nvGrpSpPr>
        <p:grpSpPr>
          <a:xfrm>
            <a:off x="476074" y="3436936"/>
            <a:ext cx="8191852" cy="2420956"/>
            <a:chOff x="126320" y="3071810"/>
            <a:chExt cx="8191852" cy="2420956"/>
          </a:xfrm>
        </p:grpSpPr>
        <p:pic>
          <p:nvPicPr>
            <p:cNvPr id="40962" name="Picture 2" descr="http://www.capitalbio.com/htmimage/20060830004.gif"/>
            <p:cNvPicPr>
              <a:picLocks noChangeAspect="1" noChangeArrowheads="1"/>
            </p:cNvPicPr>
            <p:nvPr/>
          </p:nvPicPr>
          <p:blipFill>
            <a:blip r:embed="rId3" cstate="print"/>
            <a:srcRect b="19902"/>
            <a:stretch>
              <a:fillRect/>
            </a:stretch>
          </p:blipFill>
          <p:spPr bwMode="auto">
            <a:xfrm>
              <a:off x="4174797" y="3143248"/>
              <a:ext cx="4143375" cy="1571636"/>
            </a:xfrm>
            <a:prstGeom prst="rect">
              <a:avLst/>
            </a:prstGeom>
            <a:noFill/>
          </p:spPr>
        </p:pic>
        <p:pic>
          <p:nvPicPr>
            <p:cNvPr id="58370" name="Picture 2" descr="http://upload.wikimedia.org/wikipedia/en/f/fe/DNA_fragmentation_fig_1.png"/>
            <p:cNvPicPr>
              <a:picLocks noChangeAspect="1" noChangeArrowheads="1"/>
            </p:cNvPicPr>
            <p:nvPr/>
          </p:nvPicPr>
          <p:blipFill>
            <a:blip r:embed="rId4" cstate="print"/>
            <a:srcRect/>
            <a:stretch>
              <a:fillRect/>
            </a:stretch>
          </p:blipFill>
          <p:spPr bwMode="auto">
            <a:xfrm>
              <a:off x="126320" y="3071810"/>
              <a:ext cx="4138386" cy="2420956"/>
            </a:xfrm>
            <a:prstGeom prst="rect">
              <a:avLst/>
            </a:prstGeom>
            <a:solidFill>
              <a:schemeClr val="bg1"/>
            </a:solidFill>
          </p:spPr>
        </p:pic>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95512" y="549275"/>
            <a:ext cx="6337301" cy="2800767"/>
          </a:xfrm>
          <a:prstGeom prst="rect">
            <a:avLst/>
          </a:prstGeom>
        </p:spPr>
        <p:txBody>
          <a:bodyPr wrap="square">
            <a:spAutoFit/>
          </a:bodyPr>
          <a:lstStyle/>
          <a:p>
            <a:pPr algn="just" rtl="0"/>
            <a:r>
              <a:rPr lang="en-US" altLang="zh-TW" sz="1600" kern="1200" dirty="0">
                <a:solidFill>
                  <a:srgbClr val="0070C0"/>
                </a:solidFill>
                <a:ea typeface="新細明體"/>
                <a:cs typeface="+mn-cs"/>
              </a:rPr>
              <a:t>A </a:t>
            </a:r>
            <a:r>
              <a:rPr lang="en-US" altLang="zh-TW" sz="1600" b="1" kern="1200" dirty="0">
                <a:solidFill>
                  <a:srgbClr val="0070C0"/>
                </a:solidFill>
                <a:ea typeface="新細明體"/>
                <a:cs typeface="+mn-cs"/>
              </a:rPr>
              <a:t>DNA microarray </a:t>
            </a:r>
            <a:r>
              <a:rPr lang="en-US" altLang="zh-TW" sz="1600" kern="1200" dirty="0">
                <a:solidFill>
                  <a:srgbClr val="0070C0"/>
                </a:solidFill>
                <a:ea typeface="新細明體"/>
                <a:cs typeface="+mn-cs"/>
              </a:rPr>
              <a:t>(also commonly known as gene or genome chip, DNA chip, or gene array) is a collection of microscopic DNA spots, commonly representing single genes, arrayed on a solid surface by covalent attachment to a chemical matrix. DNA arrays are different from other types of microarray only in that they either </a:t>
            </a:r>
            <a:r>
              <a:rPr lang="en-US" altLang="zh-TW" sz="1600" b="1" kern="1200" dirty="0">
                <a:solidFill>
                  <a:srgbClr val="C00000"/>
                </a:solidFill>
                <a:ea typeface="新細明體"/>
                <a:cs typeface="+mn-cs"/>
              </a:rPr>
              <a:t>measure DNA or use DNA as part of its detection system</a:t>
            </a:r>
            <a:r>
              <a:rPr lang="en-US" altLang="zh-TW" sz="1600" kern="1200" dirty="0">
                <a:solidFill>
                  <a:srgbClr val="0070C0"/>
                </a:solidFill>
                <a:ea typeface="新細明體"/>
                <a:cs typeface="+mn-cs"/>
              </a:rPr>
              <a:t>. Qualitative or quantitative measurements with DNA microarrays utilize the selective nature of DNA-DNA or DNA-RNA hybridization under high-stringency conditions and </a:t>
            </a:r>
            <a:r>
              <a:rPr lang="en-US" altLang="zh-TW" sz="1600" kern="1200" dirty="0" err="1">
                <a:solidFill>
                  <a:srgbClr val="0070C0"/>
                </a:solidFill>
                <a:ea typeface="新細明體"/>
                <a:cs typeface="+mn-cs"/>
              </a:rPr>
              <a:t>fluorophore</a:t>
            </a:r>
            <a:r>
              <a:rPr lang="en-US" altLang="zh-TW" sz="1600" kern="1200" dirty="0">
                <a:solidFill>
                  <a:srgbClr val="0070C0"/>
                </a:solidFill>
                <a:ea typeface="新細明體"/>
                <a:cs typeface="+mn-cs"/>
              </a:rPr>
              <a:t>-based detection. DNA arrays are commonly used for expression profiling, i.e., monitoring expression levels of thousands of genes simultaneously, or for comparative genomic hybridization.</a:t>
            </a:r>
            <a:endParaRPr lang="zh-TW" altLang="en-US" sz="1600" kern="1200" dirty="0">
              <a:solidFill>
                <a:srgbClr val="0070C0"/>
              </a:solidFill>
              <a:ea typeface="新細明體"/>
              <a:cs typeface="+mn-cs"/>
            </a:endParaRPr>
          </a:p>
        </p:txBody>
      </p:sp>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400" b="1" dirty="0" err="1" smtClean="0">
                <a:solidFill>
                  <a:srgbClr val="C00000"/>
                </a:solidFill>
              </a:rPr>
              <a:t>cDNA</a:t>
            </a:r>
            <a:r>
              <a:rPr lang="en-US" sz="1400" b="1" dirty="0" smtClean="0">
                <a:solidFill>
                  <a:srgbClr val="C00000"/>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grpSp>
        <p:nvGrpSpPr>
          <p:cNvPr id="7" name="群組 15"/>
          <p:cNvGrpSpPr>
            <a:grpSpLocks noChangeAspect="1"/>
          </p:cNvGrpSpPr>
          <p:nvPr/>
        </p:nvGrpSpPr>
        <p:grpSpPr>
          <a:xfrm>
            <a:off x="2574162" y="3583391"/>
            <a:ext cx="5580000" cy="2131625"/>
            <a:chOff x="2500298" y="4000504"/>
            <a:chExt cx="5214974" cy="1992185"/>
          </a:xfrm>
        </p:grpSpPr>
        <p:pic>
          <p:nvPicPr>
            <p:cNvPr id="8" name="Picture 11" descr="nylon"/>
            <p:cNvPicPr>
              <a:picLocks noChangeAspect="1" noChangeArrowheads="1"/>
            </p:cNvPicPr>
            <p:nvPr/>
          </p:nvPicPr>
          <p:blipFill>
            <a:blip r:embed="rId3" cstate="print"/>
            <a:srcRect/>
            <a:stretch>
              <a:fillRect/>
            </a:stretch>
          </p:blipFill>
          <p:spPr bwMode="auto">
            <a:xfrm>
              <a:off x="2500298" y="4000504"/>
              <a:ext cx="1882502" cy="1440000"/>
            </a:xfrm>
            <a:prstGeom prst="rect">
              <a:avLst/>
            </a:prstGeom>
            <a:noFill/>
            <a:ln w="19050">
              <a:solidFill>
                <a:srgbClr val="000000"/>
              </a:solidFill>
              <a:miter lim="800000"/>
              <a:headEnd/>
              <a:tailEnd/>
            </a:ln>
          </p:spPr>
        </p:pic>
        <p:sp>
          <p:nvSpPr>
            <p:cNvPr id="9" name="矩形 8"/>
            <p:cNvSpPr/>
            <p:nvPr/>
          </p:nvSpPr>
          <p:spPr>
            <a:xfrm>
              <a:off x="2512863" y="5438691"/>
              <a:ext cx="1857372" cy="400110"/>
            </a:xfrm>
            <a:prstGeom prst="rect">
              <a:avLst/>
            </a:prstGeom>
          </p:spPr>
          <p:txBody>
            <a:bodyPr wrap="square">
              <a:spAutoFit/>
            </a:bodyPr>
            <a:lstStyle/>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Isotope</a:t>
              </a: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Nylon – </a:t>
              </a:r>
              <a:r>
                <a:rPr lang="en-GB" altLang="zh-TW" sz="1000" b="1" kern="1200" dirty="0" err="1">
                  <a:solidFill>
                    <a:srgbClr val="0070C0"/>
                  </a:solidFill>
                  <a:latin typeface="Calibri"/>
                  <a:ea typeface="新細明體" pitchFamily="18" charset="-120"/>
                  <a:cs typeface="+mn-cs"/>
                </a:rPr>
                <a:t>cDNA</a:t>
              </a:r>
              <a:r>
                <a:rPr lang="en-GB" altLang="zh-TW" sz="1000" b="1" kern="1200" dirty="0">
                  <a:solidFill>
                    <a:srgbClr val="0070C0"/>
                  </a:solidFill>
                  <a:latin typeface="Calibri"/>
                  <a:ea typeface="新細明體" pitchFamily="18" charset="-120"/>
                  <a:cs typeface="+mn-cs"/>
                </a:rPr>
                <a:t> (300-900 </a:t>
              </a:r>
              <a:r>
                <a:rPr lang="en-GB" altLang="zh-TW" sz="1000" b="1" kern="1200" dirty="0" err="1">
                  <a:solidFill>
                    <a:srgbClr val="0070C0"/>
                  </a:solidFill>
                  <a:latin typeface="Calibri"/>
                  <a:ea typeface="新細明體" pitchFamily="18" charset="-120"/>
                  <a:cs typeface="+mn-cs"/>
                </a:rPr>
                <a:t>nt</a:t>
              </a:r>
              <a:r>
                <a:rPr lang="en-GB" altLang="zh-TW" sz="1000" b="1" kern="1200" dirty="0">
                  <a:solidFill>
                    <a:srgbClr val="0070C0"/>
                  </a:solidFill>
                  <a:latin typeface="Calibri"/>
                  <a:ea typeface="新細明體" pitchFamily="18" charset="-120"/>
                  <a:cs typeface="+mn-cs"/>
                </a:rPr>
                <a:t>)</a:t>
              </a:r>
            </a:p>
          </p:txBody>
        </p:sp>
        <p:pic>
          <p:nvPicPr>
            <p:cNvPr id="10" name="Picture 6" descr="20Kfig"/>
            <p:cNvPicPr>
              <a:picLocks noChangeAspect="1" noChangeArrowheads="1"/>
            </p:cNvPicPr>
            <p:nvPr/>
          </p:nvPicPr>
          <p:blipFill>
            <a:blip r:embed="rId4" cstate="print"/>
            <a:srcRect l="2415" t="19325" r="60030" b="26459"/>
            <a:stretch>
              <a:fillRect/>
            </a:stretch>
          </p:blipFill>
          <p:spPr bwMode="auto">
            <a:xfrm>
              <a:off x="4542650" y="4000504"/>
              <a:ext cx="1435421" cy="1440000"/>
            </a:xfrm>
            <a:prstGeom prst="rect">
              <a:avLst/>
            </a:prstGeom>
            <a:noFill/>
            <a:ln w="28575">
              <a:solidFill>
                <a:schemeClr val="tx1"/>
              </a:solidFill>
            </a:ln>
          </p:spPr>
        </p:pic>
        <p:sp>
          <p:nvSpPr>
            <p:cNvPr id="11" name="矩形 10"/>
            <p:cNvSpPr/>
            <p:nvPr/>
          </p:nvSpPr>
          <p:spPr>
            <a:xfrm>
              <a:off x="4438823" y="5438691"/>
              <a:ext cx="1643074" cy="553998"/>
            </a:xfrm>
            <a:prstGeom prst="rect">
              <a:avLst/>
            </a:prstGeom>
          </p:spPr>
          <p:txBody>
            <a:bodyPr wrap="square">
              <a:spAutoFit/>
            </a:bodyPr>
            <a:lstStyle/>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Two-colour</a:t>
              </a:r>
            </a:p>
            <a:p>
              <a:pPr marL="342900" indent="-342900" algn="ctr" rtl="0">
                <a:buClr>
                  <a:srgbClr val="C0504D"/>
                </a:buClr>
                <a:defRPr/>
              </a:pPr>
              <a:r>
                <a:rPr lang="en-GB" altLang="zh-TW" sz="1000" b="1" kern="1200" dirty="0" err="1">
                  <a:solidFill>
                    <a:srgbClr val="0070C0"/>
                  </a:solidFill>
                  <a:latin typeface="Calibri"/>
                  <a:ea typeface="新細明體" pitchFamily="18" charset="-120"/>
                  <a:cs typeface="+mn-cs"/>
                </a:rPr>
                <a:t>cDNA</a:t>
              </a:r>
              <a:r>
                <a:rPr lang="en-GB" altLang="zh-TW" sz="1000" b="1" kern="1200" dirty="0">
                  <a:solidFill>
                    <a:srgbClr val="0070C0"/>
                  </a:solidFill>
                  <a:latin typeface="Calibri"/>
                  <a:ea typeface="新細明體" pitchFamily="18" charset="-120"/>
                  <a:cs typeface="+mn-cs"/>
                </a:rPr>
                <a:t> or </a:t>
              </a:r>
              <a:r>
                <a:rPr lang="en-GB" altLang="zh-TW" sz="1000" b="1" kern="1200" dirty="0" err="1">
                  <a:solidFill>
                    <a:srgbClr val="0070C0"/>
                  </a:solidFill>
                  <a:latin typeface="Calibri"/>
                  <a:ea typeface="新細明體" pitchFamily="18" charset="-120"/>
                  <a:cs typeface="+mn-cs"/>
                </a:rPr>
                <a:t>Oligo</a:t>
              </a:r>
              <a:r>
                <a:rPr lang="en-GB" altLang="zh-TW" sz="1000" b="1" kern="1200" dirty="0">
                  <a:solidFill>
                    <a:srgbClr val="0070C0"/>
                  </a:solidFill>
                  <a:latin typeface="Calibri"/>
                  <a:ea typeface="新細明體" pitchFamily="18" charset="-120"/>
                  <a:cs typeface="+mn-cs"/>
                </a:rPr>
                <a:t> (80 </a:t>
              </a:r>
              <a:r>
                <a:rPr lang="en-GB" altLang="zh-TW" sz="1000" b="1" kern="1200" dirty="0" err="1">
                  <a:solidFill>
                    <a:srgbClr val="0070C0"/>
                  </a:solidFill>
                  <a:latin typeface="Calibri"/>
                  <a:ea typeface="新細明體" pitchFamily="18" charset="-120"/>
                  <a:cs typeface="+mn-cs"/>
                </a:rPr>
                <a:t>nt</a:t>
              </a:r>
              <a:r>
                <a:rPr lang="en-GB" altLang="zh-TW" sz="1000" b="1" kern="1200" dirty="0">
                  <a:solidFill>
                    <a:srgbClr val="0070C0"/>
                  </a:solidFill>
                  <a:latin typeface="Calibri"/>
                  <a:ea typeface="新細明體" pitchFamily="18" charset="-120"/>
                  <a:cs typeface="+mn-cs"/>
                </a:rPr>
                <a:t>)</a:t>
              </a: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500 – 11,000 elements</a:t>
              </a:r>
            </a:p>
          </p:txBody>
        </p:sp>
        <p:pic>
          <p:nvPicPr>
            <p:cNvPr id="12" name="Picture 5" descr="msim"/>
            <p:cNvPicPr>
              <a:picLocks noChangeAspect="1" noChangeArrowheads="1"/>
            </p:cNvPicPr>
            <p:nvPr/>
          </p:nvPicPr>
          <p:blipFill>
            <a:blip r:embed="rId5" cstate="print"/>
            <a:srcRect/>
            <a:stretch>
              <a:fillRect/>
            </a:stretch>
          </p:blipFill>
          <p:spPr bwMode="auto">
            <a:xfrm>
              <a:off x="6137919" y="4000504"/>
              <a:ext cx="1577353" cy="1440000"/>
            </a:xfrm>
            <a:prstGeom prst="rect">
              <a:avLst/>
            </a:prstGeom>
            <a:noFill/>
            <a:ln w="28575">
              <a:solidFill>
                <a:schemeClr val="tx1"/>
              </a:solidFill>
            </a:ln>
          </p:spPr>
        </p:pic>
        <p:sp>
          <p:nvSpPr>
            <p:cNvPr id="13" name="矩形 12"/>
            <p:cNvSpPr/>
            <p:nvPr/>
          </p:nvSpPr>
          <p:spPr>
            <a:xfrm>
              <a:off x="6140777" y="5438691"/>
              <a:ext cx="1571636" cy="553998"/>
            </a:xfrm>
            <a:prstGeom prst="rect">
              <a:avLst/>
            </a:prstGeom>
          </p:spPr>
          <p:txBody>
            <a:bodyPr wrap="square">
              <a:spAutoFit/>
            </a:bodyPr>
            <a:lstStyle/>
            <a:p>
              <a:pPr marL="342900" indent="-342900" algn="ctr" rtl="0">
                <a:buClr>
                  <a:srgbClr val="C0504D"/>
                </a:buClr>
                <a:defRPr/>
              </a:pPr>
              <a:r>
                <a:rPr lang="en-GB" altLang="zh-TW" sz="1000" b="1" kern="1200" dirty="0" err="1">
                  <a:solidFill>
                    <a:srgbClr val="0070C0"/>
                  </a:solidFill>
                  <a:latin typeface="Calibri"/>
                  <a:ea typeface="新細明體" pitchFamily="18" charset="-120"/>
                  <a:cs typeface="+mn-cs"/>
                </a:rPr>
                <a:t>Affymetrix</a:t>
              </a:r>
              <a:endParaRPr lang="en-GB" altLang="zh-TW" sz="1000" b="1" kern="1200" dirty="0">
                <a:solidFill>
                  <a:srgbClr val="0070C0"/>
                </a:solidFill>
                <a:latin typeface="Calibri"/>
                <a:ea typeface="新細明體" pitchFamily="18" charset="-120"/>
                <a:cs typeface="+mn-cs"/>
              </a:endParaRP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Silicone – </a:t>
              </a:r>
              <a:r>
                <a:rPr lang="en-GB" altLang="zh-TW" sz="1000" b="1" kern="1200" dirty="0" err="1">
                  <a:solidFill>
                    <a:srgbClr val="0070C0"/>
                  </a:solidFill>
                  <a:latin typeface="Calibri"/>
                  <a:ea typeface="新細明體" pitchFamily="18" charset="-120"/>
                  <a:cs typeface="+mn-cs"/>
                </a:rPr>
                <a:t>oligo</a:t>
              </a:r>
              <a:r>
                <a:rPr lang="en-GB" altLang="zh-TW" sz="1000" b="1" kern="1200" dirty="0">
                  <a:solidFill>
                    <a:srgbClr val="0070C0"/>
                  </a:solidFill>
                  <a:latin typeface="Calibri"/>
                  <a:ea typeface="新細明體" pitchFamily="18" charset="-120"/>
                  <a:cs typeface="+mn-cs"/>
                </a:rPr>
                <a:t> (20 </a:t>
              </a:r>
              <a:r>
                <a:rPr lang="en-GB" altLang="zh-TW" sz="1000" b="1" kern="1200" dirty="0" err="1">
                  <a:solidFill>
                    <a:srgbClr val="0070C0"/>
                  </a:solidFill>
                  <a:latin typeface="Calibri"/>
                  <a:ea typeface="新細明體" pitchFamily="18" charset="-120"/>
                  <a:cs typeface="+mn-cs"/>
                </a:rPr>
                <a:t>nt</a:t>
              </a:r>
              <a:r>
                <a:rPr lang="en-GB" altLang="zh-TW" sz="1000" b="1" kern="1200" dirty="0">
                  <a:solidFill>
                    <a:srgbClr val="0070C0"/>
                  </a:solidFill>
                  <a:latin typeface="Calibri"/>
                  <a:ea typeface="新細明體" pitchFamily="18" charset="-120"/>
                  <a:cs typeface="+mn-cs"/>
                </a:rPr>
                <a:t>)</a:t>
              </a: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22 ,000 elements</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400" b="1" dirty="0" err="1" smtClean="0">
                <a:solidFill>
                  <a:srgbClr val="C00000"/>
                </a:solidFill>
              </a:rPr>
              <a:t>qPCR</a:t>
            </a:r>
            <a:r>
              <a:rPr lang="en-US" sz="1400" b="1" dirty="0" smtClean="0">
                <a:solidFill>
                  <a:srgbClr val="C00000"/>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338554"/>
          </a:xfrm>
          <a:prstGeom prst="rect">
            <a:avLst/>
          </a:prstGeom>
        </p:spPr>
        <p:txBody>
          <a:bodyPr wrap="square">
            <a:spAutoFit/>
          </a:bodyPr>
          <a:lstStyle/>
          <a:p>
            <a:pPr algn="just"/>
            <a:r>
              <a:rPr lang="en-US" altLang="zh-TW" sz="1600" dirty="0" smtClean="0">
                <a:solidFill>
                  <a:srgbClr val="0070C0"/>
                </a:solidFill>
              </a:rPr>
              <a:t>Tiling arrays</a:t>
            </a:r>
            <a:endParaRPr lang="en-US" altLang="zh-TW" sz="1600" dirty="0">
              <a:solidFill>
                <a:srgbClr val="0070C0"/>
              </a:solidFill>
            </a:endParaRPr>
          </a:p>
        </p:txBody>
      </p:sp>
      <p:grpSp>
        <p:nvGrpSpPr>
          <p:cNvPr id="8" name="群組 7"/>
          <p:cNvGrpSpPr/>
          <p:nvPr/>
        </p:nvGrpSpPr>
        <p:grpSpPr>
          <a:xfrm>
            <a:off x="944687" y="4092206"/>
            <a:ext cx="7254626" cy="1980000"/>
            <a:chOff x="817836" y="3143248"/>
            <a:chExt cx="7254626" cy="1980000"/>
          </a:xfrm>
        </p:grpSpPr>
        <p:pic>
          <p:nvPicPr>
            <p:cNvPr id="11266" name="Picture 2" descr="http://www.biomol.de/dateien/infos_nr436.gif"/>
            <p:cNvPicPr>
              <a:picLocks noChangeAspect="1" noChangeArrowheads="1"/>
            </p:cNvPicPr>
            <p:nvPr/>
          </p:nvPicPr>
          <p:blipFill>
            <a:blip r:embed="rId3" cstate="print"/>
            <a:srcRect l="7481" r="5246"/>
            <a:stretch>
              <a:fillRect/>
            </a:stretch>
          </p:blipFill>
          <p:spPr bwMode="auto">
            <a:xfrm>
              <a:off x="5572132" y="3143248"/>
              <a:ext cx="2500330" cy="1980000"/>
            </a:xfrm>
            <a:prstGeom prst="rect">
              <a:avLst/>
            </a:prstGeom>
            <a:solidFill>
              <a:schemeClr val="bg1"/>
            </a:solidFill>
          </p:spPr>
        </p:pic>
        <p:pic>
          <p:nvPicPr>
            <p:cNvPr id="11268" name="Picture 4" descr="http://www.fluidigm.com/images/12.765.gif"/>
            <p:cNvPicPr>
              <a:picLocks noChangeAspect="1" noChangeArrowheads="1"/>
            </p:cNvPicPr>
            <p:nvPr/>
          </p:nvPicPr>
          <p:blipFill>
            <a:blip r:embed="rId4" cstate="print"/>
            <a:srcRect/>
            <a:stretch>
              <a:fillRect/>
            </a:stretch>
          </p:blipFill>
          <p:spPr bwMode="auto">
            <a:xfrm>
              <a:off x="3254905" y="3143248"/>
              <a:ext cx="2277000" cy="1980000"/>
            </a:xfrm>
            <a:prstGeom prst="rect">
              <a:avLst/>
            </a:prstGeom>
            <a:noFill/>
          </p:spPr>
        </p:pic>
        <p:pic>
          <p:nvPicPr>
            <p:cNvPr id="11272" name="Picture 8" descr="http://www.fluidigm.com/images/48.770.jpg"/>
            <p:cNvPicPr>
              <a:picLocks noChangeAspect="1" noChangeArrowheads="1"/>
            </p:cNvPicPr>
            <p:nvPr/>
          </p:nvPicPr>
          <p:blipFill>
            <a:blip r:embed="rId5" cstate="print"/>
            <a:srcRect/>
            <a:stretch>
              <a:fillRect/>
            </a:stretch>
          </p:blipFill>
          <p:spPr bwMode="auto">
            <a:xfrm>
              <a:off x="817836" y="3143248"/>
              <a:ext cx="2396842" cy="1980000"/>
            </a:xfrm>
            <a:prstGeom prst="rect">
              <a:avLst/>
            </a:prstGeom>
            <a:noFill/>
          </p:spPr>
        </p:pic>
      </p:grpSp>
      <p:sp>
        <p:nvSpPr>
          <p:cNvPr id="9" name="文字方塊 8"/>
          <p:cNvSpPr txBox="1"/>
          <p:nvPr/>
        </p:nvSpPr>
        <p:spPr>
          <a:xfrm>
            <a:off x="2196393" y="1196975"/>
            <a:ext cx="6337300" cy="1815882"/>
          </a:xfrm>
          <a:prstGeom prst="rect">
            <a:avLst/>
          </a:prstGeom>
          <a:noFill/>
        </p:spPr>
        <p:txBody>
          <a:bodyPr wrap="square" rtlCol="0">
            <a:spAutoFit/>
          </a:bodyPr>
          <a:lstStyle/>
          <a:p>
            <a:pPr algn="just" rtl="0"/>
            <a:r>
              <a:rPr lang="en-US" altLang="zh-TW" sz="1600" b="1" kern="1200" dirty="0">
                <a:solidFill>
                  <a:srgbClr val="0070C0"/>
                </a:solidFill>
                <a:latin typeface="Arial Narrow" pitchFamily="34" charset="0"/>
                <a:ea typeface="新細明體"/>
                <a:cs typeface="+mn-cs"/>
              </a:rPr>
              <a:t>Quantitative polymerase chain reaction </a:t>
            </a:r>
            <a:r>
              <a:rPr lang="en-US" altLang="zh-TW" sz="1600" kern="1200" dirty="0">
                <a:solidFill>
                  <a:srgbClr val="0070C0"/>
                </a:solidFill>
                <a:latin typeface="Arial Narrow" pitchFamily="34" charset="0"/>
                <a:ea typeface="新細明體"/>
                <a:cs typeface="+mn-cs"/>
              </a:rPr>
              <a:t>(</a:t>
            </a:r>
            <a:r>
              <a:rPr lang="en-US" altLang="zh-TW" sz="1600" kern="1200" dirty="0" err="1">
                <a:solidFill>
                  <a:srgbClr val="0070C0"/>
                </a:solidFill>
                <a:latin typeface="Arial Narrow" pitchFamily="34" charset="0"/>
                <a:ea typeface="新細明體"/>
                <a:cs typeface="+mn-cs"/>
              </a:rPr>
              <a:t>qPCR</a:t>
            </a:r>
            <a:r>
              <a:rPr lang="en-US" altLang="zh-TW" sz="1600" kern="1200" dirty="0">
                <a:solidFill>
                  <a:srgbClr val="0070C0"/>
                </a:solidFill>
                <a:latin typeface="Arial Narrow" pitchFamily="34" charset="0"/>
                <a:ea typeface="新細明體"/>
                <a:cs typeface="+mn-cs"/>
              </a:rPr>
              <a:t>) is a modification of the polymerase chain reaction used to rapidly measure the quantity of DNA, complementary DNA or ribonucleic acid present in a sample. Like other forms of polymerase chain reaction, the process is used to amplify DNA samples, via the temperature-mediated enzyme DNA polymerase. </a:t>
            </a:r>
            <a:r>
              <a:rPr lang="en-US" altLang="zh-TW" sz="1600" kern="1200" dirty="0" err="1">
                <a:solidFill>
                  <a:srgbClr val="0070C0"/>
                </a:solidFill>
                <a:latin typeface="Arial Narrow" pitchFamily="34" charset="0"/>
                <a:ea typeface="新細明體"/>
                <a:cs typeface="+mn-cs"/>
              </a:rPr>
              <a:t>qPCR</a:t>
            </a:r>
            <a:r>
              <a:rPr lang="en-US" altLang="zh-TW" sz="1600" kern="1200" dirty="0">
                <a:solidFill>
                  <a:srgbClr val="0070C0"/>
                </a:solidFill>
                <a:latin typeface="Arial Narrow" pitchFamily="34" charset="0"/>
                <a:ea typeface="新細明體"/>
                <a:cs typeface="+mn-cs"/>
              </a:rPr>
              <a:t> Arrays are designed to </a:t>
            </a:r>
            <a:r>
              <a:rPr lang="en-US" altLang="zh-TW" sz="1600" b="1" kern="1200" dirty="0">
                <a:solidFill>
                  <a:srgbClr val="C00000"/>
                </a:solidFill>
                <a:latin typeface="Arial Narrow" pitchFamily="34" charset="0"/>
                <a:ea typeface="新細明體"/>
                <a:cs typeface="+mn-cs"/>
              </a:rPr>
              <a:t>profile the expression </a:t>
            </a:r>
            <a:r>
              <a:rPr lang="en-US" altLang="zh-TW" sz="1600" kern="1200" dirty="0">
                <a:solidFill>
                  <a:srgbClr val="0070C0"/>
                </a:solidFill>
                <a:latin typeface="Arial Narrow" pitchFamily="34" charset="0"/>
                <a:ea typeface="新細明體"/>
                <a:cs typeface="+mn-cs"/>
              </a:rPr>
              <a:t>of a panel of genes relevant to a specific pathway or disease state.</a:t>
            </a:r>
            <a:endParaRPr lang="zh-TW" altLang="en-US" sz="1600" kern="1200" dirty="0">
              <a:solidFill>
                <a:srgbClr val="0070C0"/>
              </a:solidFill>
              <a:latin typeface="Arial Narrow" pitchFamily="34" charset="0"/>
              <a:ea typeface="新細明體"/>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400" b="1" dirty="0" smtClean="0">
                <a:solidFill>
                  <a:srgbClr val="C00000"/>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2554545"/>
          </a:xfrm>
          <a:prstGeom prst="rect">
            <a:avLst/>
          </a:prstGeom>
        </p:spPr>
        <p:txBody>
          <a:bodyPr wrap="square">
            <a:spAutoFit/>
          </a:bodyPr>
          <a:lstStyle/>
          <a:p>
            <a:pPr algn="just"/>
            <a:r>
              <a:rPr lang="en-US" altLang="zh-TW" sz="1600" dirty="0" smtClean="0">
                <a:solidFill>
                  <a:srgbClr val="0070C0"/>
                </a:solidFill>
              </a:rPr>
              <a:t>In genetics</a:t>
            </a:r>
            <a:r>
              <a:rPr lang="en-US" altLang="zh-TW" sz="1600" b="1" dirty="0" smtClean="0">
                <a:solidFill>
                  <a:srgbClr val="0070C0"/>
                </a:solidFill>
              </a:rPr>
              <a:t>, </a:t>
            </a:r>
            <a:r>
              <a:rPr lang="en-US" altLang="zh-TW" sz="1600" b="1" dirty="0" err="1" smtClean="0">
                <a:solidFill>
                  <a:srgbClr val="0070C0"/>
                </a:solidFill>
              </a:rPr>
              <a:t>microRNAs</a:t>
            </a:r>
            <a:r>
              <a:rPr lang="en-US" altLang="zh-TW" sz="1600" b="1" dirty="0" smtClean="0">
                <a:solidFill>
                  <a:srgbClr val="0070C0"/>
                </a:solidFill>
              </a:rPr>
              <a:t> </a:t>
            </a:r>
            <a:r>
              <a:rPr lang="en-US" altLang="zh-TW" sz="1600" dirty="0" smtClean="0">
                <a:solidFill>
                  <a:srgbClr val="0070C0"/>
                </a:solidFill>
              </a:rPr>
              <a:t>(</a:t>
            </a:r>
            <a:r>
              <a:rPr lang="en-US" altLang="zh-TW" sz="1600" dirty="0" err="1" smtClean="0">
                <a:solidFill>
                  <a:srgbClr val="0070C0"/>
                </a:solidFill>
              </a:rPr>
              <a:t>miRNA</a:t>
            </a:r>
            <a:r>
              <a:rPr lang="en-US" altLang="zh-TW" sz="1600" dirty="0" smtClean="0">
                <a:solidFill>
                  <a:srgbClr val="0070C0"/>
                </a:solidFill>
              </a:rPr>
              <a:t>) are single-stranded RNA molecules of 21-23 nucleotides in length, which regulate gene expression. </a:t>
            </a:r>
            <a:r>
              <a:rPr lang="en-US" altLang="zh-TW" sz="1600" dirty="0" err="1" smtClean="0">
                <a:solidFill>
                  <a:srgbClr val="0070C0"/>
                </a:solidFill>
              </a:rPr>
              <a:t>miRNAs</a:t>
            </a:r>
            <a:r>
              <a:rPr lang="en-US" altLang="zh-TW" sz="1600" dirty="0" smtClean="0">
                <a:solidFill>
                  <a:srgbClr val="0070C0"/>
                </a:solidFill>
              </a:rPr>
              <a:t> are encoded by genes from whose DNA they are transcribed but </a:t>
            </a:r>
            <a:r>
              <a:rPr lang="en-US" altLang="zh-TW" sz="1600" dirty="0" err="1" smtClean="0">
                <a:solidFill>
                  <a:srgbClr val="0070C0"/>
                </a:solidFill>
              </a:rPr>
              <a:t>miRNAs</a:t>
            </a:r>
            <a:r>
              <a:rPr lang="en-US" altLang="zh-TW" sz="1600" dirty="0" smtClean="0">
                <a:solidFill>
                  <a:srgbClr val="0070C0"/>
                </a:solidFill>
              </a:rPr>
              <a:t> are not translated into protein (non-coding RNA); instead each primary transcript (a </a:t>
            </a:r>
            <a:r>
              <a:rPr lang="en-US" altLang="zh-TW" sz="1600" dirty="0" err="1" smtClean="0">
                <a:solidFill>
                  <a:srgbClr val="0070C0"/>
                </a:solidFill>
              </a:rPr>
              <a:t>pri-miRNA</a:t>
            </a:r>
            <a:r>
              <a:rPr lang="en-US" altLang="zh-TW" sz="1600" dirty="0" smtClean="0">
                <a:solidFill>
                  <a:srgbClr val="0070C0"/>
                </a:solidFill>
              </a:rPr>
              <a:t>) is processed into a short stem-loop structure called a pre-</a:t>
            </a:r>
            <a:r>
              <a:rPr lang="en-US" altLang="zh-TW" sz="1600" dirty="0" err="1" smtClean="0">
                <a:solidFill>
                  <a:srgbClr val="0070C0"/>
                </a:solidFill>
              </a:rPr>
              <a:t>miRNA</a:t>
            </a:r>
            <a:r>
              <a:rPr lang="en-US" altLang="zh-TW" sz="1600" dirty="0" smtClean="0">
                <a:solidFill>
                  <a:srgbClr val="0070C0"/>
                </a:solidFill>
              </a:rPr>
              <a:t> and finally into a functional </a:t>
            </a:r>
            <a:r>
              <a:rPr lang="en-US" altLang="zh-TW" sz="1600" dirty="0" err="1" smtClean="0">
                <a:solidFill>
                  <a:srgbClr val="0070C0"/>
                </a:solidFill>
              </a:rPr>
              <a:t>miRNA</a:t>
            </a:r>
            <a:r>
              <a:rPr lang="en-US" altLang="zh-TW" sz="1600" dirty="0" smtClean="0">
                <a:solidFill>
                  <a:srgbClr val="0070C0"/>
                </a:solidFill>
              </a:rPr>
              <a:t>. Mature </a:t>
            </a:r>
            <a:r>
              <a:rPr lang="en-US" altLang="zh-TW" sz="1600" dirty="0" err="1" smtClean="0">
                <a:solidFill>
                  <a:srgbClr val="0070C0"/>
                </a:solidFill>
              </a:rPr>
              <a:t>miRNA</a:t>
            </a:r>
            <a:r>
              <a:rPr lang="en-US" altLang="zh-TW" sz="1600" dirty="0" smtClean="0">
                <a:solidFill>
                  <a:srgbClr val="0070C0"/>
                </a:solidFill>
              </a:rPr>
              <a:t> molecules are partially complementary to one or more messenger RNA (mRNA) molecules, and their main function is to down-regulate gene expression. </a:t>
            </a:r>
            <a:r>
              <a:rPr lang="en-US" altLang="zh-TW" sz="1600" dirty="0" err="1" smtClean="0">
                <a:solidFill>
                  <a:srgbClr val="0070C0"/>
                </a:solidFill>
              </a:rPr>
              <a:t>MicroRNA</a:t>
            </a:r>
            <a:r>
              <a:rPr lang="en-US" altLang="zh-TW" sz="1600" dirty="0" smtClean="0">
                <a:solidFill>
                  <a:srgbClr val="0070C0"/>
                </a:solidFill>
              </a:rPr>
              <a:t> array is a kind of arrays which is designed for the detection of </a:t>
            </a:r>
            <a:r>
              <a:rPr lang="en-US" altLang="zh-TW" sz="1600" b="1" dirty="0" err="1" smtClean="0">
                <a:solidFill>
                  <a:srgbClr val="C00000"/>
                </a:solidFill>
              </a:rPr>
              <a:t>miRNA</a:t>
            </a:r>
            <a:r>
              <a:rPr lang="en-US" altLang="zh-TW" sz="1600" b="1" dirty="0" smtClean="0">
                <a:solidFill>
                  <a:srgbClr val="C00000"/>
                </a:solidFill>
              </a:rPr>
              <a:t> expression profile</a:t>
            </a:r>
            <a:r>
              <a:rPr lang="en-US" altLang="zh-TW" sz="1600" dirty="0" smtClean="0">
                <a:solidFill>
                  <a:srgbClr val="0070C0"/>
                </a:solidFill>
              </a:rPr>
              <a:t>.</a:t>
            </a:r>
            <a:endParaRPr lang="en-US" altLang="zh-TW" sz="1600" dirty="0">
              <a:solidFill>
                <a:srgbClr val="0070C0"/>
              </a:solidFill>
            </a:endParaRPr>
          </a:p>
        </p:txBody>
      </p:sp>
      <p:grpSp>
        <p:nvGrpSpPr>
          <p:cNvPr id="7" name="群組 6"/>
          <p:cNvGrpSpPr/>
          <p:nvPr/>
        </p:nvGrpSpPr>
        <p:grpSpPr>
          <a:xfrm>
            <a:off x="2786050" y="3357562"/>
            <a:ext cx="5094168" cy="2880000"/>
            <a:chOff x="-582621" y="549275"/>
            <a:chExt cx="5094168" cy="2880000"/>
          </a:xfrm>
        </p:grpSpPr>
        <p:pic>
          <p:nvPicPr>
            <p:cNvPr id="10242" name="Picture 2" descr="http://genomics.nchresearch.org/images/Agilent-miRNA-Probes.jpg"/>
            <p:cNvPicPr>
              <a:picLocks noChangeAspect="1" noChangeArrowheads="1"/>
            </p:cNvPicPr>
            <p:nvPr/>
          </p:nvPicPr>
          <p:blipFill>
            <a:blip r:embed="rId3" cstate="print"/>
            <a:srcRect/>
            <a:stretch>
              <a:fillRect/>
            </a:stretch>
          </p:blipFill>
          <p:spPr bwMode="auto">
            <a:xfrm>
              <a:off x="2195513" y="549275"/>
              <a:ext cx="2316034" cy="2880000"/>
            </a:xfrm>
            <a:prstGeom prst="rect">
              <a:avLst/>
            </a:prstGeom>
            <a:noFill/>
          </p:spPr>
        </p:pic>
        <p:pic>
          <p:nvPicPr>
            <p:cNvPr id="10246" name="Picture 6" descr="http://www.dnavision.be/images/microrna.gif"/>
            <p:cNvPicPr>
              <a:picLocks noChangeAspect="1" noChangeArrowheads="1"/>
            </p:cNvPicPr>
            <p:nvPr/>
          </p:nvPicPr>
          <p:blipFill>
            <a:blip r:embed="rId4" cstate="print"/>
            <a:srcRect/>
            <a:stretch>
              <a:fillRect/>
            </a:stretch>
          </p:blipFill>
          <p:spPr bwMode="auto">
            <a:xfrm>
              <a:off x="-582621" y="549275"/>
              <a:ext cx="2778134" cy="2880000"/>
            </a:xfrm>
            <a:prstGeom prst="rect">
              <a:avLst/>
            </a:prstGeom>
            <a:noFill/>
          </p:spPr>
        </p:pic>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400" b="1" dirty="0" smtClean="0">
                <a:solidFill>
                  <a:srgbClr val="C00000"/>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2554545"/>
          </a:xfrm>
          <a:prstGeom prst="rect">
            <a:avLst/>
          </a:prstGeom>
        </p:spPr>
        <p:txBody>
          <a:bodyPr wrap="square">
            <a:spAutoFit/>
          </a:bodyPr>
          <a:lstStyle/>
          <a:p>
            <a:pPr algn="just"/>
            <a:r>
              <a:rPr lang="en-US" altLang="zh-TW" sz="1600" dirty="0" smtClean="0">
                <a:solidFill>
                  <a:srgbClr val="0070C0"/>
                </a:solidFill>
              </a:rPr>
              <a:t>A </a:t>
            </a:r>
            <a:r>
              <a:rPr lang="en-US" altLang="zh-TW" sz="1600" b="1" dirty="0" smtClean="0">
                <a:solidFill>
                  <a:srgbClr val="0070C0"/>
                </a:solidFill>
              </a:rPr>
              <a:t>protein microarray </a:t>
            </a:r>
            <a:r>
              <a:rPr lang="en-US" altLang="zh-TW" sz="1600" dirty="0" smtClean="0">
                <a:solidFill>
                  <a:srgbClr val="0070C0"/>
                </a:solidFill>
              </a:rPr>
              <a:t>is a piece of glass on which different molecules of protein have been affixed at separate locations </a:t>
            </a:r>
            <a:r>
              <a:rPr lang="en-US" altLang="zh-TW" sz="1600" b="1" dirty="0" smtClean="0">
                <a:solidFill>
                  <a:srgbClr val="C00000"/>
                </a:solidFill>
              </a:rPr>
              <a:t>in an ordered manner </a:t>
            </a:r>
            <a:r>
              <a:rPr lang="en-US" altLang="zh-TW" sz="1600" dirty="0" smtClean="0">
                <a:solidFill>
                  <a:srgbClr val="0070C0"/>
                </a:solidFill>
              </a:rPr>
              <a:t>thus forming a microscopic array. These are used to identify protein-protein interactions, to identify the substrates of protein </a:t>
            </a:r>
            <a:r>
              <a:rPr lang="en-US" altLang="zh-TW" sz="1600" dirty="0" err="1" smtClean="0">
                <a:solidFill>
                  <a:srgbClr val="0070C0"/>
                </a:solidFill>
              </a:rPr>
              <a:t>kinases</a:t>
            </a:r>
            <a:r>
              <a:rPr lang="en-US" altLang="zh-TW" sz="1600" dirty="0" smtClean="0">
                <a:solidFill>
                  <a:srgbClr val="0070C0"/>
                </a:solidFill>
              </a:rPr>
              <a:t>, or to identify the targets of biologically active small molecules. The most common protein microarray is the antibody microarray, where antibodies are spotted onto the protein chip and are used as capture molecules to detect proteins from cell </a:t>
            </a:r>
            <a:r>
              <a:rPr lang="en-US" altLang="zh-TW" sz="1600" dirty="0" err="1" smtClean="0">
                <a:solidFill>
                  <a:srgbClr val="0070C0"/>
                </a:solidFill>
              </a:rPr>
              <a:t>lysate</a:t>
            </a:r>
            <a:r>
              <a:rPr lang="en-US" altLang="zh-TW" sz="1600" dirty="0" smtClean="0">
                <a:solidFill>
                  <a:srgbClr val="0070C0"/>
                </a:solidFill>
              </a:rPr>
              <a:t> solutions. Related microarray technologies also include DNA microarrays, Antibody microarrays, Tissue microarrays and Chemical Compound Microarrays.</a:t>
            </a:r>
          </a:p>
        </p:txBody>
      </p:sp>
      <p:grpSp>
        <p:nvGrpSpPr>
          <p:cNvPr id="6" name="群組 5"/>
          <p:cNvGrpSpPr/>
          <p:nvPr/>
        </p:nvGrpSpPr>
        <p:grpSpPr>
          <a:xfrm>
            <a:off x="1359410" y="3549396"/>
            <a:ext cx="6425180" cy="2880000"/>
            <a:chOff x="2195514" y="3500438"/>
            <a:chExt cx="6425180" cy="2880000"/>
          </a:xfrm>
        </p:grpSpPr>
        <p:pic>
          <p:nvPicPr>
            <p:cNvPr id="9218" name="Picture 2" descr="http://www.nature.com/nature/journal/v422/n6928/images/nature01512-f1.2.jpg"/>
            <p:cNvPicPr>
              <a:picLocks noChangeAspect="1" noChangeArrowheads="1"/>
            </p:cNvPicPr>
            <p:nvPr/>
          </p:nvPicPr>
          <p:blipFill>
            <a:blip r:embed="rId3" cstate="print"/>
            <a:srcRect/>
            <a:stretch>
              <a:fillRect/>
            </a:stretch>
          </p:blipFill>
          <p:spPr bwMode="auto">
            <a:xfrm>
              <a:off x="2195514" y="3500438"/>
              <a:ext cx="3260377" cy="2880000"/>
            </a:xfrm>
            <a:prstGeom prst="rect">
              <a:avLst/>
            </a:prstGeom>
            <a:noFill/>
          </p:spPr>
        </p:pic>
        <p:pic>
          <p:nvPicPr>
            <p:cNvPr id="9220" name="Picture 4" descr="http://www.gracebio.com/images/Products/Microarraying/ONCYTE_Film-Slides/nitrocellulose_slide_protein_microarray2.jpg"/>
            <p:cNvPicPr>
              <a:picLocks noChangeAspect="1" noChangeArrowheads="1"/>
            </p:cNvPicPr>
            <p:nvPr/>
          </p:nvPicPr>
          <p:blipFill>
            <a:blip r:embed="rId4" cstate="print"/>
            <a:srcRect/>
            <a:stretch>
              <a:fillRect/>
            </a:stretch>
          </p:blipFill>
          <p:spPr bwMode="auto">
            <a:xfrm>
              <a:off x="5500694" y="3500438"/>
              <a:ext cx="3120000" cy="2880000"/>
            </a:xfrm>
            <a:prstGeom prst="rect">
              <a:avLst/>
            </a:prstGeom>
            <a:noFill/>
          </p:spPr>
        </p:pic>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400" b="1" dirty="0" smtClean="0">
                <a:solidFill>
                  <a:srgbClr val="C00000"/>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grpSp>
        <p:nvGrpSpPr>
          <p:cNvPr id="6" name="群組 5"/>
          <p:cNvGrpSpPr/>
          <p:nvPr/>
        </p:nvGrpSpPr>
        <p:grpSpPr>
          <a:xfrm>
            <a:off x="2195514" y="549275"/>
            <a:ext cx="6337300" cy="5876977"/>
            <a:chOff x="2195514" y="549275"/>
            <a:chExt cx="6337300" cy="5876977"/>
          </a:xfrm>
        </p:grpSpPr>
        <p:pic>
          <p:nvPicPr>
            <p:cNvPr id="7" name="Picture 2"/>
            <p:cNvPicPr>
              <a:picLocks noChangeAspect="1" noChangeArrowheads="1"/>
            </p:cNvPicPr>
            <p:nvPr/>
          </p:nvPicPr>
          <p:blipFill>
            <a:blip r:embed="rId3" cstate="print"/>
            <a:srcRect/>
            <a:stretch>
              <a:fillRect/>
            </a:stretch>
          </p:blipFill>
          <p:spPr bwMode="auto">
            <a:xfrm>
              <a:off x="2363632" y="2357430"/>
              <a:ext cx="5994582" cy="4068822"/>
            </a:xfrm>
            <a:prstGeom prst="rect">
              <a:avLst/>
            </a:prstGeom>
            <a:noFill/>
            <a:ln w="9525">
              <a:noFill/>
              <a:miter lim="800000"/>
              <a:headEnd/>
              <a:tailEnd/>
            </a:ln>
            <a:effectLst/>
          </p:spPr>
        </p:pic>
        <p:sp>
          <p:nvSpPr>
            <p:cNvPr id="8" name="矩形 7"/>
            <p:cNvSpPr/>
            <p:nvPr/>
          </p:nvSpPr>
          <p:spPr>
            <a:xfrm>
              <a:off x="2195514" y="549275"/>
              <a:ext cx="6337300" cy="2062103"/>
            </a:xfrm>
            <a:prstGeom prst="rect">
              <a:avLst/>
            </a:prstGeom>
          </p:spPr>
          <p:txBody>
            <a:bodyPr wrap="square">
              <a:spAutoFit/>
            </a:bodyPr>
            <a:lstStyle/>
            <a:p>
              <a:pPr algn="just"/>
              <a:r>
                <a:rPr lang="en-US" altLang="zh-TW" sz="1600" b="1" dirty="0" err="1" smtClean="0">
                  <a:solidFill>
                    <a:srgbClr val="0070C0"/>
                  </a:solidFill>
                </a:rPr>
                <a:t>ChIP</a:t>
              </a:r>
              <a:r>
                <a:rPr lang="en-US" altLang="zh-TW" sz="1600" b="1" dirty="0" smtClean="0">
                  <a:solidFill>
                    <a:srgbClr val="0070C0"/>
                  </a:solidFill>
                </a:rPr>
                <a:t>-on-chip</a:t>
              </a:r>
              <a:r>
                <a:rPr lang="en-US" altLang="zh-TW" sz="1600" dirty="0" smtClean="0">
                  <a:solidFill>
                    <a:srgbClr val="0070C0"/>
                  </a:solidFill>
                </a:rPr>
                <a:t> (also known as </a:t>
              </a:r>
              <a:r>
                <a:rPr lang="en-US" altLang="zh-TW" sz="1600" dirty="0" err="1" smtClean="0">
                  <a:solidFill>
                    <a:srgbClr val="0070C0"/>
                  </a:solidFill>
                </a:rPr>
                <a:t>ChIP</a:t>
              </a:r>
              <a:r>
                <a:rPr lang="en-US" altLang="zh-TW" sz="1600" dirty="0" smtClean="0">
                  <a:solidFill>
                    <a:srgbClr val="0070C0"/>
                  </a:solidFill>
                </a:rPr>
                <a:t>-chip) is a technique that combines chromatin </a:t>
              </a:r>
              <a:r>
                <a:rPr lang="en-US" altLang="zh-TW" sz="1600" dirty="0" err="1" smtClean="0">
                  <a:solidFill>
                    <a:srgbClr val="0070C0"/>
                  </a:solidFill>
                </a:rPr>
                <a:t>immunoprecipitation</a:t>
              </a:r>
              <a:r>
                <a:rPr lang="en-US" altLang="zh-TW" sz="1600" dirty="0" smtClean="0">
                  <a:solidFill>
                    <a:srgbClr val="0070C0"/>
                  </a:solidFill>
                </a:rPr>
                <a:t> ("</a:t>
              </a:r>
              <a:r>
                <a:rPr lang="en-US" altLang="zh-TW" sz="1600" dirty="0" err="1" smtClean="0">
                  <a:solidFill>
                    <a:srgbClr val="0070C0"/>
                  </a:solidFill>
                </a:rPr>
                <a:t>ChIP</a:t>
              </a:r>
              <a:r>
                <a:rPr lang="en-US" altLang="zh-TW" sz="1600" dirty="0" smtClean="0">
                  <a:solidFill>
                    <a:srgbClr val="0070C0"/>
                  </a:solidFill>
                </a:rPr>
                <a:t>") with microarray technology ("chip"). Like regular </a:t>
              </a:r>
              <a:r>
                <a:rPr lang="en-US" altLang="zh-TW" sz="1600" dirty="0" err="1" smtClean="0">
                  <a:solidFill>
                    <a:srgbClr val="0070C0"/>
                  </a:solidFill>
                </a:rPr>
                <a:t>ChIP</a:t>
              </a:r>
              <a:r>
                <a:rPr lang="en-US" altLang="zh-TW" sz="1600" dirty="0" smtClean="0">
                  <a:solidFill>
                    <a:srgbClr val="0070C0"/>
                  </a:solidFill>
                </a:rPr>
                <a:t>, </a:t>
              </a:r>
              <a:r>
                <a:rPr lang="en-US" altLang="zh-TW" sz="1600" dirty="0" err="1" smtClean="0">
                  <a:solidFill>
                    <a:srgbClr val="0070C0"/>
                  </a:solidFill>
                </a:rPr>
                <a:t>ChIP</a:t>
              </a:r>
              <a:r>
                <a:rPr lang="en-US" altLang="zh-TW" sz="1600" dirty="0" smtClean="0">
                  <a:solidFill>
                    <a:srgbClr val="0070C0"/>
                  </a:solidFill>
                </a:rPr>
                <a:t>-on-chip is used to investigate </a:t>
              </a:r>
              <a:r>
                <a:rPr lang="en-US" altLang="zh-TW" sz="1600" b="1" dirty="0" smtClean="0">
                  <a:solidFill>
                    <a:srgbClr val="C00000"/>
                  </a:solidFill>
                </a:rPr>
                <a:t>interactions between proteins and DNA </a:t>
              </a:r>
              <a:r>
                <a:rPr lang="en-US" altLang="zh-TW" sz="1600" i="1" dirty="0" smtClean="0">
                  <a:solidFill>
                    <a:srgbClr val="0070C0"/>
                  </a:solidFill>
                </a:rPr>
                <a:t>in vivo</a:t>
              </a:r>
              <a:r>
                <a:rPr lang="en-US" altLang="zh-TW" sz="1600" dirty="0" smtClean="0">
                  <a:solidFill>
                    <a:srgbClr val="0070C0"/>
                  </a:solidFill>
                </a:rPr>
                <a:t>. Specifically, it allows the identification of binding sites of DNA-binding proteins on a genome-wide basis. One of the long-term goals </a:t>
              </a:r>
              <a:r>
                <a:rPr lang="en-US" altLang="zh-TW" sz="1600" dirty="0" err="1" smtClean="0">
                  <a:solidFill>
                    <a:srgbClr val="0070C0"/>
                  </a:solidFill>
                </a:rPr>
                <a:t>ChIP</a:t>
              </a:r>
              <a:r>
                <a:rPr lang="en-US" altLang="zh-TW" sz="1600" dirty="0" smtClean="0">
                  <a:solidFill>
                    <a:srgbClr val="0070C0"/>
                  </a:solidFill>
                </a:rPr>
                <a:t>-on-chip was designed for is to establish a catalogue of (selected) organisms that lists all protein-DNA interactions under various physiological conditions.</a:t>
              </a:r>
              <a:endParaRPr lang="zh-TW" altLang="en-US" sz="1600" kern="1200" dirty="0">
                <a:solidFill>
                  <a:srgbClr val="0070C0"/>
                </a:solidFill>
                <a:ea typeface="新細明體"/>
                <a:cs typeface="+mn-cs"/>
              </a:endParaRPr>
            </a:p>
          </p:txBody>
        </p:sp>
      </p:grpSp>
      <p:pic>
        <p:nvPicPr>
          <p:cNvPr id="9" name="Picture 2"/>
          <p:cNvPicPr>
            <a:picLocks noChangeAspect="1" noChangeArrowheads="1"/>
          </p:cNvPicPr>
          <p:nvPr/>
        </p:nvPicPr>
        <p:blipFill>
          <a:blip r:embed="rId4" cstate="print"/>
          <a:srcRect/>
          <a:stretch>
            <a:fillRect/>
          </a:stretch>
        </p:blipFill>
        <p:spPr bwMode="auto">
          <a:xfrm>
            <a:off x="785786" y="3429000"/>
            <a:ext cx="1705063" cy="30284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400" b="1" dirty="0" err="1" smtClean="0">
                <a:solidFill>
                  <a:srgbClr val="C00000"/>
                </a:solidFill>
              </a:rPr>
              <a:t>aAntibody</a:t>
            </a:r>
            <a:endParaRPr lang="en-US" sz="1400" b="1" dirty="0" smtClean="0">
              <a:solidFill>
                <a:srgbClr val="C00000"/>
              </a:solidFill>
            </a:endParaRP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1569660"/>
          </a:xfrm>
          <a:prstGeom prst="rect">
            <a:avLst/>
          </a:prstGeom>
        </p:spPr>
        <p:txBody>
          <a:bodyPr wrap="square">
            <a:spAutoFit/>
          </a:bodyPr>
          <a:lstStyle/>
          <a:p>
            <a:pPr algn="just"/>
            <a:r>
              <a:rPr lang="en-US" altLang="zh-TW" sz="1600" dirty="0" smtClean="0">
                <a:solidFill>
                  <a:srgbClr val="0070C0"/>
                </a:solidFill>
              </a:rPr>
              <a:t>An </a:t>
            </a:r>
            <a:r>
              <a:rPr lang="en-US" altLang="zh-TW" sz="1600" b="1" dirty="0" smtClean="0">
                <a:solidFill>
                  <a:srgbClr val="0070C0"/>
                </a:solidFill>
              </a:rPr>
              <a:t>antibody microarray </a:t>
            </a:r>
            <a:r>
              <a:rPr lang="en-US" altLang="zh-TW" sz="1600" dirty="0" smtClean="0">
                <a:solidFill>
                  <a:srgbClr val="0070C0"/>
                </a:solidFill>
              </a:rPr>
              <a:t>is a specific form of protein microarrays, a collection of capture antibodies are spotted and fixed on a solid surface, such as glass, plastic and silicon chip for the purpose of detecting antigens. Antibody microarray is often used for </a:t>
            </a:r>
            <a:r>
              <a:rPr lang="en-US" altLang="zh-TW" sz="1600" b="1" dirty="0" smtClean="0">
                <a:solidFill>
                  <a:srgbClr val="C00000"/>
                </a:solidFill>
              </a:rPr>
              <a:t>detecting protein expressions </a:t>
            </a:r>
            <a:r>
              <a:rPr lang="en-US" altLang="zh-TW" sz="1600" dirty="0" smtClean="0">
                <a:solidFill>
                  <a:srgbClr val="0070C0"/>
                </a:solidFill>
              </a:rPr>
              <a:t>from cell </a:t>
            </a:r>
            <a:r>
              <a:rPr lang="en-US" altLang="zh-TW" sz="1600" dirty="0" err="1" smtClean="0">
                <a:solidFill>
                  <a:srgbClr val="0070C0"/>
                </a:solidFill>
              </a:rPr>
              <a:t>lysates</a:t>
            </a:r>
            <a:r>
              <a:rPr lang="en-US" altLang="zh-TW" sz="1600" dirty="0" smtClean="0">
                <a:solidFill>
                  <a:srgbClr val="0070C0"/>
                </a:solidFill>
              </a:rPr>
              <a:t> in general research and special biomarkers from serum or urine for diagnostic applications.</a:t>
            </a:r>
            <a:endParaRPr lang="en-US" altLang="zh-TW" sz="1600" dirty="0">
              <a:solidFill>
                <a:srgbClr val="0070C0"/>
              </a:solidFill>
            </a:endParaRPr>
          </a:p>
        </p:txBody>
      </p:sp>
      <p:grpSp>
        <p:nvGrpSpPr>
          <p:cNvPr id="9" name="群組 8"/>
          <p:cNvGrpSpPr/>
          <p:nvPr/>
        </p:nvGrpSpPr>
        <p:grpSpPr>
          <a:xfrm>
            <a:off x="1067163" y="3786190"/>
            <a:ext cx="7009674" cy="2160000"/>
            <a:chOff x="-1374073" y="3786190"/>
            <a:chExt cx="7009674" cy="2160000"/>
          </a:xfrm>
        </p:grpSpPr>
        <p:grpSp>
          <p:nvGrpSpPr>
            <p:cNvPr id="6" name="群組 5"/>
            <p:cNvGrpSpPr>
              <a:grpSpLocks noChangeAspect="1"/>
            </p:cNvGrpSpPr>
            <p:nvPr/>
          </p:nvGrpSpPr>
          <p:grpSpPr>
            <a:xfrm>
              <a:off x="-1374073" y="3786190"/>
              <a:ext cx="3569586" cy="2160000"/>
              <a:chOff x="723397" y="549275"/>
              <a:chExt cx="3272121" cy="1980000"/>
            </a:xfrm>
          </p:grpSpPr>
          <p:pic>
            <p:nvPicPr>
              <p:cNvPr id="7" name="Picture 2" descr="http://www.lucerna-chem.ch/fileadmin/user_upload/content/quantibody1.jpg"/>
              <p:cNvPicPr>
                <a:picLocks noChangeAspect="1" noChangeArrowheads="1"/>
              </p:cNvPicPr>
              <p:nvPr/>
            </p:nvPicPr>
            <p:blipFill>
              <a:blip r:embed="rId3" cstate="print"/>
              <a:srcRect/>
              <a:stretch>
                <a:fillRect/>
              </a:stretch>
            </p:blipFill>
            <p:spPr bwMode="auto">
              <a:xfrm>
                <a:off x="723397" y="549275"/>
                <a:ext cx="1472116" cy="1980000"/>
              </a:xfrm>
              <a:prstGeom prst="rect">
                <a:avLst/>
              </a:prstGeom>
              <a:noFill/>
            </p:spPr>
          </p:pic>
          <p:pic>
            <p:nvPicPr>
              <p:cNvPr id="8" name="Picture 4" descr="http://www.lucerna-chem.ch/typo3temp/pics/4dc8a57169.jpg"/>
              <p:cNvPicPr>
                <a:picLocks noChangeAspect="1" noChangeArrowheads="1"/>
              </p:cNvPicPr>
              <p:nvPr/>
            </p:nvPicPr>
            <p:blipFill>
              <a:blip r:embed="rId4" cstate="print"/>
              <a:srcRect/>
              <a:stretch>
                <a:fillRect/>
              </a:stretch>
            </p:blipFill>
            <p:spPr bwMode="auto">
              <a:xfrm>
                <a:off x="2195513" y="549275"/>
                <a:ext cx="1800005" cy="1980000"/>
              </a:xfrm>
              <a:prstGeom prst="rect">
                <a:avLst/>
              </a:prstGeom>
              <a:noFill/>
            </p:spPr>
          </p:pic>
        </p:grpSp>
        <p:pic>
          <p:nvPicPr>
            <p:cNvPr id="7170" name="Picture 2" descr="http://www.clontech.com/upload/images/products/10576_fig1_1152.gif"/>
            <p:cNvPicPr>
              <a:picLocks noChangeAspect="1" noChangeArrowheads="1"/>
            </p:cNvPicPr>
            <p:nvPr/>
          </p:nvPicPr>
          <p:blipFill>
            <a:blip r:embed="rId5" cstate="print"/>
            <a:srcRect/>
            <a:stretch>
              <a:fillRect/>
            </a:stretch>
          </p:blipFill>
          <p:spPr bwMode="auto">
            <a:xfrm>
              <a:off x="2223256" y="3786190"/>
              <a:ext cx="3412345" cy="2160000"/>
            </a:xfrm>
            <a:prstGeom prst="rect">
              <a:avLst/>
            </a:prstGeom>
            <a:noFill/>
          </p:spPr>
        </p:pic>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400" b="1" dirty="0" err="1" smtClean="0">
                <a:solidFill>
                  <a:srgbClr val="C00000"/>
                </a:solidFill>
              </a:rPr>
              <a:t>aOrganic</a:t>
            </a:r>
            <a:r>
              <a:rPr lang="en-US" sz="1400" b="1" dirty="0" smtClean="0">
                <a:solidFill>
                  <a:srgbClr val="C00000"/>
                </a:solidFill>
              </a:rPr>
              <a:t> </a:t>
            </a:r>
            <a:r>
              <a:rPr lang="en-US" sz="1400" b="1" dirty="0" err="1" smtClean="0">
                <a:solidFill>
                  <a:srgbClr val="C00000"/>
                </a:solidFill>
              </a:rPr>
              <a:t>cpd</a:t>
            </a:r>
            <a:endParaRPr lang="en-US" sz="1400" b="1" dirty="0" smtClean="0">
              <a:solidFill>
                <a:srgbClr val="C00000"/>
              </a:solidFill>
            </a:endParaRP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3046988"/>
          </a:xfrm>
          <a:prstGeom prst="rect">
            <a:avLst/>
          </a:prstGeom>
        </p:spPr>
        <p:txBody>
          <a:bodyPr wrap="square">
            <a:spAutoFit/>
          </a:bodyPr>
          <a:lstStyle/>
          <a:p>
            <a:pPr algn="just"/>
            <a:r>
              <a:rPr lang="en-US" altLang="zh-TW" sz="1600" dirty="0" smtClean="0">
                <a:solidFill>
                  <a:srgbClr val="0070C0"/>
                </a:solidFill>
              </a:rPr>
              <a:t>A </a:t>
            </a:r>
            <a:r>
              <a:rPr lang="en-US" altLang="zh-TW" sz="1600" b="1" dirty="0" smtClean="0">
                <a:solidFill>
                  <a:srgbClr val="0070C0"/>
                </a:solidFill>
              </a:rPr>
              <a:t>chemical compound microarray </a:t>
            </a:r>
            <a:r>
              <a:rPr lang="en-US" altLang="zh-TW" sz="1600" dirty="0" smtClean="0">
                <a:solidFill>
                  <a:srgbClr val="0070C0"/>
                </a:solidFill>
              </a:rPr>
              <a:t>is a collection of organic chemical compounds spotted on a solid surface, such as glass and plastic. In chemical genetics research, they are routinely used for searching proteins that bind with specific chemical compounds, and in general drug discovery research, they provide a multiplex way to search potential drugs for therapeutic targets.</a:t>
            </a:r>
            <a:r>
              <a:rPr lang="zh-TW" altLang="en-US" sz="1600" dirty="0" smtClean="0">
                <a:solidFill>
                  <a:srgbClr val="0070C0"/>
                </a:solidFill>
              </a:rPr>
              <a:t> </a:t>
            </a:r>
            <a:r>
              <a:rPr lang="en-US" altLang="zh-TW" sz="1600" dirty="0" smtClean="0">
                <a:solidFill>
                  <a:srgbClr val="0070C0"/>
                </a:solidFill>
              </a:rPr>
              <a:t>There are three different forms of chemical compound microarrays based on the fabrication method, </a:t>
            </a:r>
            <a:r>
              <a:rPr lang="en-US" altLang="zh-TW" sz="1600" b="1" dirty="0" smtClean="0">
                <a:solidFill>
                  <a:srgbClr val="C00000"/>
                </a:solidFill>
              </a:rPr>
              <a:t>to covalently immobilize </a:t>
            </a:r>
            <a:r>
              <a:rPr lang="en-US" altLang="zh-TW" sz="1600" dirty="0" smtClean="0">
                <a:solidFill>
                  <a:srgbClr val="0070C0"/>
                </a:solidFill>
              </a:rPr>
              <a:t>(usually called Small Molecule Microarray), </a:t>
            </a:r>
            <a:r>
              <a:rPr lang="en-US" altLang="zh-TW" sz="1600" b="1" dirty="0" smtClean="0">
                <a:solidFill>
                  <a:srgbClr val="C00000"/>
                </a:solidFill>
              </a:rPr>
              <a:t>to spot and dry </a:t>
            </a:r>
            <a:r>
              <a:rPr lang="en-US" altLang="zh-TW" sz="1600" dirty="0" smtClean="0">
                <a:solidFill>
                  <a:srgbClr val="0070C0"/>
                </a:solidFill>
              </a:rPr>
              <a:t>organic compounds on the solid surface without immobilization (commercial name as Micro Arrayed Compound Screening (µARCS)), and to spot organic compounds </a:t>
            </a:r>
            <a:r>
              <a:rPr lang="en-US" altLang="zh-TW" sz="1600" b="1" dirty="0" smtClean="0">
                <a:solidFill>
                  <a:srgbClr val="C00000"/>
                </a:solidFill>
              </a:rPr>
              <a:t>in a homogenous solution </a:t>
            </a:r>
            <a:r>
              <a:rPr lang="en-US" altLang="zh-TW" sz="1600" dirty="0" smtClean="0">
                <a:solidFill>
                  <a:srgbClr val="0070C0"/>
                </a:solidFill>
              </a:rPr>
              <a:t>without immobilization and drying effect.</a:t>
            </a:r>
          </a:p>
        </p:txBody>
      </p:sp>
      <p:pic>
        <p:nvPicPr>
          <p:cNvPr id="6150" name="Picture 6" descr="http://upload.wikimedia.org/wikipedia/en/0/0b/DiscoveryDot_Kinase_Profiling.jpg"/>
          <p:cNvPicPr>
            <a:picLocks noChangeAspect="1" noChangeArrowheads="1"/>
          </p:cNvPicPr>
          <p:nvPr/>
        </p:nvPicPr>
        <p:blipFill>
          <a:blip r:embed="rId3" cstate="print"/>
          <a:srcRect/>
          <a:stretch>
            <a:fillRect/>
          </a:stretch>
        </p:blipFill>
        <p:spPr bwMode="auto">
          <a:xfrm>
            <a:off x="2928926" y="3643314"/>
            <a:ext cx="4572032" cy="2619393"/>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400" b="1" dirty="0" smtClean="0">
                <a:solidFill>
                  <a:srgbClr val="C00000"/>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6" name="文字方塊 5"/>
          <p:cNvSpPr txBox="1"/>
          <p:nvPr/>
        </p:nvSpPr>
        <p:spPr>
          <a:xfrm>
            <a:off x="2195513" y="549275"/>
            <a:ext cx="6337300" cy="2554545"/>
          </a:xfrm>
          <a:prstGeom prst="rect">
            <a:avLst/>
          </a:prstGeom>
          <a:noFill/>
        </p:spPr>
        <p:txBody>
          <a:bodyPr wrap="square" rtlCol="0">
            <a:spAutoFit/>
          </a:bodyPr>
          <a:lstStyle/>
          <a:p>
            <a:pPr algn="just" rtl="0"/>
            <a:r>
              <a:rPr lang="en-US" altLang="zh-TW" sz="1600" b="1" kern="1200" dirty="0">
                <a:solidFill>
                  <a:srgbClr val="0070C0"/>
                </a:solidFill>
                <a:latin typeface="Arial Narrow" pitchFamily="34" charset="0"/>
                <a:ea typeface="新細明體"/>
                <a:cs typeface="+mn-cs"/>
              </a:rPr>
              <a:t>Enzyme-Linked </a:t>
            </a:r>
            <a:r>
              <a:rPr lang="en-US" altLang="zh-TW" sz="1600" b="1" kern="1200" dirty="0" err="1">
                <a:solidFill>
                  <a:srgbClr val="0070C0"/>
                </a:solidFill>
                <a:latin typeface="Arial Narrow" pitchFamily="34" charset="0"/>
                <a:ea typeface="新細明體"/>
                <a:cs typeface="+mn-cs"/>
              </a:rPr>
              <a:t>ImmunoSorbent</a:t>
            </a:r>
            <a:r>
              <a:rPr lang="en-US" altLang="zh-TW" sz="1600" b="1" kern="1200" dirty="0">
                <a:solidFill>
                  <a:srgbClr val="0070C0"/>
                </a:solidFill>
                <a:latin typeface="Arial Narrow" pitchFamily="34" charset="0"/>
                <a:ea typeface="新細明體"/>
                <a:cs typeface="+mn-cs"/>
              </a:rPr>
              <a:t> Assay, or ELISA</a:t>
            </a:r>
            <a:r>
              <a:rPr lang="en-US" altLang="zh-TW" sz="1600" kern="1200" dirty="0">
                <a:solidFill>
                  <a:srgbClr val="0070C0"/>
                </a:solidFill>
                <a:latin typeface="Arial Narrow" pitchFamily="34" charset="0"/>
                <a:ea typeface="新細明體"/>
                <a:cs typeface="+mn-cs"/>
              </a:rPr>
              <a:t>, is a biochemical technique used mainly in immunology to detect the presence of an antibody or an antigen in a sample. The ELISA has been used as a diagnostic tool in medicine and plant pathology, as well as a quality control check in various industries. ELISA array </a:t>
            </a:r>
            <a:r>
              <a:rPr lang="en-US" altLang="zh-TW" sz="1600" kern="1200" dirty="0" smtClean="0">
                <a:solidFill>
                  <a:srgbClr val="0070C0"/>
                </a:solidFill>
                <a:latin typeface="Arial Narrow" pitchFamily="34" charset="0"/>
                <a:ea typeface="新細明體"/>
                <a:cs typeface="+mn-cs"/>
              </a:rPr>
              <a:t>(or array ELISA) is </a:t>
            </a:r>
            <a:r>
              <a:rPr lang="en-US" altLang="zh-TW" sz="1600" kern="1200" dirty="0">
                <a:solidFill>
                  <a:srgbClr val="0070C0"/>
                </a:solidFill>
                <a:latin typeface="Arial Narrow" pitchFamily="34" charset="0"/>
                <a:ea typeface="新細明體"/>
                <a:cs typeface="+mn-cs"/>
              </a:rPr>
              <a:t>a new technology capable of simultaneously </a:t>
            </a:r>
            <a:r>
              <a:rPr lang="en-US" altLang="zh-TW" sz="1600" b="1" kern="1200" dirty="0">
                <a:solidFill>
                  <a:srgbClr val="C00000"/>
                </a:solidFill>
                <a:latin typeface="Arial Narrow" pitchFamily="34" charset="0"/>
                <a:ea typeface="新細明體"/>
                <a:cs typeface="+mn-cs"/>
              </a:rPr>
              <a:t>identifying multiple biomarkers to generate a biochemical profile.</a:t>
            </a:r>
            <a:r>
              <a:rPr lang="en-US" altLang="zh-TW" sz="1600" kern="1200" dirty="0">
                <a:solidFill>
                  <a:srgbClr val="0070C0"/>
                </a:solidFill>
                <a:latin typeface="Arial Narrow" pitchFamily="34" charset="0"/>
                <a:ea typeface="新細明體"/>
                <a:cs typeface="+mn-cs"/>
              </a:rPr>
              <a:t> Once the ELISA protocol is completed the array is imaged using either a CCD imaging system or X-ray film to capture the </a:t>
            </a:r>
            <a:r>
              <a:rPr lang="en-US" altLang="zh-TW" sz="1600" kern="1200" dirty="0" err="1">
                <a:solidFill>
                  <a:srgbClr val="0070C0"/>
                </a:solidFill>
                <a:latin typeface="Arial Narrow" pitchFamily="34" charset="0"/>
                <a:ea typeface="新細明體"/>
                <a:cs typeface="+mn-cs"/>
              </a:rPr>
              <a:t>chemiluminescent</a:t>
            </a:r>
            <a:r>
              <a:rPr lang="en-US" altLang="zh-TW" sz="1600" kern="1200" dirty="0">
                <a:solidFill>
                  <a:srgbClr val="0070C0"/>
                </a:solidFill>
                <a:latin typeface="Arial Narrow" pitchFamily="34" charset="0"/>
                <a:ea typeface="新細明體"/>
                <a:cs typeface="+mn-cs"/>
              </a:rPr>
              <a:t> signal. The pixel intensity of each spot is directly correlated to the concentration.</a:t>
            </a:r>
          </a:p>
          <a:p>
            <a:pPr algn="just" rtl="0"/>
            <a:endParaRPr lang="zh-TW" altLang="en-US" sz="1600" kern="1200" dirty="0">
              <a:solidFill>
                <a:srgbClr val="0070C0"/>
              </a:solidFill>
              <a:latin typeface="Arial Narrow" pitchFamily="34" charset="0"/>
              <a:ea typeface="新細明體"/>
              <a:cs typeface="+mn-cs"/>
            </a:endParaRPr>
          </a:p>
        </p:txBody>
      </p:sp>
      <p:grpSp>
        <p:nvGrpSpPr>
          <p:cNvPr id="11" name="群組 10"/>
          <p:cNvGrpSpPr/>
          <p:nvPr/>
        </p:nvGrpSpPr>
        <p:grpSpPr>
          <a:xfrm>
            <a:off x="821505" y="3500438"/>
            <a:ext cx="7500990" cy="2571768"/>
            <a:chOff x="1285852" y="3500438"/>
            <a:chExt cx="7500990" cy="2571768"/>
          </a:xfrm>
        </p:grpSpPr>
        <p:pic>
          <p:nvPicPr>
            <p:cNvPr id="8" name="Picture 1"/>
            <p:cNvPicPr>
              <a:picLocks noChangeAspect="1" noChangeArrowheads="1"/>
            </p:cNvPicPr>
            <p:nvPr/>
          </p:nvPicPr>
          <p:blipFill>
            <a:blip r:embed="rId3" cstate="print"/>
            <a:srcRect t="2480" b="18144"/>
            <a:stretch>
              <a:fillRect/>
            </a:stretch>
          </p:blipFill>
          <p:spPr bwMode="auto">
            <a:xfrm>
              <a:off x="5143504" y="3500438"/>
              <a:ext cx="3643338" cy="2554949"/>
            </a:xfrm>
            <a:prstGeom prst="rect">
              <a:avLst/>
            </a:prstGeom>
            <a:noFill/>
            <a:ln w="9525">
              <a:noFill/>
              <a:miter lim="800000"/>
              <a:headEnd/>
              <a:tailEnd/>
            </a:ln>
            <a:effectLst/>
          </p:spPr>
        </p:pic>
        <p:pic>
          <p:nvPicPr>
            <p:cNvPr id="9" name="Picture 2"/>
            <p:cNvPicPr>
              <a:picLocks noChangeAspect="1" noChangeArrowheads="1"/>
            </p:cNvPicPr>
            <p:nvPr/>
          </p:nvPicPr>
          <p:blipFill>
            <a:blip r:embed="rId4" cstate="print"/>
            <a:srcRect l="4191" t="6293" r="4907" b="25358"/>
            <a:stretch>
              <a:fillRect/>
            </a:stretch>
          </p:blipFill>
          <p:spPr bwMode="auto">
            <a:xfrm>
              <a:off x="1285852" y="3500438"/>
              <a:ext cx="2643206" cy="2571768"/>
            </a:xfrm>
            <a:prstGeom prst="rect">
              <a:avLst/>
            </a:prstGeom>
            <a:noFill/>
            <a:ln w="9525">
              <a:noFill/>
              <a:miter lim="800000"/>
              <a:headEnd/>
              <a:tailEnd/>
            </a:ln>
            <a:effectLst/>
          </p:spPr>
        </p:pic>
        <p:pic>
          <p:nvPicPr>
            <p:cNvPr id="10" name="Picture 3"/>
            <p:cNvPicPr>
              <a:picLocks noChangeAspect="1" noChangeArrowheads="1"/>
            </p:cNvPicPr>
            <p:nvPr/>
          </p:nvPicPr>
          <p:blipFill>
            <a:blip r:embed="rId5" cstate="print"/>
            <a:srcRect/>
            <a:stretch>
              <a:fillRect/>
            </a:stretch>
          </p:blipFill>
          <p:spPr bwMode="auto">
            <a:xfrm>
              <a:off x="3940968" y="3500438"/>
              <a:ext cx="1190625" cy="1190625"/>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400" b="1" dirty="0" smtClean="0">
                <a:solidFill>
                  <a:srgbClr val="C00000"/>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10" name="矩形 9"/>
          <p:cNvSpPr/>
          <p:nvPr/>
        </p:nvSpPr>
        <p:spPr>
          <a:xfrm>
            <a:off x="2195513" y="549275"/>
            <a:ext cx="6337300" cy="2308324"/>
          </a:xfrm>
          <a:prstGeom prst="rect">
            <a:avLst/>
          </a:prstGeom>
        </p:spPr>
        <p:txBody>
          <a:bodyPr wrap="square">
            <a:spAutoFit/>
          </a:bodyPr>
          <a:lstStyle/>
          <a:p>
            <a:pPr algn="just" rtl="0"/>
            <a:r>
              <a:rPr lang="en-US" altLang="zh-TW" sz="1600" b="1" kern="1200" dirty="0">
                <a:solidFill>
                  <a:srgbClr val="0070C0"/>
                </a:solidFill>
                <a:latin typeface="Calibri" pitchFamily="34" charset="0"/>
                <a:ea typeface="新細明體"/>
              </a:rPr>
              <a:t>Cell array </a:t>
            </a:r>
            <a:r>
              <a:rPr lang="en-US" altLang="zh-TW" sz="1600" kern="1200" dirty="0">
                <a:solidFill>
                  <a:srgbClr val="0070C0"/>
                </a:solidFill>
                <a:latin typeface="Calibri" pitchFamily="34" charset="0"/>
                <a:ea typeface="新細明體"/>
              </a:rPr>
              <a:t>is a common term for different techniques, which are used in genomic-level cell biological testing. </a:t>
            </a:r>
            <a:r>
              <a:rPr lang="en-US" sz="1600" kern="1200" dirty="0">
                <a:solidFill>
                  <a:srgbClr val="0070C0"/>
                </a:solidFill>
                <a:latin typeface="Calibri" pitchFamily="34" charset="0"/>
              </a:rPr>
              <a:t>The live cell array, a microscope slide-based high content analysis tool, enables </a:t>
            </a:r>
            <a:r>
              <a:rPr lang="en-US" sz="1600" b="1" kern="1200" dirty="0">
                <a:solidFill>
                  <a:srgbClr val="C00000"/>
                </a:solidFill>
                <a:latin typeface="Calibri" pitchFamily="34" charset="0"/>
              </a:rPr>
              <a:t>multi-parametric imaging-based assays on thousands of intact individual cells</a:t>
            </a:r>
            <a:r>
              <a:rPr lang="en-US" sz="1600" kern="1200" dirty="0">
                <a:solidFill>
                  <a:srgbClr val="0070C0"/>
                </a:solidFill>
                <a:latin typeface="Calibri" pitchFamily="34" charset="0"/>
              </a:rPr>
              <a:t>, including non-adhering blood and bone marrow cells. Cells can be observed in their own identified location, tracking individual, real-time responses to intervention. Multiple functional assays can be performed on a living cell, followed by post-fixation studies on the same cell to maximize usage of cell samples</a:t>
            </a:r>
            <a:endParaRPr lang="en-US" altLang="zh-TW" sz="1600" kern="1200" dirty="0">
              <a:solidFill>
                <a:srgbClr val="0070C0"/>
              </a:solidFill>
              <a:latin typeface="Calibri" pitchFamily="34" charset="0"/>
              <a:ea typeface="新細明體"/>
            </a:endParaRPr>
          </a:p>
        </p:txBody>
      </p:sp>
      <p:grpSp>
        <p:nvGrpSpPr>
          <p:cNvPr id="16" name="群組 15"/>
          <p:cNvGrpSpPr/>
          <p:nvPr/>
        </p:nvGrpSpPr>
        <p:grpSpPr>
          <a:xfrm>
            <a:off x="966880" y="3503367"/>
            <a:ext cx="7210240" cy="2926029"/>
            <a:chOff x="1420019" y="3357562"/>
            <a:chExt cx="7210240" cy="2926029"/>
          </a:xfrm>
        </p:grpSpPr>
        <p:grpSp>
          <p:nvGrpSpPr>
            <p:cNvPr id="15" name="群組 14"/>
            <p:cNvGrpSpPr/>
            <p:nvPr/>
          </p:nvGrpSpPr>
          <p:grpSpPr>
            <a:xfrm>
              <a:off x="1420019" y="3357562"/>
              <a:ext cx="7210240" cy="1522223"/>
              <a:chOff x="1433725" y="3357562"/>
              <a:chExt cx="7210240" cy="1522223"/>
            </a:xfrm>
          </p:grpSpPr>
          <p:grpSp>
            <p:nvGrpSpPr>
              <p:cNvPr id="6" name="群組 5"/>
              <p:cNvGrpSpPr>
                <a:grpSpLocks noChangeAspect="1"/>
              </p:cNvGrpSpPr>
              <p:nvPr/>
            </p:nvGrpSpPr>
            <p:grpSpPr>
              <a:xfrm>
                <a:off x="1433725" y="3357562"/>
                <a:ext cx="7210240" cy="1266596"/>
                <a:chOff x="-1214478" y="4000504"/>
                <a:chExt cx="9353380" cy="1643074"/>
              </a:xfrm>
            </p:grpSpPr>
            <p:pic>
              <p:nvPicPr>
                <p:cNvPr id="7" name="Picture 7" descr="morph"/>
                <p:cNvPicPr>
                  <a:picLocks noChangeAspect="1" noChangeArrowheads="1"/>
                </p:cNvPicPr>
                <p:nvPr/>
              </p:nvPicPr>
              <p:blipFill>
                <a:blip r:embed="rId3" cstate="print"/>
                <a:srcRect/>
                <a:stretch>
                  <a:fillRect/>
                </a:stretch>
              </p:blipFill>
              <p:spPr bwMode="auto">
                <a:xfrm>
                  <a:off x="4149040" y="4000504"/>
                  <a:ext cx="1937152" cy="1614188"/>
                </a:xfrm>
                <a:prstGeom prst="rect">
                  <a:avLst/>
                </a:prstGeom>
                <a:noFill/>
                <a:ln w="9525">
                  <a:noFill/>
                  <a:miter lim="800000"/>
                  <a:headEnd/>
                  <a:tailEnd/>
                </a:ln>
              </p:spPr>
            </p:pic>
            <p:pic>
              <p:nvPicPr>
                <p:cNvPr id="8" name="Picture 8" descr="fluor"/>
                <p:cNvPicPr>
                  <a:picLocks noChangeAspect="1" noChangeArrowheads="1"/>
                </p:cNvPicPr>
                <p:nvPr/>
              </p:nvPicPr>
              <p:blipFill>
                <a:blip r:embed="rId4" cstate="print"/>
                <a:srcRect/>
                <a:stretch>
                  <a:fillRect/>
                </a:stretch>
              </p:blipFill>
              <p:spPr bwMode="auto">
                <a:xfrm>
                  <a:off x="6143636" y="4000504"/>
                  <a:ext cx="1995266" cy="1575953"/>
                </a:xfrm>
                <a:prstGeom prst="rect">
                  <a:avLst/>
                </a:prstGeom>
                <a:noFill/>
              </p:spPr>
            </p:pic>
            <p:pic>
              <p:nvPicPr>
                <p:cNvPr id="9" name="圖片 8" descr="未命名 -2.jpg"/>
                <p:cNvPicPr>
                  <a:picLocks noChangeAspect="1"/>
                </p:cNvPicPr>
                <p:nvPr/>
              </p:nvPicPr>
              <p:blipFill>
                <a:blip r:embed="rId5" cstate="print"/>
                <a:stretch>
                  <a:fillRect/>
                </a:stretch>
              </p:blipFill>
              <p:spPr>
                <a:xfrm>
                  <a:off x="-1214478" y="4000504"/>
                  <a:ext cx="5306073" cy="1643074"/>
                </a:xfrm>
                <a:prstGeom prst="rect">
                  <a:avLst/>
                </a:prstGeom>
              </p:spPr>
            </p:pic>
          </p:grpSp>
          <p:sp>
            <p:nvSpPr>
              <p:cNvPr id="11" name="矩形 10"/>
              <p:cNvSpPr/>
              <p:nvPr/>
            </p:nvSpPr>
            <p:spPr>
              <a:xfrm>
                <a:off x="5991764" y="4572008"/>
                <a:ext cx="2652201" cy="307777"/>
              </a:xfrm>
              <a:prstGeom prst="rect">
                <a:avLst/>
              </a:prstGeom>
            </p:spPr>
            <p:txBody>
              <a:bodyPr wrap="none">
                <a:spAutoFit/>
              </a:bodyPr>
              <a:lstStyle/>
              <a:p>
                <a:r>
                  <a:rPr lang="en-US" sz="1400" b="1" dirty="0" smtClean="0"/>
                  <a:t>LIVECELL ARRAY microscope slide</a:t>
                </a:r>
                <a:endParaRPr lang="zh-TW" altLang="en-US" sz="1400" dirty="0"/>
              </a:p>
            </p:txBody>
          </p:sp>
        </p:grpSp>
        <p:grpSp>
          <p:nvGrpSpPr>
            <p:cNvPr id="14" name="群組 13"/>
            <p:cNvGrpSpPr/>
            <p:nvPr/>
          </p:nvGrpSpPr>
          <p:grpSpPr>
            <a:xfrm>
              <a:off x="1420019" y="4643446"/>
              <a:ext cx="3509172" cy="1640145"/>
              <a:chOff x="1420019" y="4643446"/>
              <a:chExt cx="3509172" cy="1640145"/>
            </a:xfrm>
          </p:grpSpPr>
          <p:pic>
            <p:nvPicPr>
              <p:cNvPr id="3075" name="Picture 3"/>
              <p:cNvPicPr>
                <a:picLocks noChangeAspect="1" noChangeArrowheads="1"/>
              </p:cNvPicPr>
              <p:nvPr/>
            </p:nvPicPr>
            <p:blipFill>
              <a:blip r:embed="rId6" cstate="print"/>
              <a:srcRect/>
              <a:stretch>
                <a:fillRect/>
              </a:stretch>
            </p:blipFill>
            <p:spPr bwMode="auto">
              <a:xfrm>
                <a:off x="1420019" y="4643446"/>
                <a:ext cx="3509172" cy="1441200"/>
              </a:xfrm>
              <a:prstGeom prst="rect">
                <a:avLst/>
              </a:prstGeom>
              <a:noFill/>
              <a:ln w="9525">
                <a:noFill/>
                <a:miter lim="800000"/>
                <a:headEnd/>
                <a:tailEnd/>
              </a:ln>
              <a:effectLst/>
            </p:spPr>
          </p:pic>
          <p:sp>
            <p:nvSpPr>
              <p:cNvPr id="13" name="矩形 12"/>
              <p:cNvSpPr/>
              <p:nvPr/>
            </p:nvSpPr>
            <p:spPr>
              <a:xfrm>
                <a:off x="1420019" y="6037370"/>
                <a:ext cx="3071834" cy="246221"/>
              </a:xfrm>
              <a:prstGeom prst="rect">
                <a:avLst/>
              </a:prstGeom>
            </p:spPr>
            <p:txBody>
              <a:bodyPr wrap="square">
                <a:spAutoFit/>
              </a:bodyPr>
              <a:lstStyle/>
              <a:p>
                <a:r>
                  <a:rPr lang="en-US" altLang="zh-TW" sz="1000" b="1" dirty="0" smtClean="0">
                    <a:solidFill>
                      <a:srgbClr val="0070C0"/>
                    </a:solidFill>
                  </a:rPr>
                  <a:t>The Individual Cell Array with 15 (left) and 100-micron.</a:t>
                </a:r>
                <a:endParaRPr lang="zh-TW" altLang="en-US" sz="1000" dirty="0">
                  <a:solidFill>
                    <a:srgbClr val="0070C0"/>
                  </a:solidFill>
                </a:endParaRPr>
              </a:p>
            </p:txBody>
          </p:sp>
        </p:gr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 descr="http://www.ihcworld.com/products/images/veridiam/vta100_lg.jpg"/>
          <p:cNvPicPr>
            <a:picLocks noChangeAspect="1" noChangeArrowheads="1"/>
          </p:cNvPicPr>
          <p:nvPr/>
        </p:nvPicPr>
        <p:blipFill>
          <a:blip r:embed="rId3" cstate="print"/>
          <a:srcRect/>
          <a:stretch>
            <a:fillRect/>
          </a:stretch>
        </p:blipFill>
        <p:spPr bwMode="auto">
          <a:xfrm>
            <a:off x="1924084" y="1857364"/>
            <a:ext cx="2576478" cy="2571768"/>
          </a:xfrm>
          <a:prstGeom prst="rect">
            <a:avLst/>
          </a:prstGeom>
          <a:noFill/>
        </p:spPr>
      </p:pic>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b="1"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400" b="1" dirty="0" smtClean="0">
                <a:solidFill>
                  <a:srgbClr val="C00000"/>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27" name="矩形 26"/>
          <p:cNvSpPr/>
          <p:nvPr/>
        </p:nvSpPr>
        <p:spPr>
          <a:xfrm>
            <a:off x="2195512" y="549275"/>
            <a:ext cx="6337301" cy="1323439"/>
          </a:xfrm>
          <a:prstGeom prst="rect">
            <a:avLst/>
          </a:prstGeom>
        </p:spPr>
        <p:txBody>
          <a:bodyPr wrap="square">
            <a:spAutoFit/>
          </a:bodyPr>
          <a:lstStyle/>
          <a:p>
            <a:pPr algn="just"/>
            <a:r>
              <a:rPr lang="en-US" sz="1600" b="1" dirty="0" smtClean="0">
                <a:solidFill>
                  <a:srgbClr val="0070C0"/>
                </a:solidFill>
                <a:latin typeface="Calibri" pitchFamily="34" charset="0"/>
              </a:rPr>
              <a:t>Tissue microarrays </a:t>
            </a:r>
            <a:r>
              <a:rPr lang="en-US" sz="1600" dirty="0" smtClean="0">
                <a:solidFill>
                  <a:srgbClr val="0070C0"/>
                </a:solidFill>
                <a:latin typeface="Calibri" pitchFamily="34" charset="0"/>
              </a:rPr>
              <a:t>are produced by a method of </a:t>
            </a:r>
            <a:r>
              <a:rPr lang="en-US" sz="1600" b="1" dirty="0" smtClean="0">
                <a:solidFill>
                  <a:srgbClr val="C00000"/>
                </a:solidFill>
                <a:latin typeface="Calibri" pitchFamily="34" charset="0"/>
              </a:rPr>
              <a:t>re-locating tissue </a:t>
            </a:r>
            <a:r>
              <a:rPr lang="en-US" sz="1600" dirty="0" smtClean="0">
                <a:solidFill>
                  <a:srgbClr val="0070C0"/>
                </a:solidFill>
                <a:latin typeface="Calibri" pitchFamily="34" charset="0"/>
              </a:rPr>
              <a:t>from conventional </a:t>
            </a:r>
            <a:r>
              <a:rPr lang="en-US" sz="1600" dirty="0" err="1" smtClean="0">
                <a:solidFill>
                  <a:srgbClr val="0070C0"/>
                </a:solidFill>
                <a:latin typeface="Calibri" pitchFamily="34" charset="0"/>
              </a:rPr>
              <a:t>histologic</a:t>
            </a:r>
            <a:r>
              <a:rPr lang="en-US" sz="1600" dirty="0" smtClean="0">
                <a:solidFill>
                  <a:srgbClr val="0070C0"/>
                </a:solidFill>
                <a:latin typeface="Calibri" pitchFamily="34" charset="0"/>
              </a:rPr>
              <a:t> paraffin blocks so that tissue from multiple patients or blocks can be seen on the same slide. This is done by using a needle to biopsy a standard </a:t>
            </a:r>
            <a:r>
              <a:rPr lang="en-US" sz="1600" dirty="0" err="1" smtClean="0">
                <a:solidFill>
                  <a:srgbClr val="0070C0"/>
                </a:solidFill>
                <a:latin typeface="Calibri" pitchFamily="34" charset="0"/>
              </a:rPr>
              <a:t>histologic</a:t>
            </a:r>
            <a:r>
              <a:rPr lang="en-US" sz="1600" dirty="0" smtClean="0">
                <a:solidFill>
                  <a:srgbClr val="0070C0"/>
                </a:solidFill>
                <a:latin typeface="Calibri" pitchFamily="34" charset="0"/>
              </a:rPr>
              <a:t> sections and placing the core into an array on a recipient paraffin block.</a:t>
            </a:r>
          </a:p>
        </p:txBody>
      </p:sp>
      <p:pic>
        <p:nvPicPr>
          <p:cNvPr id="29" name="Picture 4" descr="Fig 1 full size"/>
          <p:cNvPicPr>
            <a:picLocks noChangeAspect="1" noChangeArrowheads="1"/>
          </p:cNvPicPr>
          <p:nvPr/>
        </p:nvPicPr>
        <p:blipFill>
          <a:blip r:embed="rId4" cstate="print">
            <a:lum bright="-10000" contrast="20000"/>
          </a:blip>
          <a:srcRect/>
          <a:stretch>
            <a:fillRect/>
          </a:stretch>
        </p:blipFill>
        <p:spPr bwMode="auto">
          <a:xfrm>
            <a:off x="4286248" y="2000240"/>
            <a:ext cx="4238654" cy="1785950"/>
          </a:xfrm>
          <a:prstGeom prst="rect">
            <a:avLst/>
          </a:prstGeom>
          <a:noFill/>
        </p:spPr>
      </p:pic>
      <p:grpSp>
        <p:nvGrpSpPr>
          <p:cNvPr id="30" name="群組 29"/>
          <p:cNvGrpSpPr/>
          <p:nvPr/>
        </p:nvGrpSpPr>
        <p:grpSpPr>
          <a:xfrm>
            <a:off x="433386" y="4429132"/>
            <a:ext cx="8277229" cy="2050719"/>
            <a:chOff x="433387" y="4429132"/>
            <a:chExt cx="8277229" cy="2050719"/>
          </a:xfrm>
        </p:grpSpPr>
        <p:pic>
          <p:nvPicPr>
            <p:cNvPr id="7" name="Picture 32" descr="batti"/>
            <p:cNvPicPr>
              <a:picLocks noChangeAspect="1" noChangeArrowheads="1"/>
            </p:cNvPicPr>
            <p:nvPr/>
          </p:nvPicPr>
          <p:blipFill>
            <a:blip r:embed="rId5" cstate="print"/>
            <a:srcRect/>
            <a:stretch>
              <a:fillRect/>
            </a:stretch>
          </p:blipFill>
          <p:spPr bwMode="auto">
            <a:xfrm>
              <a:off x="2825750" y="4429132"/>
              <a:ext cx="1101725" cy="1560513"/>
            </a:xfrm>
            <a:prstGeom prst="rect">
              <a:avLst/>
            </a:prstGeom>
            <a:noFill/>
          </p:spPr>
        </p:pic>
        <p:pic>
          <p:nvPicPr>
            <p:cNvPr id="8" name="Picture 8" descr="kidney_tissue_block"/>
            <p:cNvPicPr>
              <a:picLocks noChangeAspect="1" noChangeArrowheads="1"/>
            </p:cNvPicPr>
            <p:nvPr/>
          </p:nvPicPr>
          <p:blipFill>
            <a:blip r:embed="rId6" cstate="print"/>
            <a:srcRect l="25990" t="15167" r="10606" b="14334"/>
            <a:stretch>
              <a:fillRect/>
            </a:stretch>
          </p:blipFill>
          <p:spPr bwMode="auto">
            <a:xfrm>
              <a:off x="433387" y="4429132"/>
              <a:ext cx="1101725" cy="1560513"/>
            </a:xfrm>
            <a:prstGeom prst="rect">
              <a:avLst/>
            </a:prstGeom>
            <a:noFill/>
          </p:spPr>
        </p:pic>
        <p:pic>
          <p:nvPicPr>
            <p:cNvPr id="9" name="Picture 23" descr="圖片4"/>
            <p:cNvPicPr>
              <a:picLocks noChangeAspect="1" noChangeArrowheads="1"/>
            </p:cNvPicPr>
            <p:nvPr/>
          </p:nvPicPr>
          <p:blipFill>
            <a:blip r:embed="rId7" cstate="print"/>
            <a:srcRect l="8272" t="12903" r="7777" b="8575"/>
            <a:stretch>
              <a:fillRect/>
            </a:stretch>
          </p:blipFill>
          <p:spPr bwMode="auto">
            <a:xfrm>
              <a:off x="1628775" y="4429132"/>
              <a:ext cx="1101725" cy="1560513"/>
            </a:xfrm>
            <a:prstGeom prst="rect">
              <a:avLst/>
            </a:prstGeom>
            <a:noFill/>
          </p:spPr>
        </p:pic>
        <p:sp>
          <p:nvSpPr>
            <p:cNvPr id="10" name="Text Box 33"/>
            <p:cNvSpPr txBox="1">
              <a:spLocks noChangeAspect="1" noChangeArrowheads="1"/>
            </p:cNvSpPr>
            <p:nvPr/>
          </p:nvSpPr>
          <p:spPr bwMode="auto">
            <a:xfrm>
              <a:off x="433387" y="4429132"/>
              <a:ext cx="269626" cy="276999"/>
            </a:xfrm>
            <a:prstGeom prst="rect">
              <a:avLst/>
            </a:prstGeom>
            <a:noFill/>
            <a:ln w="9525">
              <a:noFill/>
              <a:miter lim="800000"/>
              <a:headEnd/>
              <a:tailEnd/>
            </a:ln>
            <a:effectLst/>
          </p:spPr>
          <p:txBody>
            <a:bodyPr wrap="none">
              <a:spAutoFit/>
            </a:bodyPr>
            <a:lstStyle/>
            <a:p>
              <a:pPr algn="l"/>
              <a:r>
                <a:rPr lang="en-US" altLang="zh-TW" sz="1200" b="1">
                  <a:solidFill>
                    <a:schemeClr val="bg2">
                      <a:lumMod val="25000"/>
                    </a:schemeClr>
                  </a:solidFill>
                  <a:effectLst>
                    <a:outerShdw blurRad="38100" dist="38100" dir="2700000" algn="tl">
                      <a:srgbClr val="000000">
                        <a:alpha val="43137"/>
                      </a:srgbClr>
                    </a:outerShdw>
                  </a:effectLst>
                  <a:cs typeface="Arial" pitchFamily="34" charset="0"/>
                </a:rPr>
                <a:t>1</a:t>
              </a:r>
            </a:p>
          </p:txBody>
        </p:sp>
        <p:sp>
          <p:nvSpPr>
            <p:cNvPr id="11" name="Text Box 35"/>
            <p:cNvSpPr txBox="1">
              <a:spLocks noChangeAspect="1" noChangeArrowheads="1"/>
            </p:cNvSpPr>
            <p:nvPr/>
          </p:nvSpPr>
          <p:spPr bwMode="auto">
            <a:xfrm>
              <a:off x="1628775" y="4429132"/>
              <a:ext cx="269626" cy="276999"/>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2</a:t>
              </a:r>
            </a:p>
          </p:txBody>
        </p:sp>
        <p:sp>
          <p:nvSpPr>
            <p:cNvPr id="12" name="Text Box 36"/>
            <p:cNvSpPr txBox="1">
              <a:spLocks noChangeAspect="1" noChangeArrowheads="1"/>
            </p:cNvSpPr>
            <p:nvPr/>
          </p:nvSpPr>
          <p:spPr bwMode="auto">
            <a:xfrm>
              <a:off x="2825750" y="4429132"/>
              <a:ext cx="269626" cy="276999"/>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3</a:t>
              </a:r>
            </a:p>
          </p:txBody>
        </p:sp>
        <p:grpSp>
          <p:nvGrpSpPr>
            <p:cNvPr id="13" name="Group 49"/>
            <p:cNvGrpSpPr>
              <a:grpSpLocks/>
            </p:cNvGrpSpPr>
            <p:nvPr/>
          </p:nvGrpSpPr>
          <p:grpSpPr bwMode="auto">
            <a:xfrm>
              <a:off x="4022726" y="4429133"/>
              <a:ext cx="4687890" cy="1560513"/>
              <a:chOff x="2527" y="2387"/>
              <a:chExt cx="2953" cy="983"/>
            </a:xfrm>
          </p:grpSpPr>
          <p:pic>
            <p:nvPicPr>
              <p:cNvPr id="19" name="Picture 22" descr="圖片5"/>
              <p:cNvPicPr>
                <a:picLocks noChangeAspect="1" noChangeArrowheads="1"/>
              </p:cNvPicPr>
              <p:nvPr/>
            </p:nvPicPr>
            <p:blipFill>
              <a:blip r:embed="rId8" cstate="print"/>
              <a:srcRect l="14090" t="5826" b="14525"/>
              <a:stretch>
                <a:fillRect/>
              </a:stretch>
            </p:blipFill>
            <p:spPr bwMode="auto">
              <a:xfrm>
                <a:off x="2527" y="2387"/>
                <a:ext cx="693" cy="983"/>
              </a:xfrm>
              <a:prstGeom prst="rect">
                <a:avLst/>
              </a:prstGeom>
              <a:noFill/>
            </p:spPr>
          </p:pic>
          <p:pic>
            <p:nvPicPr>
              <p:cNvPr id="20" name="Picture 14" descr="Rob7_melanoma"/>
              <p:cNvPicPr>
                <a:picLocks noChangeAspect="1" noChangeArrowheads="1"/>
              </p:cNvPicPr>
              <p:nvPr/>
            </p:nvPicPr>
            <p:blipFill>
              <a:blip r:embed="rId9" cstate="print"/>
              <a:srcRect l="19582" t="15411" r="14665" b="12578"/>
              <a:stretch>
                <a:fillRect/>
              </a:stretch>
            </p:blipFill>
            <p:spPr bwMode="auto">
              <a:xfrm rot="10800000">
                <a:off x="4786" y="2387"/>
                <a:ext cx="694" cy="983"/>
              </a:xfrm>
              <a:prstGeom prst="rect">
                <a:avLst/>
              </a:prstGeom>
              <a:noFill/>
            </p:spPr>
          </p:pic>
          <p:pic>
            <p:nvPicPr>
              <p:cNvPr id="21" name="Picture 6" descr="未命名 -2"/>
              <p:cNvPicPr>
                <a:picLocks noChangeAspect="1" noChangeArrowheads="1"/>
              </p:cNvPicPr>
              <p:nvPr/>
            </p:nvPicPr>
            <p:blipFill>
              <a:blip r:embed="rId10" cstate="print"/>
              <a:srcRect l="15218" t="17639" r="22290" b="11739"/>
              <a:stretch>
                <a:fillRect/>
              </a:stretch>
            </p:blipFill>
            <p:spPr bwMode="auto">
              <a:xfrm>
                <a:off x="4033" y="2387"/>
                <a:ext cx="694" cy="983"/>
              </a:xfrm>
              <a:prstGeom prst="rect">
                <a:avLst/>
              </a:prstGeom>
              <a:noFill/>
            </p:spPr>
          </p:pic>
          <p:pic>
            <p:nvPicPr>
              <p:cNvPr id="22" name="Picture 16" descr="Tissue_MicroArray_Block"/>
              <p:cNvPicPr>
                <a:picLocks noChangeAspect="1" noChangeArrowheads="1"/>
              </p:cNvPicPr>
              <p:nvPr/>
            </p:nvPicPr>
            <p:blipFill>
              <a:blip r:embed="rId11" cstate="print"/>
              <a:srcRect l="18750" t="19234" r="14668" b="11880"/>
              <a:stretch>
                <a:fillRect/>
              </a:stretch>
            </p:blipFill>
            <p:spPr bwMode="auto">
              <a:xfrm>
                <a:off x="3280" y="2387"/>
                <a:ext cx="693" cy="983"/>
              </a:xfrm>
              <a:prstGeom prst="rect">
                <a:avLst/>
              </a:prstGeom>
              <a:noFill/>
            </p:spPr>
          </p:pic>
          <p:sp>
            <p:nvSpPr>
              <p:cNvPr id="23" name="Text Box 37"/>
              <p:cNvSpPr txBox="1">
                <a:spLocks noChangeAspect="1" noChangeArrowheads="1"/>
              </p:cNvSpPr>
              <p:nvPr/>
            </p:nvSpPr>
            <p:spPr bwMode="auto">
              <a:xfrm>
                <a:off x="2527"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4</a:t>
                </a:r>
              </a:p>
            </p:txBody>
          </p:sp>
          <p:sp>
            <p:nvSpPr>
              <p:cNvPr id="24" name="Text Box 38"/>
              <p:cNvSpPr txBox="1">
                <a:spLocks noChangeAspect="1" noChangeArrowheads="1"/>
              </p:cNvSpPr>
              <p:nvPr/>
            </p:nvSpPr>
            <p:spPr bwMode="auto">
              <a:xfrm>
                <a:off x="3280"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5</a:t>
                </a:r>
              </a:p>
            </p:txBody>
          </p:sp>
          <p:sp>
            <p:nvSpPr>
              <p:cNvPr id="25" name="Text Box 39"/>
              <p:cNvSpPr txBox="1">
                <a:spLocks noChangeAspect="1" noChangeArrowheads="1"/>
              </p:cNvSpPr>
              <p:nvPr/>
            </p:nvSpPr>
            <p:spPr bwMode="auto">
              <a:xfrm>
                <a:off x="4033"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6</a:t>
                </a:r>
              </a:p>
            </p:txBody>
          </p:sp>
          <p:sp>
            <p:nvSpPr>
              <p:cNvPr id="26" name="Text Box 40"/>
              <p:cNvSpPr txBox="1">
                <a:spLocks noChangeAspect="1" noChangeArrowheads="1"/>
              </p:cNvSpPr>
              <p:nvPr/>
            </p:nvSpPr>
            <p:spPr bwMode="auto">
              <a:xfrm>
                <a:off x="4786"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7</a:t>
                </a:r>
              </a:p>
            </p:txBody>
          </p:sp>
        </p:grpSp>
        <p:sp>
          <p:nvSpPr>
            <p:cNvPr id="14" name="Text Box 44"/>
            <p:cNvSpPr txBox="1">
              <a:spLocks noChangeArrowheads="1"/>
            </p:cNvSpPr>
            <p:nvPr/>
          </p:nvSpPr>
          <p:spPr bwMode="auto">
            <a:xfrm>
              <a:off x="709612" y="6018186"/>
              <a:ext cx="585417" cy="461665"/>
            </a:xfrm>
            <a:prstGeom prst="rect">
              <a:avLst/>
            </a:prstGeom>
            <a:noFill/>
            <a:ln w="9525">
              <a:noFill/>
              <a:miter lim="800000"/>
              <a:headEnd/>
              <a:tailEnd/>
            </a:ln>
            <a:effectLst/>
          </p:spPr>
          <p:txBody>
            <a:bodyPr wrap="none">
              <a:spAutoFit/>
            </a:bodyPr>
            <a:lstStyle/>
            <a:p>
              <a:r>
                <a:rPr lang="en-US" altLang="zh-TW" sz="1200" b="1">
                  <a:solidFill>
                    <a:schemeClr val="accent6">
                      <a:lumMod val="75000"/>
                    </a:schemeClr>
                  </a:solidFill>
                  <a:cs typeface="Arial" pitchFamily="34" charset="0"/>
                </a:rPr>
                <a:t>whole</a:t>
              </a:r>
            </a:p>
            <a:p>
              <a:r>
                <a:rPr lang="en-US" altLang="zh-TW" sz="1200" b="1">
                  <a:solidFill>
                    <a:schemeClr val="accent6">
                      <a:lumMod val="75000"/>
                    </a:schemeClr>
                  </a:solidFill>
                  <a:cs typeface="Arial" pitchFamily="34" charset="0"/>
                </a:rPr>
                <a:t>tissue</a:t>
              </a:r>
            </a:p>
          </p:txBody>
        </p:sp>
        <p:sp>
          <p:nvSpPr>
            <p:cNvPr id="15" name="Text Box 45"/>
            <p:cNvSpPr txBox="1">
              <a:spLocks noChangeArrowheads="1"/>
            </p:cNvSpPr>
            <p:nvPr/>
          </p:nvSpPr>
          <p:spPr bwMode="auto">
            <a:xfrm>
              <a:off x="1852612" y="6018186"/>
              <a:ext cx="672172" cy="461665"/>
            </a:xfrm>
            <a:prstGeom prst="rect">
              <a:avLst/>
            </a:prstGeom>
            <a:noFill/>
            <a:ln w="9525">
              <a:noFill/>
              <a:miter lim="800000"/>
              <a:headEnd/>
              <a:tailEnd/>
            </a:ln>
            <a:effectLst/>
          </p:spPr>
          <p:txBody>
            <a:bodyPr wrap="none">
              <a:spAutoFit/>
            </a:bodyPr>
            <a:lstStyle/>
            <a:p>
              <a:r>
                <a:rPr kumimoji="0" lang="en-US" altLang="zh-TW" sz="1200" b="1" dirty="0">
                  <a:solidFill>
                    <a:schemeClr val="accent6">
                      <a:lumMod val="75000"/>
                    </a:schemeClr>
                  </a:solidFill>
                  <a:cs typeface="Arial" pitchFamily="34" charset="0"/>
                </a:rPr>
                <a:t>ti</a:t>
              </a:r>
              <a:r>
                <a:rPr lang="en-US" altLang="zh-TW" sz="1200" b="1" dirty="0">
                  <a:solidFill>
                    <a:schemeClr val="accent6">
                      <a:lumMod val="75000"/>
                    </a:schemeClr>
                  </a:solidFill>
                  <a:cs typeface="Arial" pitchFamily="34" charset="0"/>
                </a:rPr>
                <a:t>ssue</a:t>
              </a:r>
            </a:p>
            <a:p>
              <a:r>
                <a:rPr lang="en-US" altLang="zh-TW" sz="1200" b="1" dirty="0">
                  <a:solidFill>
                    <a:schemeClr val="accent6">
                      <a:lumMod val="75000"/>
                    </a:schemeClr>
                  </a:solidFill>
                  <a:cs typeface="Arial" pitchFamily="34" charset="0"/>
                </a:rPr>
                <a:t>cocktail</a:t>
              </a:r>
            </a:p>
          </p:txBody>
        </p:sp>
        <p:sp>
          <p:nvSpPr>
            <p:cNvPr id="16" name="Text Box 46"/>
            <p:cNvSpPr txBox="1">
              <a:spLocks noChangeArrowheads="1"/>
            </p:cNvSpPr>
            <p:nvPr/>
          </p:nvSpPr>
          <p:spPr bwMode="auto">
            <a:xfrm>
              <a:off x="3009900" y="6018186"/>
              <a:ext cx="724814" cy="461665"/>
            </a:xfrm>
            <a:prstGeom prst="rect">
              <a:avLst/>
            </a:prstGeom>
            <a:noFill/>
            <a:ln w="9525">
              <a:noFill/>
              <a:miter lim="800000"/>
              <a:headEnd/>
              <a:tailEnd/>
            </a:ln>
            <a:effectLst/>
          </p:spPr>
          <p:txBody>
            <a:bodyPr wrap="none">
              <a:spAutoFit/>
            </a:bodyPr>
            <a:lstStyle/>
            <a:p>
              <a:r>
                <a:rPr lang="en-US" altLang="zh-TW" sz="1200" b="1" dirty="0">
                  <a:solidFill>
                    <a:schemeClr val="accent6">
                      <a:lumMod val="75000"/>
                    </a:schemeClr>
                  </a:solidFill>
                  <a:cs typeface="Arial" pitchFamily="34" charset="0"/>
                </a:rPr>
                <a:t>tissue</a:t>
              </a:r>
            </a:p>
            <a:p>
              <a:r>
                <a:rPr lang="en-US" altLang="zh-TW" sz="1200" b="1" dirty="0">
                  <a:solidFill>
                    <a:schemeClr val="accent6">
                      <a:lumMod val="75000"/>
                    </a:schemeClr>
                  </a:solidFill>
                  <a:cs typeface="Arial" pitchFamily="34" charset="0"/>
                </a:rPr>
                <a:t>sausage </a:t>
              </a:r>
            </a:p>
          </p:txBody>
        </p:sp>
        <p:sp>
          <p:nvSpPr>
            <p:cNvPr id="17" name="Text Box 47"/>
            <p:cNvSpPr txBox="1">
              <a:spLocks noChangeArrowheads="1"/>
            </p:cNvSpPr>
            <p:nvPr/>
          </p:nvSpPr>
          <p:spPr bwMode="auto">
            <a:xfrm>
              <a:off x="5903912" y="6170586"/>
              <a:ext cx="954364" cy="276999"/>
            </a:xfrm>
            <a:prstGeom prst="rect">
              <a:avLst/>
            </a:prstGeom>
            <a:noFill/>
            <a:ln w="9525">
              <a:noFill/>
              <a:miter lim="800000"/>
              <a:headEnd/>
              <a:tailEnd/>
            </a:ln>
            <a:effectLst/>
          </p:spPr>
          <p:txBody>
            <a:bodyPr wrap="none">
              <a:spAutoFit/>
            </a:bodyPr>
            <a:lstStyle/>
            <a:p>
              <a:r>
                <a:rPr lang="en-US" altLang="zh-TW" sz="1200" b="1">
                  <a:solidFill>
                    <a:schemeClr val="accent6">
                      <a:lumMod val="75000"/>
                    </a:schemeClr>
                  </a:solidFill>
                  <a:cs typeface="Arial" pitchFamily="34" charset="0"/>
                </a:rPr>
                <a:t>tissue array </a:t>
              </a:r>
            </a:p>
          </p:txBody>
        </p:sp>
        <p:sp>
          <p:nvSpPr>
            <p:cNvPr id="18" name="AutoShape 48"/>
            <p:cNvSpPr>
              <a:spLocks/>
            </p:cNvSpPr>
            <p:nvPr/>
          </p:nvSpPr>
          <p:spPr bwMode="auto">
            <a:xfrm rot="5400000">
              <a:off x="6296025" y="3773495"/>
              <a:ext cx="142875" cy="4679950"/>
            </a:xfrm>
            <a:prstGeom prst="rightBrace">
              <a:avLst>
                <a:gd name="adj1" fmla="val 272963"/>
                <a:gd name="adj2" fmla="val 49796"/>
              </a:avLst>
            </a:prstGeom>
            <a:noFill/>
            <a:ln w="9525">
              <a:solidFill>
                <a:schemeClr val="tx1"/>
              </a:solidFill>
              <a:round/>
              <a:headEnd/>
              <a:tailEnd/>
            </a:ln>
            <a:effectLst/>
          </p:spPr>
          <p:txBody>
            <a:bodyPr wrap="none" anchor="ctr"/>
            <a:lstStyle/>
            <a:p>
              <a:endParaRPr lang="zh-TW" altLang="en-US" sz="1200" b="1">
                <a:solidFill>
                  <a:schemeClr val="accent6">
                    <a:lumMod val="75000"/>
                  </a:schemeClr>
                </a:solidFill>
                <a:cs typeface="Arial"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b="1"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400" b="1" dirty="0" smtClean="0">
                <a:solidFill>
                  <a:srgbClr val="C00000"/>
                </a:solidFill>
              </a:rPr>
              <a:t>Lab-on-a-chip</a:t>
            </a:r>
          </a:p>
        </p:txBody>
      </p:sp>
      <p:sp>
        <p:nvSpPr>
          <p:cNvPr id="5" name="矩形 4"/>
          <p:cNvSpPr/>
          <p:nvPr/>
        </p:nvSpPr>
        <p:spPr>
          <a:xfrm>
            <a:off x="2195513" y="549275"/>
            <a:ext cx="6337300" cy="1077218"/>
          </a:xfrm>
          <a:prstGeom prst="rect">
            <a:avLst/>
          </a:prstGeom>
        </p:spPr>
        <p:txBody>
          <a:bodyPr wrap="square">
            <a:spAutoFit/>
          </a:bodyPr>
          <a:lstStyle/>
          <a:p>
            <a:pPr algn="just"/>
            <a:r>
              <a:rPr lang="en-US" altLang="zh-TW" sz="1600" b="1" dirty="0" smtClean="0">
                <a:solidFill>
                  <a:srgbClr val="0070C0"/>
                </a:solidFill>
              </a:rPr>
              <a:t>Lab-on-a-chip</a:t>
            </a:r>
            <a:r>
              <a:rPr lang="en-US" altLang="zh-TW" sz="1600" dirty="0" smtClean="0">
                <a:solidFill>
                  <a:srgbClr val="0070C0"/>
                </a:solidFill>
              </a:rPr>
              <a:t> (LOC) is a term for devices that </a:t>
            </a:r>
            <a:r>
              <a:rPr lang="en-US" altLang="zh-TW" sz="1600" b="1" dirty="0" smtClean="0">
                <a:solidFill>
                  <a:srgbClr val="C00000"/>
                </a:solidFill>
              </a:rPr>
              <a:t>integrate (multiple) laboratory functions on a single chip </a:t>
            </a:r>
            <a:r>
              <a:rPr lang="en-US" altLang="zh-TW" sz="1600" dirty="0" smtClean="0">
                <a:solidFill>
                  <a:srgbClr val="0070C0"/>
                </a:solidFill>
              </a:rPr>
              <a:t>of only millimeters to a few square centimeters in size and that are capable of handling extremely small fluid volumes down to less than </a:t>
            </a:r>
            <a:r>
              <a:rPr lang="en-US" altLang="zh-TW" sz="1600" dirty="0" err="1" smtClean="0">
                <a:solidFill>
                  <a:srgbClr val="0070C0"/>
                </a:solidFill>
              </a:rPr>
              <a:t>pico</a:t>
            </a:r>
            <a:r>
              <a:rPr lang="en-US" altLang="zh-TW" sz="1600" dirty="0" smtClean="0">
                <a:solidFill>
                  <a:srgbClr val="0070C0"/>
                </a:solidFill>
              </a:rPr>
              <a:t> liters.</a:t>
            </a:r>
          </a:p>
        </p:txBody>
      </p:sp>
      <p:pic>
        <p:nvPicPr>
          <p:cNvPr id="7" name="Picture 2"/>
          <p:cNvPicPr>
            <a:picLocks noChangeAspect="1" noChangeArrowheads="1"/>
          </p:cNvPicPr>
          <p:nvPr/>
        </p:nvPicPr>
        <p:blipFill>
          <a:blip r:embed="rId5" cstate="print"/>
          <a:srcRect/>
          <a:stretch>
            <a:fillRect/>
          </a:stretch>
        </p:blipFill>
        <p:spPr bwMode="auto">
          <a:xfrm>
            <a:off x="1055902" y="3990029"/>
            <a:ext cx="4284498" cy="2296491"/>
          </a:xfrm>
          <a:prstGeom prst="rect">
            <a:avLst/>
          </a:prstGeom>
          <a:noFill/>
          <a:ln w="9525">
            <a:noFill/>
            <a:miter lim="800000"/>
            <a:headEnd/>
            <a:tailEnd/>
          </a:ln>
          <a:effectLst/>
        </p:spPr>
      </p:pic>
      <p:pic>
        <p:nvPicPr>
          <p:cNvPr id="1027" name="Picture 3" descr="http://www.technologyassessment.info/images/lab%20on%20a%20chip%20journal.jpg"/>
          <p:cNvPicPr>
            <a:picLocks noChangeAspect="1" noChangeArrowheads="1"/>
          </p:cNvPicPr>
          <p:nvPr/>
        </p:nvPicPr>
        <p:blipFill>
          <a:blip r:embed="rId6" cstate="print"/>
          <a:srcRect/>
          <a:stretch>
            <a:fillRect/>
          </a:stretch>
        </p:blipFill>
        <p:spPr bwMode="auto">
          <a:xfrm>
            <a:off x="714347" y="3071810"/>
            <a:ext cx="1451769" cy="1214446"/>
          </a:xfrm>
          <a:prstGeom prst="rect">
            <a:avLst/>
          </a:prstGeom>
          <a:noFill/>
        </p:spPr>
      </p:pic>
      <p:pic>
        <p:nvPicPr>
          <p:cNvPr id="1029" name="Picture 5" descr="http://www.agilent.com/about/newsroom/lsca/imagelibrary/images/cag_PRCA2300158_cellassay.jpg"/>
          <p:cNvPicPr>
            <a:picLocks noChangeAspect="1" noChangeArrowheads="1"/>
          </p:cNvPicPr>
          <p:nvPr/>
        </p:nvPicPr>
        <p:blipFill>
          <a:blip r:embed="rId7" cstate="print"/>
          <a:srcRect/>
          <a:stretch>
            <a:fillRect/>
          </a:stretch>
        </p:blipFill>
        <p:spPr bwMode="auto">
          <a:xfrm>
            <a:off x="5436729" y="1785926"/>
            <a:ext cx="3096084" cy="3714776"/>
          </a:xfrm>
          <a:prstGeom prst="rect">
            <a:avLst/>
          </a:prstGeom>
          <a:noFill/>
        </p:spPr>
      </p:pic>
    </p:spTree>
    <p:controls>
      <p:control spid="1027" name="ShockwaveFlash1" r:id="rId2" imgW="3098517" imgH="2069952"/>
    </p:controls>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495325" y="2640013"/>
            <a:ext cx="8029575" cy="1090612"/>
            <a:chOff x="168" y="1663"/>
            <a:chExt cx="5058" cy="687"/>
          </a:xfrm>
        </p:grpSpPr>
        <p:pic>
          <p:nvPicPr>
            <p:cNvPr id="27671" name="Picture 4" descr="palm2"/>
            <p:cNvPicPr>
              <a:picLocks noChangeAspect="1" noChangeArrowheads="1"/>
            </p:cNvPicPr>
            <p:nvPr/>
          </p:nvPicPr>
          <p:blipFill>
            <a:blip r:embed="rId3" cstate="print"/>
            <a:srcRect/>
            <a:stretch>
              <a:fillRect/>
            </a:stretch>
          </p:blipFill>
          <p:spPr bwMode="auto">
            <a:xfrm>
              <a:off x="4006" y="1663"/>
              <a:ext cx="1220" cy="654"/>
            </a:xfrm>
            <a:prstGeom prst="rect">
              <a:avLst/>
            </a:prstGeom>
            <a:noFill/>
            <a:ln w="9525">
              <a:noFill/>
              <a:miter lim="800000"/>
              <a:headEnd/>
              <a:tailEnd/>
            </a:ln>
          </p:spPr>
        </p:pic>
        <p:pic>
          <p:nvPicPr>
            <p:cNvPr id="27672" name="Picture 5" descr="affy 1"/>
            <p:cNvPicPr>
              <a:picLocks noChangeAspect="1" noChangeArrowheads="1"/>
            </p:cNvPicPr>
            <p:nvPr/>
          </p:nvPicPr>
          <p:blipFill>
            <a:blip r:embed="rId4" cstate="print"/>
            <a:srcRect/>
            <a:stretch>
              <a:fillRect/>
            </a:stretch>
          </p:blipFill>
          <p:spPr bwMode="auto">
            <a:xfrm>
              <a:off x="2227" y="1679"/>
              <a:ext cx="1253" cy="671"/>
            </a:xfrm>
            <a:prstGeom prst="rect">
              <a:avLst/>
            </a:prstGeom>
            <a:noFill/>
            <a:ln w="9525">
              <a:noFill/>
              <a:miter lim="800000"/>
              <a:headEnd/>
              <a:tailEnd/>
            </a:ln>
          </p:spPr>
        </p:pic>
        <p:pic>
          <p:nvPicPr>
            <p:cNvPr id="27673" name="Picture 6" descr="agil last"/>
            <p:cNvPicPr>
              <a:picLocks noChangeAspect="1" noChangeArrowheads="1"/>
            </p:cNvPicPr>
            <p:nvPr/>
          </p:nvPicPr>
          <p:blipFill>
            <a:blip r:embed="rId5" cstate="print"/>
            <a:srcRect/>
            <a:stretch>
              <a:fillRect/>
            </a:stretch>
          </p:blipFill>
          <p:spPr bwMode="auto">
            <a:xfrm>
              <a:off x="1413" y="1770"/>
              <a:ext cx="212" cy="166"/>
            </a:xfrm>
            <a:prstGeom prst="rect">
              <a:avLst/>
            </a:prstGeom>
            <a:noFill/>
            <a:ln w="9525">
              <a:solidFill>
                <a:schemeClr val="bg1"/>
              </a:solidFill>
              <a:miter lim="800000"/>
              <a:headEnd/>
              <a:tailEnd/>
            </a:ln>
          </p:spPr>
        </p:pic>
        <p:sp>
          <p:nvSpPr>
            <p:cNvPr id="27674" name="Rectangle 7"/>
            <p:cNvSpPr>
              <a:spLocks noChangeArrowheads="1"/>
            </p:cNvSpPr>
            <p:nvPr/>
          </p:nvSpPr>
          <p:spPr bwMode="auto">
            <a:xfrm>
              <a:off x="168" y="1738"/>
              <a:ext cx="671" cy="213"/>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600" b="1" kern="1200">
                  <a:solidFill>
                    <a:srgbClr val="000066"/>
                  </a:solidFill>
                  <a:latin typeface="Arial Narrow" pitchFamily="34" charset="0"/>
                  <a:ea typeface="新細明體"/>
                  <a:cs typeface="+mn-cs"/>
                </a:rPr>
                <a:t>CGH (LOH)</a:t>
              </a:r>
            </a:p>
          </p:txBody>
        </p:sp>
      </p:grpSp>
      <p:grpSp>
        <p:nvGrpSpPr>
          <p:cNvPr id="3" name="Group 8"/>
          <p:cNvGrpSpPr>
            <a:grpSpLocks/>
          </p:cNvGrpSpPr>
          <p:nvPr/>
        </p:nvGrpSpPr>
        <p:grpSpPr bwMode="auto">
          <a:xfrm>
            <a:off x="495325" y="3273425"/>
            <a:ext cx="8027988" cy="1323975"/>
            <a:chOff x="168" y="2062"/>
            <a:chExt cx="5057" cy="834"/>
          </a:xfrm>
        </p:grpSpPr>
        <p:pic>
          <p:nvPicPr>
            <p:cNvPr id="27667" name="Picture 9" descr="palm3"/>
            <p:cNvPicPr>
              <a:picLocks noChangeAspect="1" noChangeArrowheads="1"/>
            </p:cNvPicPr>
            <p:nvPr/>
          </p:nvPicPr>
          <p:blipFill>
            <a:blip r:embed="rId6" cstate="print"/>
            <a:srcRect/>
            <a:stretch>
              <a:fillRect/>
            </a:stretch>
          </p:blipFill>
          <p:spPr bwMode="auto">
            <a:xfrm>
              <a:off x="4007" y="2261"/>
              <a:ext cx="1218" cy="527"/>
            </a:xfrm>
            <a:prstGeom prst="rect">
              <a:avLst/>
            </a:prstGeom>
            <a:noFill/>
            <a:ln w="9525">
              <a:noFill/>
              <a:miter lim="800000"/>
              <a:headEnd/>
              <a:tailEnd/>
            </a:ln>
          </p:spPr>
        </p:pic>
        <p:pic>
          <p:nvPicPr>
            <p:cNvPr id="27668" name="Picture 10" descr="affy 2"/>
            <p:cNvPicPr>
              <a:picLocks noChangeAspect="1" noChangeArrowheads="1"/>
            </p:cNvPicPr>
            <p:nvPr/>
          </p:nvPicPr>
          <p:blipFill>
            <a:blip r:embed="rId7" cstate="print"/>
            <a:srcRect/>
            <a:stretch>
              <a:fillRect/>
            </a:stretch>
          </p:blipFill>
          <p:spPr bwMode="auto">
            <a:xfrm>
              <a:off x="2227" y="2247"/>
              <a:ext cx="1253" cy="542"/>
            </a:xfrm>
            <a:prstGeom prst="rect">
              <a:avLst/>
            </a:prstGeom>
            <a:noFill/>
            <a:ln w="9525">
              <a:noFill/>
              <a:miter lim="800000"/>
              <a:headEnd/>
              <a:tailEnd/>
            </a:ln>
          </p:spPr>
        </p:pic>
        <p:pic>
          <p:nvPicPr>
            <p:cNvPr id="27669" name="Picture 11" descr="agil 2"/>
            <p:cNvPicPr>
              <a:picLocks noChangeAspect="1" noChangeArrowheads="1"/>
            </p:cNvPicPr>
            <p:nvPr/>
          </p:nvPicPr>
          <p:blipFill>
            <a:blip r:embed="rId8" cstate="print"/>
            <a:srcRect/>
            <a:stretch>
              <a:fillRect/>
            </a:stretch>
          </p:blipFill>
          <p:spPr bwMode="auto">
            <a:xfrm>
              <a:off x="1414" y="2334"/>
              <a:ext cx="209" cy="154"/>
            </a:xfrm>
            <a:prstGeom prst="rect">
              <a:avLst/>
            </a:prstGeom>
            <a:noFill/>
            <a:ln w="9525">
              <a:solidFill>
                <a:schemeClr val="bg1"/>
              </a:solidFill>
              <a:miter lim="800000"/>
              <a:headEnd/>
              <a:tailEnd/>
            </a:ln>
          </p:spPr>
        </p:pic>
        <p:sp>
          <p:nvSpPr>
            <p:cNvPr id="27670" name="Rectangle 12"/>
            <p:cNvSpPr>
              <a:spLocks noChangeArrowheads="1"/>
            </p:cNvSpPr>
            <p:nvPr/>
          </p:nvSpPr>
          <p:spPr bwMode="auto">
            <a:xfrm>
              <a:off x="168" y="2062"/>
              <a:ext cx="732" cy="834"/>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600" b="1" kern="1200">
                  <a:solidFill>
                    <a:srgbClr val="000066"/>
                  </a:solidFill>
                  <a:latin typeface="Arial Narrow" pitchFamily="34" charset="0"/>
                  <a:ea typeface="新細明體"/>
                  <a:cs typeface="+mn-cs"/>
                </a:rPr>
                <a:t>ChIP,</a:t>
              </a:r>
            </a:p>
            <a:p>
              <a:pPr algn="l" rtl="0" eaLnBrk="0" hangingPunct="0"/>
              <a:r>
                <a:rPr lang="en-US" altLang="zh-TW" sz="1600" b="1" kern="1200">
                  <a:solidFill>
                    <a:srgbClr val="000066"/>
                  </a:solidFill>
                  <a:latin typeface="Arial Narrow" pitchFamily="34" charset="0"/>
                  <a:ea typeface="新細明體"/>
                  <a:cs typeface="+mn-cs"/>
                </a:rPr>
                <a:t>CGR,</a:t>
              </a:r>
            </a:p>
            <a:p>
              <a:pPr algn="l" rtl="0" eaLnBrk="0" hangingPunct="0"/>
              <a:r>
                <a:rPr lang="en-US" altLang="zh-TW" sz="1600" b="1" kern="1200">
                  <a:solidFill>
                    <a:srgbClr val="000066"/>
                  </a:solidFill>
                  <a:latin typeface="Arial Narrow" pitchFamily="34" charset="0"/>
                  <a:ea typeface="新細明體"/>
                  <a:cs typeface="+mn-cs"/>
                </a:rPr>
                <a:t>Exp Tiling,</a:t>
              </a:r>
            </a:p>
            <a:p>
              <a:pPr algn="l" rtl="0" eaLnBrk="0" hangingPunct="0"/>
              <a:r>
                <a:rPr lang="en-US" altLang="zh-TW" sz="1600" b="1" kern="1200">
                  <a:solidFill>
                    <a:srgbClr val="000066"/>
                  </a:solidFill>
                  <a:latin typeface="Arial Narrow" pitchFamily="34" charset="0"/>
                  <a:ea typeface="新細明體"/>
                  <a:cs typeface="+mn-cs"/>
                </a:rPr>
                <a:t>Methylation,</a:t>
              </a:r>
            </a:p>
            <a:p>
              <a:pPr algn="l" rtl="0" eaLnBrk="0" hangingPunct="0"/>
              <a:r>
                <a:rPr lang="en-US" altLang="zh-TW" sz="1600" b="1" kern="1200">
                  <a:solidFill>
                    <a:srgbClr val="000066"/>
                  </a:solidFill>
                  <a:latin typeface="Arial Narrow" pitchFamily="34" charset="0"/>
                  <a:ea typeface="新細明體"/>
                  <a:cs typeface="+mn-cs"/>
                </a:rPr>
                <a:t>…</a:t>
              </a:r>
            </a:p>
          </p:txBody>
        </p:sp>
      </p:grpSp>
      <p:grpSp>
        <p:nvGrpSpPr>
          <p:cNvPr id="4" name="Group 13"/>
          <p:cNvGrpSpPr>
            <a:grpSpLocks/>
          </p:cNvGrpSpPr>
          <p:nvPr/>
        </p:nvGrpSpPr>
        <p:grpSpPr bwMode="auto">
          <a:xfrm>
            <a:off x="3763988" y="1204913"/>
            <a:ext cx="1989137" cy="4518025"/>
            <a:chOff x="2227" y="759"/>
            <a:chExt cx="1253" cy="2846"/>
          </a:xfrm>
        </p:grpSpPr>
        <p:sp>
          <p:nvSpPr>
            <p:cNvPr id="27664" name="Rectangle 14"/>
            <p:cNvSpPr>
              <a:spLocks noChangeArrowheads="1"/>
            </p:cNvSpPr>
            <p:nvPr/>
          </p:nvSpPr>
          <p:spPr bwMode="auto">
            <a:xfrm>
              <a:off x="2395" y="759"/>
              <a:ext cx="715" cy="252"/>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2000" b="1" kern="1200">
                  <a:solidFill>
                    <a:srgbClr val="800080"/>
                  </a:solidFill>
                  <a:latin typeface="Arial Narrow" pitchFamily="34" charset="0"/>
                  <a:ea typeface="新細明體"/>
                  <a:cs typeface="+mn-cs"/>
                </a:rPr>
                <a:t>  </a:t>
              </a:r>
              <a:r>
                <a:rPr lang="en-US" altLang="zh-TW" sz="1400" b="1" kern="1200">
                  <a:solidFill>
                    <a:srgbClr val="800080"/>
                  </a:solidFill>
                  <a:latin typeface="Arial Narrow" pitchFamily="34" charset="0"/>
                  <a:ea typeface="新細明體"/>
                  <a:cs typeface="+mn-cs"/>
                </a:rPr>
                <a:t>Customized</a:t>
              </a:r>
            </a:p>
          </p:txBody>
        </p:sp>
        <p:pic>
          <p:nvPicPr>
            <p:cNvPr id="27665" name="Picture 15" descr="palm dark copy"/>
            <p:cNvPicPr>
              <a:picLocks noChangeAspect="1" noChangeArrowheads="1"/>
            </p:cNvPicPr>
            <p:nvPr/>
          </p:nvPicPr>
          <p:blipFill>
            <a:blip r:embed="rId9" cstate="print"/>
            <a:srcRect/>
            <a:stretch>
              <a:fillRect/>
            </a:stretch>
          </p:blipFill>
          <p:spPr bwMode="auto">
            <a:xfrm>
              <a:off x="2227" y="1004"/>
              <a:ext cx="1253" cy="746"/>
            </a:xfrm>
            <a:prstGeom prst="rect">
              <a:avLst/>
            </a:prstGeom>
            <a:noFill/>
            <a:ln w="9525">
              <a:noFill/>
              <a:miter lim="800000"/>
              <a:headEnd/>
              <a:tailEnd/>
            </a:ln>
          </p:spPr>
        </p:pic>
        <p:sp>
          <p:nvSpPr>
            <p:cNvPr id="27666" name="Rectangle 16"/>
            <p:cNvSpPr>
              <a:spLocks noChangeArrowheads="1"/>
            </p:cNvSpPr>
            <p:nvPr/>
          </p:nvSpPr>
          <p:spPr bwMode="auto">
            <a:xfrm>
              <a:off x="2308" y="2800"/>
              <a:ext cx="923" cy="805"/>
            </a:xfrm>
            <a:prstGeom prst="rect">
              <a:avLst/>
            </a:prstGeom>
            <a:noFill/>
            <a:ln w="12700">
              <a:noFill/>
              <a:miter lim="800000"/>
              <a:headEnd type="none" w="sm" len="sm"/>
              <a:tailEnd type="none" w="sm" len="sm"/>
            </a:ln>
          </p:spPr>
          <p:txBody>
            <a:bodyPr wrap="none">
              <a:spAutoFit/>
            </a:bodyPr>
            <a:lstStyle/>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High density</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high content</a:t>
              </a:r>
            </a:p>
            <a:p>
              <a:pPr algn="l" rtl="0" eaLnBrk="0" hangingPunct="0">
                <a:buFont typeface="Wingdings" pitchFamily="2" charset="2"/>
                <a:buChar char="§"/>
              </a:pPr>
              <a:endParaRPr lang="en-US" altLang="zh-TW" sz="700" b="1" kern="1200">
                <a:solidFill>
                  <a:srgbClr val="800080"/>
                </a:solidFill>
                <a:latin typeface="Arial Narrow" pitchFamily="34" charset="0"/>
                <a:ea typeface="新細明體"/>
                <a:cs typeface="+mn-cs"/>
              </a:endParaRPr>
            </a:p>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Short probes</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limited contrast</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limited channels</a:t>
              </a:r>
            </a:p>
          </p:txBody>
        </p:sp>
      </p:grpSp>
      <p:grpSp>
        <p:nvGrpSpPr>
          <p:cNvPr id="5" name="Group 17"/>
          <p:cNvGrpSpPr>
            <a:grpSpLocks/>
          </p:cNvGrpSpPr>
          <p:nvPr/>
        </p:nvGrpSpPr>
        <p:grpSpPr bwMode="auto">
          <a:xfrm>
            <a:off x="495325" y="1281113"/>
            <a:ext cx="2741613" cy="3687762"/>
            <a:chOff x="168" y="807"/>
            <a:chExt cx="1727" cy="2323"/>
          </a:xfrm>
        </p:grpSpPr>
        <p:grpSp>
          <p:nvGrpSpPr>
            <p:cNvPr id="6" name="Group 18"/>
            <p:cNvGrpSpPr>
              <a:grpSpLocks/>
            </p:cNvGrpSpPr>
            <p:nvPr/>
          </p:nvGrpSpPr>
          <p:grpSpPr bwMode="auto">
            <a:xfrm>
              <a:off x="1082" y="807"/>
              <a:ext cx="813" cy="2323"/>
              <a:chOff x="1082" y="807"/>
              <a:chExt cx="813" cy="2323"/>
            </a:xfrm>
          </p:grpSpPr>
          <p:pic>
            <p:nvPicPr>
              <p:cNvPr id="27661" name="Picture 19" descr="palmr4"/>
              <p:cNvPicPr>
                <a:picLocks noChangeAspect="1" noChangeArrowheads="1"/>
              </p:cNvPicPr>
              <p:nvPr/>
            </p:nvPicPr>
            <p:blipFill>
              <a:blip r:embed="rId10" cstate="print"/>
              <a:srcRect/>
              <a:stretch>
                <a:fillRect/>
              </a:stretch>
            </p:blipFill>
            <p:spPr bwMode="auto">
              <a:xfrm>
                <a:off x="1416" y="1232"/>
                <a:ext cx="205" cy="181"/>
              </a:xfrm>
              <a:prstGeom prst="rect">
                <a:avLst/>
              </a:prstGeom>
              <a:noFill/>
              <a:ln w="9525">
                <a:solidFill>
                  <a:schemeClr val="bg1"/>
                </a:solidFill>
                <a:miter lim="800000"/>
                <a:headEnd/>
                <a:tailEnd/>
              </a:ln>
            </p:spPr>
          </p:pic>
          <p:sp>
            <p:nvSpPr>
              <p:cNvPr id="27662" name="Text Box 20"/>
              <p:cNvSpPr txBox="1">
                <a:spLocks noChangeArrowheads="1"/>
              </p:cNvSpPr>
              <p:nvPr/>
            </p:nvSpPr>
            <p:spPr bwMode="auto">
              <a:xfrm>
                <a:off x="1190" y="807"/>
                <a:ext cx="705" cy="194"/>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400" b="1" kern="1200">
                    <a:solidFill>
                      <a:srgbClr val="000066"/>
                    </a:solidFill>
                    <a:latin typeface="Arial Narrow" pitchFamily="34" charset="0"/>
                    <a:ea typeface="新細明體"/>
                    <a:cs typeface="+mn-cs"/>
                  </a:rPr>
                  <a:t>Northern blot</a:t>
                </a:r>
              </a:p>
            </p:txBody>
          </p:sp>
          <p:sp>
            <p:nvSpPr>
              <p:cNvPr id="27663" name="Rectangle 21"/>
              <p:cNvSpPr>
                <a:spLocks noChangeArrowheads="1"/>
              </p:cNvSpPr>
              <p:nvPr/>
            </p:nvSpPr>
            <p:spPr bwMode="auto">
              <a:xfrm>
                <a:off x="1082" y="2800"/>
                <a:ext cx="710" cy="330"/>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400" b="1" kern="1200">
                    <a:solidFill>
                      <a:srgbClr val="000066"/>
                    </a:solidFill>
                    <a:latin typeface="Arial Narrow" pitchFamily="34" charset="0"/>
                    <a:ea typeface="新細明體"/>
                    <a:cs typeface="+mn-cs"/>
                  </a:rPr>
                  <a:t>Low density </a:t>
                </a:r>
              </a:p>
              <a:p>
                <a:pPr algn="l" rtl="0" eaLnBrk="0" hangingPunct="0">
                  <a:buFont typeface="Wingdings" pitchFamily="2" charset="2"/>
                  <a:buChar char="§"/>
                </a:pPr>
                <a:r>
                  <a:rPr lang="en-US" altLang="zh-TW" sz="1400" b="1" kern="1200">
                    <a:solidFill>
                      <a:srgbClr val="000066"/>
                    </a:solidFill>
                    <a:latin typeface="Arial Narrow" pitchFamily="34" charset="0"/>
                    <a:ea typeface="新細明體"/>
                    <a:cs typeface="+mn-cs"/>
                  </a:rPr>
                  <a:t> low content</a:t>
                </a:r>
              </a:p>
            </p:txBody>
          </p:sp>
        </p:grpSp>
        <p:sp>
          <p:nvSpPr>
            <p:cNvPr id="27660" name="Text Box 22"/>
            <p:cNvSpPr txBox="1">
              <a:spLocks noChangeArrowheads="1"/>
            </p:cNvSpPr>
            <p:nvPr/>
          </p:nvSpPr>
          <p:spPr bwMode="auto">
            <a:xfrm>
              <a:off x="168" y="1191"/>
              <a:ext cx="686" cy="213"/>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600" b="1" kern="1200" dirty="0">
                  <a:solidFill>
                    <a:srgbClr val="000066"/>
                  </a:solidFill>
                  <a:latin typeface="Arial Narrow" pitchFamily="34" charset="0"/>
                  <a:ea typeface="新細明體"/>
                  <a:cs typeface="+mn-cs"/>
                </a:rPr>
                <a:t>Expression</a:t>
              </a:r>
            </a:p>
          </p:txBody>
        </p:sp>
      </p:grpSp>
      <p:grpSp>
        <p:nvGrpSpPr>
          <p:cNvPr id="7" name="Group 23"/>
          <p:cNvGrpSpPr>
            <a:grpSpLocks/>
          </p:cNvGrpSpPr>
          <p:nvPr/>
        </p:nvGrpSpPr>
        <p:grpSpPr bwMode="auto">
          <a:xfrm>
            <a:off x="6588152" y="1281113"/>
            <a:ext cx="1984376" cy="4441825"/>
            <a:chOff x="4006" y="807"/>
            <a:chExt cx="1250" cy="2798"/>
          </a:xfrm>
        </p:grpSpPr>
        <p:pic>
          <p:nvPicPr>
            <p:cNvPr id="27656" name="Picture 24" descr="palm1"/>
            <p:cNvPicPr>
              <a:picLocks noChangeAspect="1" noChangeArrowheads="1"/>
            </p:cNvPicPr>
            <p:nvPr/>
          </p:nvPicPr>
          <p:blipFill>
            <a:blip r:embed="rId11" cstate="print"/>
            <a:srcRect/>
            <a:stretch>
              <a:fillRect/>
            </a:stretch>
          </p:blipFill>
          <p:spPr bwMode="auto">
            <a:xfrm>
              <a:off x="4006" y="999"/>
              <a:ext cx="1219" cy="727"/>
            </a:xfrm>
            <a:prstGeom prst="rect">
              <a:avLst/>
            </a:prstGeom>
            <a:noFill/>
            <a:ln w="9525">
              <a:noFill/>
              <a:miter lim="800000"/>
              <a:headEnd/>
              <a:tailEnd/>
            </a:ln>
          </p:spPr>
        </p:pic>
        <p:sp>
          <p:nvSpPr>
            <p:cNvPr id="27657" name="Rectangle 25"/>
            <p:cNvSpPr>
              <a:spLocks noChangeArrowheads="1"/>
            </p:cNvSpPr>
            <p:nvPr/>
          </p:nvSpPr>
          <p:spPr bwMode="auto">
            <a:xfrm>
              <a:off x="4297" y="807"/>
              <a:ext cx="648" cy="194"/>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400" b="1" kern="1200">
                  <a:solidFill>
                    <a:srgbClr val="800080"/>
                  </a:solidFill>
                  <a:latin typeface="Arial Narrow" pitchFamily="34" charset="0"/>
                  <a:ea typeface="新細明體"/>
                  <a:cs typeface="+mn-cs"/>
                </a:rPr>
                <a:t>Commercial</a:t>
              </a:r>
            </a:p>
          </p:txBody>
        </p:sp>
        <p:sp>
          <p:nvSpPr>
            <p:cNvPr id="27658" name="Rectangle 26"/>
            <p:cNvSpPr>
              <a:spLocks noChangeArrowheads="1"/>
            </p:cNvSpPr>
            <p:nvPr/>
          </p:nvSpPr>
          <p:spPr bwMode="auto">
            <a:xfrm>
              <a:off x="4055" y="2800"/>
              <a:ext cx="1201" cy="805"/>
            </a:xfrm>
            <a:prstGeom prst="rect">
              <a:avLst/>
            </a:prstGeom>
            <a:noFill/>
            <a:ln w="12700">
              <a:noFill/>
              <a:miter lim="800000"/>
              <a:headEnd type="none" w="sm" len="sm"/>
              <a:tailEnd type="none" w="sm" len="sm"/>
            </a:ln>
          </p:spPr>
          <p:txBody>
            <a:bodyPr wrap="none">
              <a:spAutoFit/>
            </a:bodyPr>
            <a:lstStyle/>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High density </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high content</a:t>
              </a:r>
            </a:p>
            <a:p>
              <a:pPr algn="l" rtl="0" eaLnBrk="0" hangingPunct="0">
                <a:buFont typeface="Wingdings" pitchFamily="2" charset="2"/>
                <a:buChar char="§"/>
              </a:pPr>
              <a:endParaRPr lang="en-US" altLang="zh-TW" sz="700" b="1" kern="1200">
                <a:solidFill>
                  <a:srgbClr val="800080"/>
                </a:solidFill>
                <a:latin typeface="Arial Narrow" pitchFamily="34" charset="0"/>
                <a:ea typeface="新細明體"/>
                <a:cs typeface="+mn-cs"/>
              </a:endParaRPr>
            </a:p>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Long, isothermal probes</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high contrast</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multiple channels</a:t>
              </a:r>
            </a:p>
          </p:txBody>
        </p:sp>
      </p:grpSp>
      <p:sp>
        <p:nvSpPr>
          <p:cNvPr id="27655" name="Rectangle 28"/>
          <p:cNvSpPr>
            <a:spLocks noChangeArrowheads="1"/>
          </p:cNvSpPr>
          <p:nvPr/>
        </p:nvSpPr>
        <p:spPr bwMode="auto">
          <a:xfrm>
            <a:off x="611188" y="549275"/>
            <a:ext cx="2263825" cy="369332"/>
          </a:xfrm>
          <a:prstGeom prst="rect">
            <a:avLst/>
          </a:prstGeom>
          <a:noFill/>
          <a:ln w="9525">
            <a:noFill/>
            <a:miter lim="800000"/>
            <a:headEnd/>
            <a:tailEnd/>
          </a:ln>
        </p:spPr>
        <p:txBody>
          <a:bodyPr wrap="none">
            <a:spAutoFit/>
          </a:bodyPr>
          <a:lstStyle/>
          <a:p>
            <a:pPr algn="l" rtl="0"/>
            <a:r>
              <a:rPr lang="en-US" altLang="zh-TW" b="1" kern="1200" dirty="0">
                <a:solidFill>
                  <a:srgbClr val="A50021"/>
                </a:solidFill>
                <a:latin typeface="Calibri" pitchFamily="34" charset="0"/>
                <a:ea typeface="新細明體"/>
              </a:rPr>
              <a:t>Digital Image Analogy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0" y="0"/>
            <a:ext cx="9144000" cy="6859588"/>
            <a:chOff x="0" y="0"/>
            <a:chExt cx="5760" cy="4321"/>
          </a:xfrm>
        </p:grpSpPr>
        <p:pic>
          <p:nvPicPr>
            <p:cNvPr id="29699" name="Picture 5" descr="42-16944981"/>
            <p:cNvPicPr>
              <a:picLocks noChangeAspect="1" noChangeArrowheads="1"/>
            </p:cNvPicPr>
            <p:nvPr/>
          </p:nvPicPr>
          <p:blipFill>
            <a:blip r:embed="rId3" cstate="print"/>
            <a:srcRect l="12115"/>
            <a:stretch>
              <a:fillRect/>
            </a:stretch>
          </p:blipFill>
          <p:spPr bwMode="auto">
            <a:xfrm>
              <a:off x="0" y="0"/>
              <a:ext cx="5760" cy="4321"/>
            </a:xfrm>
            <a:prstGeom prst="rect">
              <a:avLst/>
            </a:prstGeom>
            <a:noFill/>
            <a:ln w="9525">
              <a:noFill/>
              <a:miter lim="800000"/>
              <a:headEnd/>
              <a:tailEnd/>
            </a:ln>
          </p:spPr>
        </p:pic>
        <p:sp>
          <p:nvSpPr>
            <p:cNvPr id="83974" name="Text Box 6"/>
            <p:cNvSpPr txBox="1">
              <a:spLocks noChangeArrowheads="1"/>
            </p:cNvSpPr>
            <p:nvPr/>
          </p:nvSpPr>
          <p:spPr bwMode="auto">
            <a:xfrm>
              <a:off x="2426" y="300"/>
              <a:ext cx="2778" cy="442"/>
            </a:xfrm>
            <a:prstGeom prst="rect">
              <a:avLst/>
            </a:prstGeom>
            <a:noFill/>
            <a:ln w="9525">
              <a:noFill/>
              <a:miter lim="800000"/>
              <a:headEnd/>
              <a:tailEnd/>
            </a:ln>
            <a:effectLst>
              <a:outerShdw dist="17961" dir="2700000" algn="ctr" rotWithShape="0">
                <a:schemeClr val="bg1"/>
              </a:outerShdw>
            </a:effectLst>
          </p:spPr>
          <p:txBody>
            <a:bodyPr wrap="none">
              <a:spAutoFit/>
            </a:bodyPr>
            <a:lstStyle/>
            <a:p>
              <a:pPr algn="l">
                <a:defRPr/>
              </a:pPr>
              <a:r>
                <a:rPr kumimoji="0" lang="en-US" altLang="zh-TW" sz="2000" b="1" i="1" dirty="0">
                  <a:solidFill>
                    <a:srgbClr val="000066"/>
                  </a:solidFill>
                </a:rPr>
                <a:t>ma</a:t>
              </a:r>
              <a:r>
                <a:rPr lang="en-US" altLang="zh-TW" sz="2000" b="1" i="1" dirty="0">
                  <a:solidFill>
                    <a:srgbClr val="000066"/>
                  </a:solidFill>
                </a:rPr>
                <a:t>ke a choice,</a:t>
              </a:r>
            </a:p>
            <a:p>
              <a:pPr algn="l">
                <a:defRPr/>
              </a:pPr>
              <a:r>
                <a:rPr lang="en-US" altLang="zh-TW" sz="2000" b="1" i="1" dirty="0">
                  <a:solidFill>
                    <a:srgbClr val="000066"/>
                  </a:solidFill>
                </a:rPr>
                <a:t>which one you like it and start on it</a:t>
              </a:r>
            </a:p>
          </p:txBody>
        </p:sp>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a:xfrm>
            <a:off x="611187" y="1000108"/>
            <a:ext cx="7921625" cy="1857388"/>
          </a:xfrm>
          <a:prstGeom prst="rect">
            <a:avLst/>
          </a:prstGeom>
        </p:spPr>
        <p:txBody>
          <a:bodyPr/>
          <a:lstStyle/>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rPr>
              <a:t>Manufacturing of the microarray</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rPr>
              <a:t>Experimental design and choice of reference: what to compare to what?</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rPr>
              <a:t>Target preparation (labeling) and hybridization</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lang="en-US" altLang="zh-TW" sz="1600" b="1" kern="0" dirty="0" smtClean="0">
                <a:solidFill>
                  <a:srgbClr val="0070C0"/>
                </a:solidFill>
                <a:ea typeface="新細明體" pitchFamily="18" charset="-120"/>
              </a:rPr>
              <a:t>Image acquisition (scanning) and quantification (signal intensity to numbers)</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lang="en-US" altLang="zh-TW" sz="1600" b="1" kern="0" dirty="0" smtClean="0">
                <a:solidFill>
                  <a:srgbClr val="0070C0"/>
                </a:solidFill>
                <a:ea typeface="新細明體" pitchFamily="18" charset="-120"/>
              </a:rPr>
              <a:t>Database building, filtering and normalization</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lang="en-US" altLang="zh-TW" sz="1600" b="1" kern="0" dirty="0" smtClean="0">
                <a:solidFill>
                  <a:srgbClr val="0070C0"/>
                </a:solidFill>
                <a:ea typeface="新細明體" pitchFamily="18" charset="-120"/>
              </a:rPr>
              <a:t>Statistical analysis and data mining</a:t>
            </a:r>
            <a:endPar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endParaRPr>
          </a:p>
        </p:txBody>
      </p:sp>
      <p:sp>
        <p:nvSpPr>
          <p:cNvPr id="6" name="文字方塊 5"/>
          <p:cNvSpPr txBox="1"/>
          <p:nvPr/>
        </p:nvSpPr>
        <p:spPr>
          <a:xfrm>
            <a:off x="611188" y="549275"/>
            <a:ext cx="6174802" cy="400110"/>
          </a:xfrm>
          <a:prstGeom prst="rect">
            <a:avLst/>
          </a:prstGeom>
          <a:noFill/>
        </p:spPr>
        <p:txBody>
          <a:bodyPr wrap="square" rtlCol="0">
            <a:spAutoFit/>
          </a:bodyPr>
          <a:lstStyle/>
          <a:p>
            <a:r>
              <a:rPr lang="en-US" altLang="zh-TW" sz="2000" b="1" dirty="0" smtClean="0">
                <a:solidFill>
                  <a:srgbClr val="C00000"/>
                </a:solidFill>
                <a:ea typeface="新細明體" pitchFamily="18" charset="-120"/>
              </a:rPr>
              <a:t>The 6 steps of a microarray experiment</a:t>
            </a:r>
            <a:endParaRPr lang="zh-TW" altLang="en-US" sz="2000" dirty="0">
              <a:solidFill>
                <a:srgbClr val="C00000"/>
              </a:solidFill>
            </a:endParaRPr>
          </a:p>
        </p:txBody>
      </p:sp>
      <p:grpSp>
        <p:nvGrpSpPr>
          <p:cNvPr id="24" name="群組 23"/>
          <p:cNvGrpSpPr/>
          <p:nvPr/>
        </p:nvGrpSpPr>
        <p:grpSpPr>
          <a:xfrm>
            <a:off x="1424784" y="3286124"/>
            <a:ext cx="3103556" cy="2286000"/>
            <a:chOff x="611188" y="3286124"/>
            <a:chExt cx="3103556" cy="2286000"/>
          </a:xfrm>
        </p:grpSpPr>
        <p:sp>
          <p:nvSpPr>
            <p:cNvPr id="9" name="矩形 8"/>
            <p:cNvSpPr/>
            <p:nvPr/>
          </p:nvSpPr>
          <p:spPr>
            <a:xfrm>
              <a:off x="611188" y="3286124"/>
              <a:ext cx="1785950" cy="285752"/>
            </a:xfrm>
            <a:prstGeom prst="rect">
              <a:avLst/>
            </a:prstGeom>
            <a:solidFill>
              <a:schemeClr val="accent3">
                <a:lumMod val="20000"/>
                <a:lumOff val="8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US" altLang="zh-TW" sz="1400" b="1" dirty="0" err="1" smtClean="0">
                  <a:solidFill>
                    <a:srgbClr val="002060"/>
                  </a:solidFill>
                </a:rPr>
                <a:t>Microarrayer</a:t>
              </a:r>
              <a:endParaRPr lang="en-US" altLang="zh-TW" sz="1400" b="1" dirty="0">
                <a:solidFill>
                  <a:srgbClr val="002060"/>
                </a:solidFill>
              </a:endParaRPr>
            </a:p>
          </p:txBody>
        </p:sp>
        <p:sp>
          <p:nvSpPr>
            <p:cNvPr id="12" name="矩形 11"/>
            <p:cNvSpPr/>
            <p:nvPr/>
          </p:nvSpPr>
          <p:spPr>
            <a:xfrm>
              <a:off x="874709" y="3686174"/>
              <a:ext cx="1785950" cy="285752"/>
            </a:xfrm>
            <a:prstGeom prst="rect">
              <a:avLst/>
            </a:prstGeom>
            <a:solidFill>
              <a:schemeClr val="accent3">
                <a:lumMod val="40000"/>
                <a:lumOff val="6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US" altLang="zh-TW" sz="1400" b="1" dirty="0" smtClean="0">
                  <a:solidFill>
                    <a:srgbClr val="002060"/>
                  </a:solidFill>
                </a:rPr>
                <a:t>Experimental design</a:t>
              </a:r>
              <a:endParaRPr lang="en-US" altLang="zh-TW" sz="1400" b="1" dirty="0">
                <a:solidFill>
                  <a:srgbClr val="002060"/>
                </a:solidFill>
              </a:endParaRPr>
            </a:p>
          </p:txBody>
        </p:sp>
        <p:sp>
          <p:nvSpPr>
            <p:cNvPr id="13" name="矩形 12"/>
            <p:cNvSpPr/>
            <p:nvPr/>
          </p:nvSpPr>
          <p:spPr>
            <a:xfrm>
              <a:off x="1138230" y="4086224"/>
              <a:ext cx="1785950" cy="285752"/>
            </a:xfrm>
            <a:prstGeom prst="rect">
              <a:avLst/>
            </a:prstGeom>
            <a:solidFill>
              <a:schemeClr val="accent3">
                <a:lumMod val="60000"/>
                <a:lumOff val="4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US" altLang="zh-TW" sz="1400" b="1" dirty="0" smtClean="0">
                  <a:solidFill>
                    <a:srgbClr val="002060"/>
                  </a:solidFill>
                </a:rPr>
                <a:t>Hybridization</a:t>
              </a:r>
            </a:p>
          </p:txBody>
        </p:sp>
        <p:sp>
          <p:nvSpPr>
            <p:cNvPr id="15" name="矩形 14"/>
            <p:cNvSpPr/>
            <p:nvPr/>
          </p:nvSpPr>
          <p:spPr>
            <a:xfrm>
              <a:off x="1401751" y="4486274"/>
              <a:ext cx="1785950" cy="285752"/>
            </a:xfrm>
            <a:prstGeom prst="rect">
              <a:avLst/>
            </a:prstGeom>
            <a:solidFill>
              <a:schemeClr val="accent3"/>
            </a:solidFill>
          </p:spPr>
          <p:style>
            <a:lnRef idx="1">
              <a:schemeClr val="accent3"/>
            </a:lnRef>
            <a:fillRef idx="3">
              <a:schemeClr val="accent3"/>
            </a:fillRef>
            <a:effectRef idx="2">
              <a:schemeClr val="accent3"/>
            </a:effectRef>
            <a:fontRef idx="minor">
              <a:schemeClr val="lt1"/>
            </a:fontRef>
          </p:style>
          <p:txBody>
            <a:bodyPr rtlCol="0" anchor="ctr"/>
            <a:lstStyle/>
            <a:p>
              <a:pPr lvl="0" algn="ctr"/>
              <a:r>
                <a:rPr lang="en-US" altLang="zh-TW" sz="1400" b="1" dirty="0" smtClean="0">
                  <a:solidFill>
                    <a:srgbClr val="002060"/>
                  </a:solidFill>
                </a:rPr>
                <a:t>Washing and Drying</a:t>
              </a:r>
              <a:endParaRPr lang="zh-TW" altLang="en-US" sz="1400" b="1" dirty="0">
                <a:solidFill>
                  <a:srgbClr val="002060"/>
                </a:solidFill>
              </a:endParaRPr>
            </a:p>
          </p:txBody>
        </p:sp>
        <p:sp>
          <p:nvSpPr>
            <p:cNvPr id="17" name="矩形 16"/>
            <p:cNvSpPr/>
            <p:nvPr/>
          </p:nvSpPr>
          <p:spPr>
            <a:xfrm>
              <a:off x="1665272" y="4886324"/>
              <a:ext cx="1785950" cy="285752"/>
            </a:xfrm>
            <a:prstGeom prst="rect">
              <a:avLst/>
            </a:prstGeom>
            <a:solidFill>
              <a:schemeClr val="accent3">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lvl="0" algn="ctr"/>
              <a:r>
                <a:rPr lang="en-US" altLang="zh-TW" sz="1400" b="1" dirty="0" smtClean="0">
                  <a:solidFill>
                    <a:srgbClr val="002060"/>
                  </a:solidFill>
                </a:rPr>
                <a:t>Scanning</a:t>
              </a:r>
              <a:endParaRPr lang="zh-TW" altLang="en-US" sz="1400" b="1" dirty="0">
                <a:solidFill>
                  <a:srgbClr val="002060"/>
                </a:solidFill>
              </a:endParaRPr>
            </a:p>
          </p:txBody>
        </p:sp>
        <p:sp>
          <p:nvSpPr>
            <p:cNvPr id="18" name="矩形 17"/>
            <p:cNvSpPr/>
            <p:nvPr/>
          </p:nvSpPr>
          <p:spPr>
            <a:xfrm>
              <a:off x="1928794" y="5286372"/>
              <a:ext cx="1785950" cy="285752"/>
            </a:xfrm>
            <a:prstGeom prst="rect">
              <a:avLst/>
            </a:prstGeom>
            <a:solidFill>
              <a:schemeClr val="accent3">
                <a:lumMod val="50000"/>
              </a:schemeClr>
            </a:solidFill>
          </p:spPr>
          <p:style>
            <a:lnRef idx="1">
              <a:schemeClr val="accent3"/>
            </a:lnRef>
            <a:fillRef idx="3">
              <a:schemeClr val="accent3"/>
            </a:fillRef>
            <a:effectRef idx="2">
              <a:schemeClr val="accent3"/>
            </a:effectRef>
            <a:fontRef idx="minor">
              <a:schemeClr val="lt1"/>
            </a:fontRef>
          </p:style>
          <p:txBody>
            <a:bodyPr rtlCol="0" anchor="ctr"/>
            <a:lstStyle/>
            <a:p>
              <a:pPr lvl="0" algn="ctr"/>
              <a:r>
                <a:rPr lang="en-US" altLang="zh-TW" sz="1400" b="1" dirty="0" smtClean="0">
                  <a:solidFill>
                    <a:srgbClr val="002060"/>
                  </a:solidFill>
                </a:rPr>
                <a:t>Application</a:t>
              </a:r>
              <a:endParaRPr lang="zh-TW" altLang="en-US" sz="1400" b="1" dirty="0">
                <a:solidFill>
                  <a:srgbClr val="002060"/>
                </a:solidFill>
              </a:endParaRPr>
            </a:p>
          </p:txBody>
        </p:sp>
        <p:sp>
          <p:nvSpPr>
            <p:cNvPr id="19" name="向下箭號 18"/>
            <p:cNvSpPr/>
            <p:nvPr/>
          </p:nvSpPr>
          <p:spPr>
            <a:xfrm>
              <a:off x="2259608" y="3497011"/>
              <a:ext cx="285752" cy="264028"/>
            </a:xfrm>
            <a:prstGeom prst="downArrow">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0" name="向下箭號 19"/>
            <p:cNvSpPr/>
            <p:nvPr/>
          </p:nvSpPr>
          <p:spPr>
            <a:xfrm>
              <a:off x="2525027" y="3897061"/>
              <a:ext cx="285752" cy="264028"/>
            </a:xfrm>
            <a:prstGeom prst="downArrow">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1" name="向下箭號 20"/>
            <p:cNvSpPr/>
            <p:nvPr/>
          </p:nvSpPr>
          <p:spPr>
            <a:xfrm>
              <a:off x="2790446" y="4297111"/>
              <a:ext cx="285752" cy="264028"/>
            </a:xfrm>
            <a:prstGeom prst="down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2" name="向下箭號 21"/>
            <p:cNvSpPr/>
            <p:nvPr/>
          </p:nvSpPr>
          <p:spPr>
            <a:xfrm>
              <a:off x="3055865" y="4697161"/>
              <a:ext cx="285752" cy="264028"/>
            </a:xfrm>
            <a:prstGeom prst="down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3" name="向下箭號 22"/>
            <p:cNvSpPr/>
            <p:nvPr/>
          </p:nvSpPr>
          <p:spPr>
            <a:xfrm>
              <a:off x="3321284" y="5097210"/>
              <a:ext cx="285752" cy="264028"/>
            </a:xfrm>
            <a:prstGeom prst="down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grpSp>
      <p:pic>
        <p:nvPicPr>
          <p:cNvPr id="26" name="microarray.wmv">
            <a:hlinkClick r:id="" action="ppaction://media"/>
          </p:cNvPr>
          <p:cNvPicPr>
            <a:picLocks noRot="1" noChangeAspect="1"/>
          </p:cNvPicPr>
          <p:nvPr>
            <a:videoFile r:link="rId1"/>
          </p:nvPr>
        </p:nvPicPr>
        <p:blipFill>
          <a:blip r:embed="rId4" cstate="print"/>
          <a:stretch>
            <a:fillRect/>
          </a:stretch>
        </p:blipFill>
        <p:spPr>
          <a:xfrm>
            <a:off x="4572000" y="3286124"/>
            <a:ext cx="3048000" cy="22860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6"/>
                                        </p:tgtEl>
                                      </p:cBhvr>
                                    </p:cmd>
                                  </p:childTnLst>
                                </p:cTn>
                              </p:par>
                            </p:childTnLst>
                          </p:cTn>
                        </p:par>
                      </p:childTnLst>
                    </p:cTn>
                  </p:par>
                </p:childTnLst>
              </p:cTn>
              <p:nextCondLst>
                <p:cond evt="onClick" delay="0">
                  <p:tgtEl>
                    <p:spTgt spid="26"/>
                  </p:tgtEl>
                </p:cond>
              </p:nextCondLst>
            </p:seq>
            <p:video>
              <p:cMediaNode>
                <p:cTn id="7" fill="hold" display="0">
                  <p:stCondLst>
                    <p:cond delay="indefinite"/>
                  </p:stCondLst>
                  <p:endCondLst>
                    <p:cond evt="onNext" delay="0">
                      <p:tgtEl>
                        <p:sldTgt/>
                      </p:tgtEl>
                    </p:cond>
                    <p:cond evt="onPrev" delay="0">
                      <p:tgtEl>
                        <p:sldTgt/>
                      </p:tgtEl>
                    </p:cond>
                  </p:endCondLst>
                </p:cTn>
                <p:tgtEl>
                  <p:spTgt spid="26"/>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4294967295"/>
          </p:nvPr>
        </p:nvSpPr>
        <p:spPr>
          <a:xfrm>
            <a:off x="611188" y="1017331"/>
            <a:ext cx="3780000" cy="2500330"/>
          </a:xfrm>
        </p:spPr>
        <p:txBody>
          <a:bodyPr>
            <a:noAutofit/>
          </a:bodyPr>
          <a:lstStyle/>
          <a:p>
            <a:pPr marL="269875" lvl="1" indent="-269875">
              <a:buSzPct val="85000"/>
              <a:buFont typeface="Wingdings" pitchFamily="2" charset="2"/>
              <a:buChar char="ü"/>
            </a:pPr>
            <a:r>
              <a:rPr lang="en-US" altLang="zh-TW" sz="1600" dirty="0" smtClean="0">
                <a:solidFill>
                  <a:srgbClr val="0070C0"/>
                </a:solidFill>
              </a:rPr>
              <a:t>Ink-jet </a:t>
            </a:r>
            <a:r>
              <a:rPr lang="en-US" altLang="zh-TW" sz="1600" dirty="0" err="1" smtClean="0">
                <a:solidFill>
                  <a:srgbClr val="0070C0"/>
                </a:solidFill>
              </a:rPr>
              <a:t>printhead</a:t>
            </a:r>
            <a:r>
              <a:rPr lang="en-US" altLang="zh-TW" sz="1600" dirty="0" smtClean="0">
                <a:solidFill>
                  <a:srgbClr val="0070C0"/>
                </a:solidFill>
              </a:rPr>
              <a:t> draws up DNA</a:t>
            </a:r>
            <a:r>
              <a:rPr lang="zh-TW" altLang="en-US" sz="1600" dirty="0" smtClean="0">
                <a:solidFill>
                  <a:srgbClr val="0070C0"/>
                </a:solidFill>
              </a:rPr>
              <a:t> </a:t>
            </a:r>
            <a:r>
              <a:rPr lang="en-US" altLang="zh-TW" sz="1600" dirty="0" smtClean="0">
                <a:solidFill>
                  <a:srgbClr val="0070C0"/>
                </a:solidFill>
              </a:rPr>
              <a:t>Ink-jet printer microarrays</a:t>
            </a:r>
          </a:p>
          <a:p>
            <a:pPr marL="269875" lvl="1" indent="-269875" eaLnBrk="1" hangingPunct="1">
              <a:buSzPct val="85000"/>
              <a:buFont typeface="Wingdings" pitchFamily="2" charset="2"/>
              <a:buChar char="ü"/>
            </a:pPr>
            <a:r>
              <a:rPr lang="en-US" altLang="zh-TW" sz="1600" dirty="0" err="1" smtClean="0">
                <a:solidFill>
                  <a:srgbClr val="0070C0"/>
                </a:solidFill>
              </a:rPr>
              <a:t>Printhead</a:t>
            </a:r>
            <a:r>
              <a:rPr lang="en-US" altLang="zh-TW" sz="1600" dirty="0" smtClean="0">
                <a:solidFill>
                  <a:srgbClr val="0070C0"/>
                </a:solidFill>
              </a:rPr>
              <a:t> moves to specific location on solid support</a:t>
            </a:r>
          </a:p>
          <a:p>
            <a:pPr marL="269875" lvl="1" indent="-269875" eaLnBrk="1" hangingPunct="1">
              <a:buSzPct val="85000"/>
              <a:buFont typeface="Wingdings" pitchFamily="2" charset="2"/>
              <a:buChar char="ü"/>
            </a:pPr>
            <a:r>
              <a:rPr lang="en-US" altLang="zh-TW" sz="1600" dirty="0" smtClean="0">
                <a:solidFill>
                  <a:srgbClr val="0070C0"/>
                </a:solidFill>
              </a:rPr>
              <a:t>DNA ejected through small hole</a:t>
            </a:r>
          </a:p>
          <a:p>
            <a:pPr marL="269875" lvl="1" indent="-269875" eaLnBrk="1" hangingPunct="1">
              <a:buSzPct val="85000"/>
              <a:buFont typeface="Wingdings" pitchFamily="2" charset="2"/>
              <a:buChar char="ü"/>
            </a:pPr>
            <a:r>
              <a:rPr lang="en-US" altLang="zh-TW" sz="1600" dirty="0" smtClean="0">
                <a:solidFill>
                  <a:srgbClr val="0070C0"/>
                </a:solidFill>
              </a:rPr>
              <a:t>Used to spot DNA or synthesize </a:t>
            </a:r>
            <a:r>
              <a:rPr lang="en-US" altLang="zh-TW" sz="1600" dirty="0" err="1" smtClean="0">
                <a:solidFill>
                  <a:srgbClr val="0070C0"/>
                </a:solidFill>
              </a:rPr>
              <a:t>oligonucleotides</a:t>
            </a:r>
            <a:r>
              <a:rPr lang="en-US" altLang="zh-TW" sz="1600" dirty="0" smtClean="0">
                <a:solidFill>
                  <a:srgbClr val="0070C0"/>
                </a:solidFill>
              </a:rPr>
              <a:t> directly on glass slide</a:t>
            </a:r>
          </a:p>
          <a:p>
            <a:pPr marL="269875" lvl="1" indent="-269875" eaLnBrk="1" hangingPunct="1">
              <a:buSzPct val="85000"/>
              <a:buFont typeface="Wingdings" pitchFamily="2" charset="2"/>
              <a:buChar char="ü"/>
            </a:pPr>
            <a:r>
              <a:rPr lang="en-US" altLang="zh-TW" sz="1600" dirty="0" smtClean="0">
                <a:solidFill>
                  <a:srgbClr val="0070C0"/>
                </a:solidFill>
              </a:rPr>
              <a:t>Use pioneered by </a:t>
            </a:r>
            <a:r>
              <a:rPr lang="en-US" altLang="zh-TW" sz="1600" dirty="0" smtClean="0">
                <a:solidFill>
                  <a:srgbClr val="C00000"/>
                </a:solidFill>
              </a:rPr>
              <a:t>Agilent Technologies, Inc</a:t>
            </a:r>
            <a:r>
              <a:rPr lang="en-US" altLang="zh-TW" sz="1600" dirty="0" smtClean="0">
                <a:solidFill>
                  <a:srgbClr val="0070C0"/>
                </a:solidFill>
              </a:rPr>
              <a:t>.</a:t>
            </a:r>
          </a:p>
        </p:txBody>
      </p:sp>
      <p:sp>
        <p:nvSpPr>
          <p:cNvPr id="5" name="矩形 4"/>
          <p:cNvSpPr/>
          <p:nvPr/>
        </p:nvSpPr>
        <p:spPr>
          <a:xfrm>
            <a:off x="611188" y="549275"/>
            <a:ext cx="2603490" cy="36933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marL="0" lvl="1" rtl="0">
              <a:spcBef>
                <a:spcPct val="20000"/>
              </a:spcBef>
            </a:pPr>
            <a:r>
              <a:rPr lang="en-US" altLang="zh-TW" b="1" kern="1200" dirty="0">
                <a:solidFill>
                  <a:prstClr val="white"/>
                </a:solidFill>
                <a:latin typeface="Arial Narrow" pitchFamily="34" charset="0"/>
                <a:ea typeface="新細明體"/>
                <a:cs typeface="Arial" pitchFamily="34" charset="0"/>
              </a:rPr>
              <a:t>Ink-jet printer microarrays</a:t>
            </a:r>
          </a:p>
        </p:txBody>
      </p:sp>
      <p:pic>
        <p:nvPicPr>
          <p:cNvPr id="12" name="Picture 2" descr="pgs2e-fig-04-06-2"/>
          <p:cNvPicPr>
            <a:picLocks noChangeAspect="1" noChangeArrowheads="1"/>
          </p:cNvPicPr>
          <p:nvPr/>
        </p:nvPicPr>
        <p:blipFill>
          <a:blip r:embed="rId3" cstate="print"/>
          <a:srcRect l="10249" t="20314" r="12422" b="21308"/>
          <a:stretch>
            <a:fillRect/>
          </a:stretch>
        </p:blipFill>
        <p:spPr bwMode="auto">
          <a:xfrm>
            <a:off x="4632732" y="3571876"/>
            <a:ext cx="3658537" cy="2071702"/>
          </a:xfrm>
          <a:prstGeom prst="rect">
            <a:avLst/>
          </a:prstGeom>
          <a:noFill/>
          <a:ln w="9525">
            <a:noFill/>
            <a:miter lim="800000"/>
            <a:headEnd/>
            <a:tailEnd/>
          </a:ln>
        </p:spPr>
      </p:pic>
      <p:sp>
        <p:nvSpPr>
          <p:cNvPr id="13" name="文字方塊 12"/>
          <p:cNvSpPr txBox="1"/>
          <p:nvPr/>
        </p:nvSpPr>
        <p:spPr>
          <a:xfrm>
            <a:off x="4572000" y="549275"/>
            <a:ext cx="1750799" cy="369332"/>
          </a:xfrm>
          <a:prstGeom prst="rect">
            <a:avLst/>
          </a:prstGeom>
        </p:spPr>
        <p:style>
          <a:lnRef idx="3">
            <a:schemeClr val="lt1"/>
          </a:lnRef>
          <a:fillRef idx="1">
            <a:schemeClr val="accent1"/>
          </a:fillRef>
          <a:effectRef idx="1">
            <a:schemeClr val="accent1"/>
          </a:effectRef>
          <a:fontRef idx="minor">
            <a:schemeClr val="lt1"/>
          </a:fontRef>
        </p:style>
        <p:txBody>
          <a:bodyPr wrap="none" rtlCol="0">
            <a:spAutoFit/>
          </a:bodyPr>
          <a:lstStyle/>
          <a:p>
            <a:pPr algn="ctr" rtl="0"/>
            <a:r>
              <a:rPr lang="en-US" altLang="zh-TW" b="1" kern="1200" dirty="0">
                <a:solidFill>
                  <a:prstClr val="white"/>
                </a:solidFill>
                <a:latin typeface="Arial Narrow" pitchFamily="34" charset="0"/>
                <a:ea typeface="新細明體"/>
                <a:cs typeface="Arial" pitchFamily="34" charset="0"/>
              </a:rPr>
              <a:t>Photolithography</a:t>
            </a:r>
            <a:endParaRPr lang="zh-TW" altLang="en-US" b="1" kern="1200" dirty="0">
              <a:solidFill>
                <a:prstClr val="white"/>
              </a:solidFill>
              <a:latin typeface="Arial Narrow" pitchFamily="34" charset="0"/>
              <a:ea typeface="新細明體"/>
              <a:cs typeface="Arial" pitchFamily="34" charset="0"/>
            </a:endParaRPr>
          </a:p>
        </p:txBody>
      </p:sp>
      <p:pic>
        <p:nvPicPr>
          <p:cNvPr id="191494" name="Picture 6"/>
          <p:cNvPicPr>
            <a:picLocks noChangeAspect="1" noChangeArrowheads="1"/>
          </p:cNvPicPr>
          <p:nvPr/>
        </p:nvPicPr>
        <p:blipFill>
          <a:blip r:embed="rId4" cstate="print"/>
          <a:srcRect/>
          <a:stretch>
            <a:fillRect/>
          </a:stretch>
        </p:blipFill>
        <p:spPr bwMode="auto">
          <a:xfrm>
            <a:off x="640497" y="3571876"/>
            <a:ext cx="3721382" cy="2133592"/>
          </a:xfrm>
          <a:prstGeom prst="rect">
            <a:avLst/>
          </a:prstGeom>
          <a:noFill/>
          <a:ln w="9525">
            <a:noFill/>
            <a:miter lim="800000"/>
            <a:headEnd/>
            <a:tailEnd/>
          </a:ln>
          <a:effectLst/>
        </p:spPr>
      </p:pic>
      <p:sp>
        <p:nvSpPr>
          <p:cNvPr id="15" name="文字方塊 14"/>
          <p:cNvSpPr txBox="1"/>
          <p:nvPr/>
        </p:nvSpPr>
        <p:spPr>
          <a:xfrm>
            <a:off x="4572000" y="1017331"/>
            <a:ext cx="3857652" cy="2554545"/>
          </a:xfrm>
          <a:prstGeom prst="rect">
            <a:avLst/>
          </a:prstGeom>
          <a:noFill/>
        </p:spPr>
        <p:txBody>
          <a:bodyPr wrap="square" rtlCol="0">
            <a:spAutoFit/>
          </a:bodyPr>
          <a:lstStyle/>
          <a:p>
            <a:pPr marL="268288" indent="-268288" algn="l" rtl="0">
              <a:buSzPct val="85000"/>
              <a:buFont typeface="Wingdings" pitchFamily="2" charset="2"/>
              <a:buChar char="ü"/>
            </a:pPr>
            <a:r>
              <a:rPr lang="en-US" altLang="zh-TW" sz="1600" kern="1200" dirty="0">
                <a:solidFill>
                  <a:srgbClr val="0070C0"/>
                </a:solidFill>
                <a:ea typeface="新細明體"/>
                <a:cs typeface="+mn-cs"/>
              </a:rPr>
              <a:t>Light-activated chemical reaction</a:t>
            </a:r>
          </a:p>
          <a:p>
            <a:pPr marL="536575" lvl="1" indent="-268288" algn="l" rtl="0">
              <a:buSzPct val="85000"/>
              <a:buFont typeface="Arial" pitchFamily="34" charset="0"/>
              <a:buChar char="•"/>
            </a:pPr>
            <a:r>
              <a:rPr lang="en-US" altLang="zh-TW" sz="1600" kern="1200" dirty="0">
                <a:solidFill>
                  <a:srgbClr val="0070C0"/>
                </a:solidFill>
                <a:ea typeface="新細明體"/>
                <a:cs typeface="+mn-cs"/>
              </a:rPr>
              <a:t>For addition of bases to growing </a:t>
            </a:r>
            <a:r>
              <a:rPr lang="en-US" altLang="zh-TW" sz="1600" kern="1200" dirty="0" err="1">
                <a:solidFill>
                  <a:srgbClr val="0070C0"/>
                </a:solidFill>
                <a:ea typeface="新細明體"/>
                <a:cs typeface="+mn-cs"/>
              </a:rPr>
              <a:t>oligonucleotide</a:t>
            </a:r>
            <a:endParaRPr lang="en-US" altLang="zh-TW" sz="1600" kern="1200" dirty="0">
              <a:solidFill>
                <a:srgbClr val="0070C0"/>
              </a:solidFill>
              <a:ea typeface="新細明體"/>
              <a:cs typeface="+mn-cs"/>
            </a:endParaRPr>
          </a:p>
          <a:p>
            <a:pPr marL="268288" indent="-268288" algn="l" rtl="0">
              <a:buSzPct val="85000"/>
              <a:buFont typeface="Wingdings" pitchFamily="2" charset="2"/>
              <a:buChar char="ü"/>
            </a:pPr>
            <a:r>
              <a:rPr lang="en-US" altLang="zh-TW" sz="1600" kern="1200" dirty="0">
                <a:solidFill>
                  <a:srgbClr val="0070C0"/>
                </a:solidFill>
                <a:ea typeface="新細明體"/>
                <a:cs typeface="+mn-cs"/>
              </a:rPr>
              <a:t>Custom masks  </a:t>
            </a:r>
          </a:p>
          <a:p>
            <a:pPr marL="536575" lvl="1" indent="-268288" algn="l" rtl="0">
              <a:buSzPct val="85000"/>
              <a:buFont typeface="Arial" pitchFamily="34" charset="0"/>
              <a:buChar char="•"/>
            </a:pPr>
            <a:r>
              <a:rPr lang="en-US" altLang="zh-TW" sz="1600" kern="1200" dirty="0">
                <a:solidFill>
                  <a:srgbClr val="0070C0"/>
                </a:solidFill>
                <a:ea typeface="新細明體"/>
                <a:cs typeface="+mn-cs"/>
              </a:rPr>
              <a:t>Prevent light from reaching spots where bases not wanted</a:t>
            </a:r>
          </a:p>
          <a:p>
            <a:pPr marL="268288" indent="-268288" algn="l" rtl="0">
              <a:buSzPct val="85000"/>
              <a:buFont typeface="Wingdings" pitchFamily="2" charset="2"/>
              <a:buChar char="ü"/>
            </a:pPr>
            <a:r>
              <a:rPr lang="en-US" altLang="zh-TW" sz="1600" kern="1200" dirty="0">
                <a:solidFill>
                  <a:srgbClr val="0070C0"/>
                </a:solidFill>
                <a:ea typeface="新細明體"/>
                <a:cs typeface="+mn-cs"/>
              </a:rPr>
              <a:t>Mirrors also used</a:t>
            </a:r>
          </a:p>
          <a:p>
            <a:pPr marL="536575" lvl="1" indent="-258763" algn="l" rtl="0">
              <a:buSzPct val="85000"/>
              <a:buFont typeface="Arial" pitchFamily="34" charset="0"/>
              <a:buChar char="•"/>
            </a:pPr>
            <a:r>
              <a:rPr lang="en-US" altLang="zh-TW" sz="1600" kern="1200" dirty="0" err="1" smtClean="0">
                <a:solidFill>
                  <a:srgbClr val="C00000"/>
                </a:solidFill>
                <a:ea typeface="新細明體"/>
                <a:cs typeface="+mn-cs"/>
              </a:rPr>
              <a:t>Affymetrix</a:t>
            </a:r>
            <a:r>
              <a:rPr lang="en-US" altLang="zh-TW" sz="1200" kern="1200" baseline="30000" dirty="0" err="1" smtClean="0">
                <a:solidFill>
                  <a:srgbClr val="C00000"/>
                </a:solidFill>
                <a:ea typeface="新細明體"/>
                <a:cs typeface="+mn-cs"/>
              </a:rPr>
              <a:t>TM</a:t>
            </a:r>
            <a:r>
              <a:rPr lang="en-US" altLang="zh-TW" sz="1600" kern="1200" dirty="0" smtClean="0">
                <a:solidFill>
                  <a:srgbClr val="C00000"/>
                </a:solidFill>
                <a:ea typeface="新細明體"/>
                <a:cs typeface="+mn-cs"/>
              </a:rPr>
              <a:t>, </a:t>
            </a:r>
            <a:r>
              <a:rPr lang="en-US" altLang="zh-TW" sz="1600" kern="1200" dirty="0" err="1" smtClean="0">
                <a:solidFill>
                  <a:srgbClr val="C00000"/>
                </a:solidFill>
                <a:ea typeface="新細明體"/>
                <a:cs typeface="+mn-cs"/>
              </a:rPr>
              <a:t>NimbleGen</a:t>
            </a:r>
            <a:r>
              <a:rPr lang="en-US" altLang="zh-TW" sz="1200" kern="1200" dirty="0">
                <a:solidFill>
                  <a:srgbClr val="C00000"/>
                </a:solidFill>
                <a:ea typeface="新細明體"/>
                <a:cs typeface="+mn-cs"/>
              </a:rPr>
              <a:t>™</a:t>
            </a:r>
            <a:r>
              <a:rPr lang="en-US" altLang="zh-TW" sz="1600" kern="1200" dirty="0">
                <a:solidFill>
                  <a:srgbClr val="C00000"/>
                </a:solidFill>
                <a:ea typeface="新細明體"/>
                <a:cs typeface="+mn-cs"/>
              </a:rPr>
              <a:t> </a:t>
            </a:r>
            <a:r>
              <a:rPr lang="en-US" altLang="zh-TW" sz="1600" kern="1200" dirty="0">
                <a:solidFill>
                  <a:srgbClr val="0070C0"/>
                </a:solidFill>
                <a:ea typeface="新細明體"/>
                <a:cs typeface="+mn-cs"/>
              </a:rPr>
              <a:t>uses this approach</a:t>
            </a:r>
          </a:p>
          <a:p>
            <a:pPr marL="268288" indent="-268288" algn="l" rtl="0">
              <a:buSzPct val="85000"/>
              <a:buFont typeface="Wingdings" pitchFamily="2" charset="2"/>
              <a:buChar char="ü"/>
            </a:pPr>
            <a:endParaRPr lang="zh-TW" altLang="en-US" sz="1600" kern="1200" dirty="0">
              <a:solidFill>
                <a:srgbClr val="0070C0"/>
              </a:solidFill>
              <a:ea typeface="新細明體"/>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11188" y="549275"/>
            <a:ext cx="1603358" cy="36933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algn="ctr" rtl="0">
              <a:spcBef>
                <a:spcPct val="0"/>
              </a:spcBef>
            </a:pPr>
            <a:r>
              <a:rPr lang="en-US" altLang="zh-TW" b="1" kern="1200" dirty="0">
                <a:solidFill>
                  <a:prstClr val="white"/>
                </a:solidFill>
                <a:latin typeface="Arial Narrow" pitchFamily="34" charset="0"/>
                <a:ea typeface="新細明體"/>
                <a:cs typeface="Arial" pitchFamily="34" charset="0"/>
              </a:rPr>
              <a:t>DNA spotting</a:t>
            </a:r>
          </a:p>
        </p:txBody>
      </p:sp>
      <p:sp>
        <p:nvSpPr>
          <p:cNvPr id="13" name="矩形 12"/>
          <p:cNvSpPr/>
          <p:nvPr/>
        </p:nvSpPr>
        <p:spPr>
          <a:xfrm>
            <a:off x="611188" y="1000108"/>
            <a:ext cx="3532184" cy="1323439"/>
          </a:xfrm>
          <a:prstGeom prst="rect">
            <a:avLst/>
          </a:prstGeom>
        </p:spPr>
        <p:txBody>
          <a:bodyPr wrap="square">
            <a:spAutoFit/>
          </a:bodyPr>
          <a:lstStyle/>
          <a:p>
            <a:pPr marL="269875" indent="-269875" algn="l" rtl="0">
              <a:buSzPct val="85000"/>
              <a:buFont typeface="Wingdings" pitchFamily="2" charset="2"/>
              <a:buChar char="Ø"/>
            </a:pPr>
            <a:r>
              <a:rPr lang="en-US" altLang="zh-TW" sz="1600" kern="1200" dirty="0">
                <a:solidFill>
                  <a:srgbClr val="0070C0"/>
                </a:solidFill>
                <a:ea typeface="新細明體"/>
                <a:cs typeface="+mn-cs"/>
              </a:rPr>
              <a:t>DNA spotting usually uses multiple pins</a:t>
            </a:r>
          </a:p>
          <a:p>
            <a:pPr marL="269875" indent="-269875" algn="l" rtl="0">
              <a:buSzPct val="85000"/>
              <a:buFont typeface="Wingdings" pitchFamily="2" charset="2"/>
              <a:buChar char="Ø"/>
            </a:pPr>
            <a:r>
              <a:rPr lang="en-US" altLang="zh-TW" sz="1600" kern="1200" dirty="0">
                <a:solidFill>
                  <a:srgbClr val="0070C0"/>
                </a:solidFill>
                <a:ea typeface="新細明體"/>
                <a:cs typeface="+mn-cs"/>
              </a:rPr>
              <a:t>DNA in </a:t>
            </a:r>
            <a:r>
              <a:rPr lang="en-US" altLang="zh-TW" sz="1600" kern="1200" dirty="0" err="1">
                <a:solidFill>
                  <a:srgbClr val="0070C0"/>
                </a:solidFill>
                <a:ea typeface="新細明體"/>
                <a:cs typeface="+mn-cs"/>
              </a:rPr>
              <a:t>microtiter</a:t>
            </a:r>
            <a:r>
              <a:rPr lang="en-US" altLang="zh-TW" sz="1600" kern="1200" dirty="0">
                <a:solidFill>
                  <a:srgbClr val="0070C0"/>
                </a:solidFill>
                <a:ea typeface="新細明體"/>
                <a:cs typeface="+mn-cs"/>
              </a:rPr>
              <a:t> plate</a:t>
            </a:r>
          </a:p>
          <a:p>
            <a:pPr marL="269875" indent="-269875" algn="l" rtl="0">
              <a:buSzPct val="85000"/>
              <a:buFont typeface="Wingdings" pitchFamily="2" charset="2"/>
              <a:buChar char="Ø"/>
            </a:pPr>
            <a:r>
              <a:rPr lang="en-US" altLang="zh-TW" sz="1600" kern="1200" dirty="0">
                <a:solidFill>
                  <a:srgbClr val="0070C0"/>
                </a:solidFill>
                <a:ea typeface="新細明體"/>
                <a:cs typeface="+mn-cs"/>
              </a:rPr>
              <a:t>DNA usually PCR amplified</a:t>
            </a:r>
          </a:p>
          <a:p>
            <a:pPr marL="269875" indent="-269875" algn="l" rtl="0">
              <a:buSzPct val="85000"/>
              <a:buFont typeface="Wingdings" pitchFamily="2" charset="2"/>
              <a:buChar char="Ø"/>
            </a:pPr>
            <a:r>
              <a:rPr lang="en-US" altLang="zh-TW" sz="1600" kern="1200" dirty="0" err="1">
                <a:solidFill>
                  <a:srgbClr val="0070C0"/>
                </a:solidFill>
                <a:ea typeface="新細明體"/>
                <a:cs typeface="+mn-cs"/>
              </a:rPr>
              <a:t>Oligonucleotides</a:t>
            </a:r>
            <a:r>
              <a:rPr lang="en-US" altLang="zh-TW" sz="1600" kern="1200" dirty="0">
                <a:solidFill>
                  <a:srgbClr val="0070C0"/>
                </a:solidFill>
                <a:ea typeface="新細明體"/>
                <a:cs typeface="+mn-cs"/>
              </a:rPr>
              <a:t> can also be spotted</a:t>
            </a:r>
          </a:p>
        </p:txBody>
      </p:sp>
      <p:grpSp>
        <p:nvGrpSpPr>
          <p:cNvPr id="2" name="群組 32"/>
          <p:cNvGrpSpPr/>
          <p:nvPr/>
        </p:nvGrpSpPr>
        <p:grpSpPr>
          <a:xfrm>
            <a:off x="535904" y="549275"/>
            <a:ext cx="8250938" cy="5143536"/>
            <a:chOff x="452705" y="1214422"/>
            <a:chExt cx="8250938" cy="5143536"/>
          </a:xfrm>
        </p:grpSpPr>
        <p:grpSp>
          <p:nvGrpSpPr>
            <p:cNvPr id="3" name="群組 21"/>
            <p:cNvGrpSpPr>
              <a:grpSpLocks noChangeAspect="1"/>
            </p:cNvGrpSpPr>
            <p:nvPr/>
          </p:nvGrpSpPr>
          <p:grpSpPr>
            <a:xfrm>
              <a:off x="4635825" y="3117958"/>
              <a:ext cx="4055471" cy="3240000"/>
              <a:chOff x="-1144646" y="2491225"/>
              <a:chExt cx="4103661" cy="3278500"/>
            </a:xfrm>
          </p:grpSpPr>
          <p:pic>
            <p:nvPicPr>
              <p:cNvPr id="15364" name="Picture 4"/>
              <p:cNvPicPr>
                <a:picLocks noChangeAspect="1" noChangeArrowheads="1"/>
              </p:cNvPicPr>
              <p:nvPr/>
            </p:nvPicPr>
            <p:blipFill>
              <a:blip r:embed="rId3" cstate="print"/>
              <a:srcRect/>
              <a:stretch>
                <a:fillRect/>
              </a:stretch>
            </p:blipFill>
            <p:spPr bwMode="auto">
              <a:xfrm>
                <a:off x="-1144646" y="2491225"/>
                <a:ext cx="1755834" cy="1620000"/>
              </a:xfrm>
              <a:prstGeom prst="rect">
                <a:avLst/>
              </a:prstGeom>
              <a:noFill/>
              <a:ln w="9525">
                <a:noFill/>
                <a:miter lim="800000"/>
                <a:headEnd/>
                <a:tailEnd/>
              </a:ln>
            </p:spPr>
          </p:pic>
          <p:pic>
            <p:nvPicPr>
              <p:cNvPr id="190466" name="Picture 2"/>
              <p:cNvPicPr>
                <a:picLocks noChangeAspect="1" noChangeArrowheads="1"/>
              </p:cNvPicPr>
              <p:nvPr/>
            </p:nvPicPr>
            <p:blipFill>
              <a:blip r:embed="rId4" cstate="print"/>
              <a:srcRect l="3447"/>
              <a:stretch>
                <a:fillRect/>
              </a:stretch>
            </p:blipFill>
            <p:spPr bwMode="auto">
              <a:xfrm>
                <a:off x="-1144646" y="4149725"/>
                <a:ext cx="2001058" cy="1620000"/>
              </a:xfrm>
              <a:prstGeom prst="rect">
                <a:avLst/>
              </a:prstGeom>
              <a:noFill/>
              <a:ln w="9525">
                <a:noFill/>
                <a:miter lim="800000"/>
                <a:headEnd/>
                <a:tailEnd/>
              </a:ln>
              <a:effectLst/>
            </p:spPr>
          </p:pic>
          <p:pic>
            <p:nvPicPr>
              <p:cNvPr id="190467" name="Picture 3"/>
              <p:cNvPicPr>
                <a:picLocks noChangeAspect="1" noChangeArrowheads="1"/>
              </p:cNvPicPr>
              <p:nvPr/>
            </p:nvPicPr>
            <p:blipFill>
              <a:blip r:embed="rId5" cstate="print"/>
              <a:srcRect l="3322"/>
              <a:stretch>
                <a:fillRect/>
              </a:stretch>
            </p:blipFill>
            <p:spPr bwMode="auto">
              <a:xfrm>
                <a:off x="880010" y="4149725"/>
                <a:ext cx="2079005" cy="1620000"/>
              </a:xfrm>
              <a:prstGeom prst="rect">
                <a:avLst/>
              </a:prstGeom>
              <a:noFill/>
              <a:ln w="9525">
                <a:noFill/>
                <a:miter lim="800000"/>
                <a:headEnd/>
                <a:tailEnd/>
              </a:ln>
              <a:effectLst/>
            </p:spPr>
          </p:pic>
          <p:pic>
            <p:nvPicPr>
              <p:cNvPr id="190471" name="Picture 7"/>
              <p:cNvPicPr>
                <a:picLocks noChangeAspect="1" noChangeArrowheads="1"/>
              </p:cNvPicPr>
              <p:nvPr/>
            </p:nvPicPr>
            <p:blipFill>
              <a:blip r:embed="rId6" cstate="print"/>
              <a:srcRect r="1281"/>
              <a:stretch>
                <a:fillRect/>
              </a:stretch>
            </p:blipFill>
            <p:spPr bwMode="auto">
              <a:xfrm>
                <a:off x="641277" y="2491225"/>
                <a:ext cx="2317738" cy="1620000"/>
              </a:xfrm>
              <a:prstGeom prst="rect">
                <a:avLst/>
              </a:prstGeom>
              <a:noFill/>
              <a:ln w="9525">
                <a:noFill/>
                <a:miter lim="800000"/>
                <a:headEnd/>
                <a:tailEnd/>
              </a:ln>
              <a:effectLst/>
            </p:spPr>
          </p:pic>
        </p:grpSp>
        <p:grpSp>
          <p:nvGrpSpPr>
            <p:cNvPr id="4" name="群組 29"/>
            <p:cNvGrpSpPr/>
            <p:nvPr/>
          </p:nvGrpSpPr>
          <p:grpSpPr>
            <a:xfrm>
              <a:off x="3929058" y="1214422"/>
              <a:ext cx="2125232" cy="1778762"/>
              <a:chOff x="3929058" y="1214422"/>
              <a:chExt cx="2125232" cy="1778762"/>
            </a:xfrm>
          </p:grpSpPr>
          <p:pic>
            <p:nvPicPr>
              <p:cNvPr id="26" name="Picture 1029" descr="C:\Documents and Settings\Stan Rose\Desktop\affy.jpg"/>
              <p:cNvPicPr>
                <a:picLocks noChangeAspect="1" noChangeArrowheads="1"/>
              </p:cNvPicPr>
              <p:nvPr/>
            </p:nvPicPr>
            <p:blipFill>
              <a:blip r:embed="rId7" cstate="print"/>
              <a:srcRect/>
              <a:stretch>
                <a:fillRect/>
              </a:stretch>
            </p:blipFill>
            <p:spPr bwMode="auto">
              <a:xfrm>
                <a:off x="3929058" y="1214422"/>
                <a:ext cx="2125232" cy="1778762"/>
              </a:xfrm>
              <a:prstGeom prst="rect">
                <a:avLst/>
              </a:prstGeom>
              <a:noFill/>
            </p:spPr>
          </p:pic>
          <p:pic>
            <p:nvPicPr>
              <p:cNvPr id="27" name="Picture 1031" descr="affy"/>
              <p:cNvPicPr>
                <a:picLocks noChangeAspect="1" noChangeArrowheads="1"/>
              </p:cNvPicPr>
              <p:nvPr/>
            </p:nvPicPr>
            <p:blipFill>
              <a:blip r:embed="rId8" cstate="print"/>
              <a:srcRect/>
              <a:stretch>
                <a:fillRect/>
              </a:stretch>
            </p:blipFill>
            <p:spPr bwMode="auto">
              <a:xfrm>
                <a:off x="3929058" y="2766177"/>
                <a:ext cx="546368" cy="227007"/>
              </a:xfrm>
              <a:prstGeom prst="rect">
                <a:avLst/>
              </a:prstGeom>
              <a:solidFill>
                <a:schemeClr val="bg1"/>
              </a:solidFill>
            </p:spPr>
          </p:pic>
        </p:grpSp>
        <p:grpSp>
          <p:nvGrpSpPr>
            <p:cNvPr id="6" name="群組 28"/>
            <p:cNvGrpSpPr/>
            <p:nvPr/>
          </p:nvGrpSpPr>
          <p:grpSpPr>
            <a:xfrm>
              <a:off x="6072198" y="1214422"/>
              <a:ext cx="2631445" cy="1820857"/>
              <a:chOff x="6072198" y="1214422"/>
              <a:chExt cx="2631445" cy="1820857"/>
            </a:xfrm>
          </p:grpSpPr>
          <p:pic>
            <p:nvPicPr>
              <p:cNvPr id="25" name="Picture 1033" descr="C:\Documents and Settings\Stan Rose\Desktop\NGS.jpg"/>
              <p:cNvPicPr>
                <a:picLocks noChangeAspect="1" noChangeArrowheads="1"/>
              </p:cNvPicPr>
              <p:nvPr/>
            </p:nvPicPr>
            <p:blipFill>
              <a:blip r:embed="rId9" cstate="print"/>
              <a:srcRect/>
              <a:stretch>
                <a:fillRect/>
              </a:stretch>
            </p:blipFill>
            <p:spPr bwMode="auto">
              <a:xfrm>
                <a:off x="6072198" y="1214422"/>
                <a:ext cx="2631445" cy="1820857"/>
              </a:xfrm>
              <a:prstGeom prst="rect">
                <a:avLst/>
              </a:prstGeom>
              <a:noFill/>
            </p:spPr>
          </p:pic>
          <p:pic>
            <p:nvPicPr>
              <p:cNvPr id="28" name="Picture 1036" descr="ng master logo 0222x0072"/>
              <p:cNvPicPr>
                <a:picLocks noChangeAspect="1" noChangeArrowheads="1"/>
              </p:cNvPicPr>
              <p:nvPr/>
            </p:nvPicPr>
            <p:blipFill>
              <a:blip r:embed="rId10" cstate="print"/>
              <a:srcRect/>
              <a:stretch>
                <a:fillRect/>
              </a:stretch>
            </p:blipFill>
            <p:spPr bwMode="auto">
              <a:xfrm>
                <a:off x="6072198" y="2855506"/>
                <a:ext cx="554123" cy="179773"/>
              </a:xfrm>
              <a:prstGeom prst="rect">
                <a:avLst/>
              </a:prstGeom>
              <a:solidFill>
                <a:schemeClr val="bg1"/>
              </a:solidFill>
            </p:spPr>
          </p:pic>
        </p:grpSp>
        <p:grpSp>
          <p:nvGrpSpPr>
            <p:cNvPr id="7" name="群組 31"/>
            <p:cNvGrpSpPr/>
            <p:nvPr/>
          </p:nvGrpSpPr>
          <p:grpSpPr>
            <a:xfrm>
              <a:off x="452705" y="3117958"/>
              <a:ext cx="4144982" cy="3240000"/>
              <a:chOff x="452705" y="3117958"/>
              <a:chExt cx="4144982" cy="3240000"/>
            </a:xfrm>
          </p:grpSpPr>
          <p:grpSp>
            <p:nvGrpSpPr>
              <p:cNvPr id="8" name="群組 22"/>
              <p:cNvGrpSpPr/>
              <p:nvPr/>
            </p:nvGrpSpPr>
            <p:grpSpPr>
              <a:xfrm>
                <a:off x="452705" y="3117958"/>
                <a:ext cx="4144982" cy="3240000"/>
                <a:chOff x="4786314" y="2714620"/>
                <a:chExt cx="4144982" cy="3240000"/>
              </a:xfrm>
            </p:grpSpPr>
            <p:pic>
              <p:nvPicPr>
                <p:cNvPr id="190470" name="Picture 6"/>
                <p:cNvPicPr>
                  <a:picLocks noChangeAspect="1" noChangeArrowheads="1"/>
                </p:cNvPicPr>
                <p:nvPr/>
              </p:nvPicPr>
              <p:blipFill>
                <a:blip r:embed="rId11" cstate="print"/>
                <a:srcRect/>
                <a:stretch>
                  <a:fillRect/>
                </a:stretch>
              </p:blipFill>
              <p:spPr bwMode="auto">
                <a:xfrm>
                  <a:off x="4786314" y="2714620"/>
                  <a:ext cx="4144982" cy="3240000"/>
                </a:xfrm>
                <a:prstGeom prst="rect">
                  <a:avLst/>
                </a:prstGeom>
                <a:noFill/>
                <a:ln w="9525">
                  <a:noFill/>
                  <a:miter lim="800000"/>
                  <a:headEnd/>
                  <a:tailEnd/>
                </a:ln>
                <a:effectLst/>
              </p:spPr>
            </p:pic>
            <p:sp>
              <p:nvSpPr>
                <p:cNvPr id="20" name="矩形 19"/>
                <p:cNvSpPr/>
                <p:nvPr/>
              </p:nvSpPr>
              <p:spPr>
                <a:xfrm>
                  <a:off x="7072330" y="4857760"/>
                  <a:ext cx="571504" cy="571504"/>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TW" altLang="en-US" kern="1200">
                    <a:solidFill>
                      <a:prstClr val="white"/>
                    </a:solidFill>
                    <a:latin typeface="Calibri"/>
                    <a:ea typeface="新細明體"/>
                    <a:cs typeface="+mn-cs"/>
                  </a:endParaRPr>
                </a:p>
              </p:txBody>
            </p:sp>
          </p:grpSp>
          <p:pic>
            <p:nvPicPr>
              <p:cNvPr id="190472" name="Picture 8"/>
              <p:cNvPicPr>
                <a:picLocks noChangeAspect="1" noChangeArrowheads="1"/>
              </p:cNvPicPr>
              <p:nvPr/>
            </p:nvPicPr>
            <p:blipFill>
              <a:blip r:embed="rId12" cstate="print"/>
              <a:srcRect/>
              <a:stretch>
                <a:fillRect/>
              </a:stretch>
            </p:blipFill>
            <p:spPr bwMode="auto">
              <a:xfrm>
                <a:off x="452705" y="6143645"/>
                <a:ext cx="966790" cy="214313"/>
              </a:xfrm>
              <a:prstGeom prst="rect">
                <a:avLst/>
              </a:prstGeom>
              <a:noFill/>
              <a:ln w="9525">
                <a:noFill/>
                <a:miter lim="800000"/>
                <a:headEnd/>
                <a:tailEnd/>
              </a:ln>
              <a:effectLst/>
            </p:spPr>
          </p:pic>
        </p:gr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4294967295"/>
          </p:nvPr>
        </p:nvSpPr>
        <p:spPr>
          <a:xfrm>
            <a:off x="611188" y="1142984"/>
            <a:ext cx="7961340" cy="3929090"/>
          </a:xfrm>
        </p:spPr>
        <p:txBody>
          <a:bodyPr>
            <a:noAutofit/>
          </a:bodyPr>
          <a:lstStyle/>
          <a:p>
            <a:pPr marL="182563" indent="-182563" eaLnBrk="1" hangingPunct="1"/>
            <a:r>
              <a:rPr lang="en-US" altLang="zh-TW" sz="1600" dirty="0" err="1" smtClean="0">
                <a:solidFill>
                  <a:srgbClr val="0070C0"/>
                </a:solidFill>
                <a:latin typeface="Calibri" pitchFamily="34" charset="0"/>
              </a:rPr>
              <a:t>Oligonucleotides</a:t>
            </a:r>
            <a:endParaRPr lang="en-US" altLang="zh-TW" sz="1600" dirty="0" smtClean="0">
              <a:solidFill>
                <a:srgbClr val="0070C0"/>
              </a:solidFill>
              <a:latin typeface="Calibri" pitchFamily="34" charset="0"/>
            </a:endParaRPr>
          </a:p>
          <a:p>
            <a:pPr marL="541338" lvl="1" eaLnBrk="1" hangingPunct="1"/>
            <a:r>
              <a:rPr lang="en-US" altLang="zh-TW" sz="1600" dirty="0" smtClean="0">
                <a:solidFill>
                  <a:srgbClr val="0070C0"/>
                </a:solidFill>
                <a:latin typeface="Calibri" pitchFamily="34" charset="0"/>
              </a:rPr>
              <a:t>usually </a:t>
            </a:r>
            <a:r>
              <a:rPr lang="en-US" altLang="zh-TW" sz="1600" dirty="0" smtClean="0">
                <a:solidFill>
                  <a:srgbClr val="C00000"/>
                </a:solidFill>
                <a:latin typeface="Calibri" pitchFamily="34" charset="0"/>
              </a:rPr>
              <a:t>at least 20–25 bases </a:t>
            </a:r>
            <a:r>
              <a:rPr lang="en-US" altLang="zh-TW" sz="1600" dirty="0" smtClean="0">
                <a:solidFill>
                  <a:srgbClr val="0070C0"/>
                </a:solidFill>
                <a:latin typeface="Calibri" pitchFamily="34" charset="0"/>
              </a:rPr>
              <a:t>in length, optimal with 45~60 bps long </a:t>
            </a:r>
          </a:p>
          <a:p>
            <a:pPr marL="541338" lvl="1" eaLnBrk="1" hangingPunct="1"/>
            <a:r>
              <a:rPr lang="en-US" altLang="zh-TW" sz="1600" dirty="0" smtClean="0">
                <a:solidFill>
                  <a:srgbClr val="C00000"/>
                </a:solidFill>
                <a:latin typeface="Calibri" pitchFamily="34" charset="0"/>
              </a:rPr>
              <a:t>10–20 different </a:t>
            </a:r>
            <a:r>
              <a:rPr lang="en-US" altLang="zh-TW" sz="1600" dirty="0" err="1" smtClean="0">
                <a:solidFill>
                  <a:srgbClr val="C00000"/>
                </a:solidFill>
                <a:latin typeface="Calibri" pitchFamily="34" charset="0"/>
              </a:rPr>
              <a:t>oligonucleotides</a:t>
            </a:r>
            <a:r>
              <a:rPr lang="en-US" altLang="zh-TW" sz="1600" dirty="0" smtClean="0">
                <a:solidFill>
                  <a:srgbClr val="C00000"/>
                </a:solidFill>
                <a:latin typeface="Calibri" pitchFamily="34" charset="0"/>
              </a:rPr>
              <a:t> for each gene</a:t>
            </a:r>
          </a:p>
          <a:p>
            <a:pPr marL="182563" indent="-182563" eaLnBrk="1" hangingPunct="1"/>
            <a:r>
              <a:rPr lang="en-US" altLang="zh-TW" sz="1600" dirty="0" err="1" smtClean="0">
                <a:solidFill>
                  <a:srgbClr val="0070C0"/>
                </a:solidFill>
                <a:latin typeface="Calibri" pitchFamily="34" charset="0"/>
              </a:rPr>
              <a:t>Oligonucleotides</a:t>
            </a:r>
            <a:r>
              <a:rPr lang="en-US" altLang="zh-TW" sz="1600" dirty="0" smtClean="0">
                <a:solidFill>
                  <a:srgbClr val="0070C0"/>
                </a:solidFill>
                <a:latin typeface="Calibri" pitchFamily="34" charset="0"/>
              </a:rPr>
              <a:t> for each gene selected by computer program to be the following:</a:t>
            </a:r>
          </a:p>
          <a:p>
            <a:pPr marL="539750" lvl="1" indent="-265113" eaLnBrk="1" hangingPunct="1"/>
            <a:r>
              <a:rPr lang="en-US" altLang="zh-TW" sz="1600" dirty="0" smtClean="0">
                <a:solidFill>
                  <a:srgbClr val="C00000"/>
                </a:solidFill>
                <a:latin typeface="Calibri" pitchFamily="34" charset="0"/>
              </a:rPr>
              <a:t>unique in genome </a:t>
            </a:r>
            <a:r>
              <a:rPr lang="en-US" altLang="zh-TW" sz="1600" dirty="0" smtClean="0">
                <a:solidFill>
                  <a:srgbClr val="0070C0"/>
                </a:solidFill>
                <a:latin typeface="Calibri" pitchFamily="34" charset="0"/>
              </a:rPr>
              <a:t>(4 </a:t>
            </a:r>
            <a:r>
              <a:rPr lang="en-US" altLang="zh-TW" sz="1600" baseline="30000" dirty="0" smtClean="0">
                <a:solidFill>
                  <a:srgbClr val="0070C0"/>
                </a:solidFill>
                <a:latin typeface="Calibri" pitchFamily="34" charset="0"/>
              </a:rPr>
              <a:t>(20 to 25)</a:t>
            </a:r>
            <a:r>
              <a:rPr lang="en-US" altLang="zh-TW" sz="1600" dirty="0" smtClean="0">
                <a:solidFill>
                  <a:srgbClr val="0070C0"/>
                </a:solidFill>
                <a:latin typeface="Calibri" pitchFamily="34" charset="0"/>
              </a:rPr>
              <a:t> =2</a:t>
            </a:r>
            <a:r>
              <a:rPr lang="en-US" altLang="zh-TW" sz="1600" baseline="30000" dirty="0" smtClean="0">
                <a:solidFill>
                  <a:srgbClr val="0070C0"/>
                </a:solidFill>
                <a:latin typeface="Calibri" pitchFamily="34" charset="0"/>
              </a:rPr>
              <a:t>(40</a:t>
            </a:r>
            <a:r>
              <a:rPr lang="en-US" altLang="zh-TW" sz="1600" dirty="0" smtClean="0">
                <a:solidFill>
                  <a:srgbClr val="0070C0"/>
                </a:solidFill>
                <a:latin typeface="Calibri" pitchFamily="34" charset="0"/>
              </a:rPr>
              <a:t> </a:t>
            </a:r>
            <a:r>
              <a:rPr lang="en-US" altLang="zh-TW" sz="1600" baseline="30000" dirty="0" smtClean="0">
                <a:solidFill>
                  <a:srgbClr val="0070C0"/>
                </a:solidFill>
                <a:latin typeface="Calibri" pitchFamily="34" charset="0"/>
              </a:rPr>
              <a:t>to 50) </a:t>
            </a:r>
            <a:r>
              <a:rPr lang="en-US" altLang="zh-TW" sz="1600" dirty="0" smtClean="0">
                <a:solidFill>
                  <a:srgbClr val="0070C0"/>
                </a:solidFill>
                <a:latin typeface="Calibri" pitchFamily="34" charset="0"/>
              </a:rPr>
              <a:t>&gt;&gt; 3*10</a:t>
            </a:r>
            <a:r>
              <a:rPr lang="en-US" altLang="zh-TW" sz="1600" baseline="30000" dirty="0" smtClean="0">
                <a:solidFill>
                  <a:srgbClr val="0070C0"/>
                </a:solidFill>
                <a:latin typeface="Calibri" pitchFamily="34" charset="0"/>
              </a:rPr>
              <a:t>9</a:t>
            </a:r>
            <a:r>
              <a:rPr lang="en-US" altLang="zh-TW" sz="1600" dirty="0" smtClean="0">
                <a:solidFill>
                  <a:srgbClr val="0070C0"/>
                </a:solidFill>
                <a:latin typeface="Calibri" pitchFamily="34" charset="0"/>
              </a:rPr>
              <a:t> = 2</a:t>
            </a:r>
            <a:r>
              <a:rPr lang="en-US" altLang="zh-TW" sz="1600" baseline="30000" dirty="0" smtClean="0">
                <a:solidFill>
                  <a:srgbClr val="0070C0"/>
                </a:solidFill>
                <a:latin typeface="Calibri" pitchFamily="34" charset="0"/>
              </a:rPr>
              <a:t>30</a:t>
            </a:r>
            <a:r>
              <a:rPr lang="en-US" altLang="zh-TW" sz="1600" dirty="0" smtClean="0">
                <a:solidFill>
                  <a:srgbClr val="0070C0"/>
                </a:solidFill>
                <a:latin typeface="Calibri" pitchFamily="34" charset="0"/>
              </a:rPr>
              <a:t>), not likely to appear twice</a:t>
            </a:r>
          </a:p>
          <a:p>
            <a:pPr marL="539750" lvl="1" indent="-265113" eaLnBrk="1" hangingPunct="1"/>
            <a:r>
              <a:rPr lang="en-US" altLang="zh-TW" sz="1600" dirty="0" smtClean="0">
                <a:solidFill>
                  <a:srgbClr val="C00000"/>
                </a:solidFill>
                <a:latin typeface="Calibri" pitchFamily="34" charset="0"/>
              </a:rPr>
              <a:t>non-overlapping</a:t>
            </a:r>
            <a:r>
              <a:rPr lang="en-US" altLang="zh-TW" sz="1600" dirty="0" smtClean="0">
                <a:solidFill>
                  <a:srgbClr val="0070C0"/>
                </a:solidFill>
                <a:latin typeface="Calibri" pitchFamily="34" charset="0"/>
              </a:rPr>
              <a:t> (if the sequence length is too short then specificity is low, whereas if the length is too long, self-hybridization could happen)</a:t>
            </a:r>
          </a:p>
          <a:p>
            <a:pPr marL="182563" indent="-182563" eaLnBrk="1" hangingPunct="1"/>
            <a:r>
              <a:rPr lang="en-US" altLang="zh-TW" sz="1600" dirty="0" smtClean="0">
                <a:solidFill>
                  <a:srgbClr val="0070C0"/>
                </a:solidFill>
                <a:latin typeface="Calibri" pitchFamily="34" charset="0"/>
              </a:rPr>
              <a:t>Composition based on design rules</a:t>
            </a:r>
          </a:p>
          <a:p>
            <a:pPr marL="539750" lvl="1" indent="-265113"/>
            <a:r>
              <a:rPr lang="en-US" altLang="zh-TW" sz="1600" dirty="0" smtClean="0">
                <a:solidFill>
                  <a:srgbClr val="0070C0"/>
                </a:solidFill>
                <a:latin typeface="Calibri" pitchFamily="34" charset="0"/>
              </a:rPr>
              <a:t>empirically derived rules </a:t>
            </a:r>
          </a:p>
          <a:p>
            <a:pPr marL="539750" lvl="1" indent="-265113">
              <a:buNone/>
            </a:pPr>
            <a:r>
              <a:rPr lang="en-US" altLang="zh-TW" sz="1600" dirty="0" smtClean="0">
                <a:solidFill>
                  <a:srgbClr val="0070C0"/>
                </a:solidFill>
                <a:latin typeface="Calibri" pitchFamily="34" charset="0"/>
              </a:rPr>
              <a:t>(ratio of G-C pairs vs. A-T pairs which </a:t>
            </a:r>
          </a:p>
          <a:p>
            <a:pPr marL="539750" lvl="1" indent="-265113">
              <a:buNone/>
            </a:pPr>
            <a:r>
              <a:rPr lang="en-US" altLang="zh-TW" sz="1600" dirty="0" smtClean="0">
                <a:solidFill>
                  <a:srgbClr val="0070C0"/>
                </a:solidFill>
                <a:latin typeface="Calibri" pitchFamily="34" charset="0"/>
              </a:rPr>
              <a:t>could affect the melting temperature </a:t>
            </a:r>
          </a:p>
          <a:p>
            <a:pPr marL="539750" lvl="1" indent="-265113">
              <a:buNone/>
            </a:pPr>
            <a:r>
              <a:rPr lang="en-US" altLang="zh-TW" sz="1600" dirty="0" smtClean="0">
                <a:solidFill>
                  <a:srgbClr val="0070C0"/>
                </a:solidFill>
                <a:latin typeface="Calibri" pitchFamily="34" charset="0"/>
              </a:rPr>
              <a:t>of the seq., </a:t>
            </a:r>
            <a:r>
              <a:rPr lang="en-US" altLang="zh-TW" sz="1600" dirty="0" err="1" smtClean="0">
                <a:solidFill>
                  <a:srgbClr val="0070C0"/>
                </a:solidFill>
                <a:latin typeface="Calibri" pitchFamily="34" charset="0"/>
              </a:rPr>
              <a:t>ie</a:t>
            </a:r>
            <a:r>
              <a:rPr lang="en-US" altLang="zh-TW" sz="1600" dirty="0" smtClean="0">
                <a:solidFill>
                  <a:srgbClr val="0070C0"/>
                </a:solidFill>
                <a:latin typeface="Calibri" pitchFamily="34" charset="0"/>
              </a:rPr>
              <a:t>. T</a:t>
            </a:r>
            <a:r>
              <a:rPr lang="en-US" altLang="zh-TW" sz="1600" baseline="-25000" dirty="0" smtClean="0">
                <a:solidFill>
                  <a:srgbClr val="0070C0"/>
                </a:solidFill>
                <a:latin typeface="Calibri" pitchFamily="34" charset="0"/>
              </a:rPr>
              <a:t>m</a:t>
            </a:r>
            <a:r>
              <a:rPr lang="en-US" altLang="zh-TW" sz="1600" dirty="0" smtClean="0">
                <a:solidFill>
                  <a:srgbClr val="0070C0"/>
                </a:solidFill>
                <a:latin typeface="Calibri" pitchFamily="34" charset="0"/>
              </a:rPr>
              <a:t> = 64.9+0.41*(GC%)</a:t>
            </a:r>
          </a:p>
          <a:p>
            <a:pPr marL="539750" lvl="1" indent="-265113">
              <a:buNone/>
            </a:pPr>
            <a:r>
              <a:rPr lang="en-US" altLang="zh-TW" sz="1600" dirty="0" smtClean="0">
                <a:solidFill>
                  <a:srgbClr val="0070C0"/>
                </a:solidFill>
                <a:latin typeface="Calibri" pitchFamily="34" charset="0"/>
              </a:rPr>
              <a:t>-675/L)</a:t>
            </a:r>
          </a:p>
        </p:txBody>
      </p:sp>
      <p:sp>
        <p:nvSpPr>
          <p:cNvPr id="4" name="矩形 3"/>
          <p:cNvSpPr/>
          <p:nvPr/>
        </p:nvSpPr>
        <p:spPr>
          <a:xfrm>
            <a:off x="611188" y="549275"/>
            <a:ext cx="5175258" cy="369332"/>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en-US" altLang="zh-TW" b="1" dirty="0" err="1" smtClean="0">
                <a:solidFill>
                  <a:schemeClr val="bg1"/>
                </a:solidFill>
                <a:latin typeface="Arial Narrow" pitchFamily="34" charset="0"/>
                <a:cs typeface="Arial" pitchFamily="34" charset="0"/>
              </a:rPr>
              <a:t>Oligonucleotide</a:t>
            </a:r>
            <a:r>
              <a:rPr lang="en-US" altLang="zh-TW" b="1" dirty="0" smtClean="0">
                <a:solidFill>
                  <a:schemeClr val="bg1"/>
                </a:solidFill>
                <a:latin typeface="Arial Narrow" pitchFamily="34" charset="0"/>
                <a:cs typeface="Arial" pitchFamily="34" charset="0"/>
              </a:rPr>
              <a:t> microarrays – pioneered by </a:t>
            </a:r>
            <a:r>
              <a:rPr lang="en-US" altLang="zh-TW" b="1" dirty="0" err="1" smtClean="0">
                <a:solidFill>
                  <a:schemeClr val="bg1"/>
                </a:solidFill>
                <a:latin typeface="Arial Narrow" pitchFamily="34" charset="0"/>
                <a:cs typeface="Arial" pitchFamily="34" charset="0"/>
              </a:rPr>
              <a:t>Affymetrix</a:t>
            </a:r>
            <a:endParaRPr lang="zh-TW" altLang="en-US" b="1" dirty="0">
              <a:solidFill>
                <a:schemeClr val="bg1"/>
              </a:solidFill>
              <a:latin typeface="Arial Narrow" pitchFamily="34" charset="0"/>
              <a:cs typeface="Arial" pitchFamily="34" charset="0"/>
            </a:endParaRPr>
          </a:p>
        </p:txBody>
      </p:sp>
      <p:pic>
        <p:nvPicPr>
          <p:cNvPr id="194562" name="Picture 2"/>
          <p:cNvPicPr>
            <a:picLocks noChangeAspect="1" noChangeArrowheads="1"/>
          </p:cNvPicPr>
          <p:nvPr/>
        </p:nvPicPr>
        <p:blipFill>
          <a:blip r:embed="rId3" cstate="print"/>
          <a:srcRect/>
          <a:stretch>
            <a:fillRect/>
          </a:stretch>
        </p:blipFill>
        <p:spPr bwMode="auto">
          <a:xfrm>
            <a:off x="4118480" y="3357562"/>
            <a:ext cx="4525485" cy="285752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246787" name="ShockwaveFlash1" r:id="rId2" imgW="8392696" imgH="5825489"/>
    </p:controls>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0034" y="428604"/>
            <a:ext cx="2616421" cy="369332"/>
          </a:xfrm>
          <a:prstGeom prst="rect">
            <a:avLst/>
          </a:prstGeom>
          <a:solidFill>
            <a:schemeClr val="accent6">
              <a:lumMod val="75000"/>
            </a:schemeClr>
          </a:solidFill>
        </p:spPr>
        <p:style>
          <a:lnRef idx="3">
            <a:schemeClr val="lt1"/>
          </a:lnRef>
          <a:fillRef idx="1">
            <a:schemeClr val="accent6"/>
          </a:fillRef>
          <a:effectRef idx="1">
            <a:schemeClr val="accent6"/>
          </a:effectRef>
          <a:fontRef idx="minor">
            <a:schemeClr val="lt1"/>
          </a:fontRef>
        </p:style>
        <p:txBody>
          <a:bodyPr wrap="none" anchor="ctr">
            <a:spAutoFit/>
          </a:bodyPr>
          <a:lstStyle/>
          <a:p>
            <a:pPr algn="ctr"/>
            <a:r>
              <a:rPr lang="en-GB" altLang="zh-TW" b="1" dirty="0" smtClean="0">
                <a:solidFill>
                  <a:schemeClr val="bg1"/>
                </a:solidFill>
                <a:latin typeface="Arial Narrow" pitchFamily="34" charset="0"/>
                <a:ea typeface="新細明體" pitchFamily="18" charset="-120"/>
                <a:cs typeface="Arial" pitchFamily="34" charset="0"/>
              </a:rPr>
              <a:t>Experimental methodology</a:t>
            </a:r>
          </a:p>
        </p:txBody>
      </p:sp>
      <p:grpSp>
        <p:nvGrpSpPr>
          <p:cNvPr id="3" name="群組 266"/>
          <p:cNvGrpSpPr/>
          <p:nvPr/>
        </p:nvGrpSpPr>
        <p:grpSpPr>
          <a:xfrm>
            <a:off x="502444" y="1063615"/>
            <a:ext cx="8139112" cy="3436955"/>
            <a:chOff x="502444" y="928670"/>
            <a:chExt cx="8139112" cy="3436955"/>
          </a:xfrm>
        </p:grpSpPr>
        <p:sp>
          <p:nvSpPr>
            <p:cNvPr id="132" name="AutoShape 25"/>
            <p:cNvSpPr>
              <a:spLocks noChangeArrowheads="1"/>
            </p:cNvSpPr>
            <p:nvPr/>
          </p:nvSpPr>
          <p:spPr bwMode="auto">
            <a:xfrm>
              <a:off x="502444"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Experimental</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Design</a:t>
              </a:r>
            </a:p>
          </p:txBody>
        </p:sp>
        <p:pic>
          <p:nvPicPr>
            <p:cNvPr id="133" name="Picture 156" descr="91368-65"/>
            <p:cNvPicPr>
              <a:picLocks noChangeAspect="1" noChangeArrowheads="1"/>
            </p:cNvPicPr>
            <p:nvPr/>
          </p:nvPicPr>
          <p:blipFill>
            <a:blip r:embed="rId3" cstate="print"/>
            <a:srcRect l="11694" r="14188"/>
            <a:stretch>
              <a:fillRect/>
            </a:stretch>
          </p:blipFill>
          <p:spPr bwMode="auto">
            <a:xfrm>
              <a:off x="573881" y="2046270"/>
              <a:ext cx="1368425" cy="2319355"/>
            </a:xfrm>
            <a:prstGeom prst="rect">
              <a:avLst/>
            </a:prstGeom>
            <a:noFill/>
          </p:spPr>
        </p:pic>
        <p:sp>
          <p:nvSpPr>
            <p:cNvPr id="134" name="Oval 163"/>
            <p:cNvSpPr>
              <a:spLocks noChangeAspect="1" noChangeArrowheads="1"/>
            </p:cNvSpPr>
            <p:nvPr/>
          </p:nvSpPr>
          <p:spPr bwMode="auto">
            <a:xfrm>
              <a:off x="658833"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dirty="0" smtClean="0">
                  <a:ln>
                    <a:noFill/>
                  </a:ln>
                  <a:solidFill>
                    <a:srgbClr val="FFFFFF"/>
                  </a:solidFill>
                  <a:effectLst/>
                  <a:uLnTx/>
                  <a:uFillTx/>
                  <a:latin typeface="Arial" pitchFamily="34" charset="0"/>
                  <a:cs typeface="Arial" pitchFamily="34" charset="0"/>
                </a:rPr>
                <a:t>1</a:t>
              </a:r>
            </a:p>
          </p:txBody>
        </p:sp>
        <p:pic>
          <p:nvPicPr>
            <p:cNvPr id="82949" name="Picture 5"/>
            <p:cNvPicPr>
              <a:picLocks noChangeAspect="1" noChangeArrowheads="1"/>
            </p:cNvPicPr>
            <p:nvPr/>
          </p:nvPicPr>
          <p:blipFill>
            <a:blip r:embed="rId4" cstate="print"/>
            <a:srcRect/>
            <a:stretch>
              <a:fillRect/>
            </a:stretch>
          </p:blipFill>
          <p:spPr bwMode="auto">
            <a:xfrm rot="5400000">
              <a:off x="1755765" y="2527287"/>
              <a:ext cx="2319355" cy="1357322"/>
            </a:xfrm>
            <a:prstGeom prst="rect">
              <a:avLst/>
            </a:prstGeom>
            <a:noFill/>
            <a:ln w="9525">
              <a:noFill/>
              <a:miter lim="800000"/>
              <a:headEnd/>
              <a:tailEnd/>
            </a:ln>
            <a:effectLst/>
          </p:spPr>
        </p:pic>
        <p:sp>
          <p:nvSpPr>
            <p:cNvPr id="135" name="AutoShape 28"/>
            <p:cNvSpPr>
              <a:spLocks noChangeArrowheads="1"/>
            </p:cNvSpPr>
            <p:nvPr/>
          </p:nvSpPr>
          <p:spPr bwMode="auto">
            <a:xfrm>
              <a:off x="2159000"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Microarray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Experiments</a:t>
              </a:r>
            </a:p>
          </p:txBody>
        </p:sp>
        <p:sp>
          <p:nvSpPr>
            <p:cNvPr id="137" name="Oval 165"/>
            <p:cNvSpPr>
              <a:spLocks noChangeAspect="1" noChangeArrowheads="1"/>
            </p:cNvSpPr>
            <p:nvPr/>
          </p:nvSpPr>
          <p:spPr bwMode="auto">
            <a:xfrm>
              <a:off x="2314595"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dirty="0" smtClean="0">
                  <a:ln>
                    <a:noFill/>
                  </a:ln>
                  <a:solidFill>
                    <a:srgbClr val="FFFFFF"/>
                  </a:solidFill>
                  <a:effectLst/>
                  <a:uLnTx/>
                  <a:uFillTx/>
                  <a:latin typeface="Arial" pitchFamily="34" charset="0"/>
                  <a:cs typeface="Arial" pitchFamily="34" charset="0"/>
                </a:rPr>
                <a:t>2</a:t>
              </a:r>
            </a:p>
          </p:txBody>
        </p:sp>
        <p:sp>
          <p:nvSpPr>
            <p:cNvPr id="138" name="AutoShape 29"/>
            <p:cNvSpPr>
              <a:spLocks noChangeArrowheads="1"/>
            </p:cNvSpPr>
            <p:nvPr/>
          </p:nvSpPr>
          <p:spPr bwMode="auto">
            <a:xfrm>
              <a:off x="3815556"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Image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Processing</a:t>
              </a:r>
            </a:p>
          </p:txBody>
        </p:sp>
        <p:pic>
          <p:nvPicPr>
            <p:cNvPr id="139" name="Picture 150" descr="80689-39"/>
            <p:cNvPicPr>
              <a:picLocks noChangeAspect="1" noChangeArrowheads="1"/>
            </p:cNvPicPr>
            <p:nvPr/>
          </p:nvPicPr>
          <p:blipFill>
            <a:blip r:embed="rId5" cstate="print"/>
            <a:srcRect t="27328"/>
            <a:stretch>
              <a:fillRect/>
            </a:stretch>
          </p:blipFill>
          <p:spPr bwMode="auto">
            <a:xfrm>
              <a:off x="3926681" y="2046269"/>
              <a:ext cx="1290637" cy="2319355"/>
            </a:xfrm>
            <a:prstGeom prst="rect">
              <a:avLst/>
            </a:prstGeom>
            <a:noFill/>
          </p:spPr>
        </p:pic>
        <p:sp>
          <p:nvSpPr>
            <p:cNvPr id="140" name="Oval 166"/>
            <p:cNvSpPr>
              <a:spLocks noChangeAspect="1" noChangeArrowheads="1"/>
            </p:cNvSpPr>
            <p:nvPr/>
          </p:nvSpPr>
          <p:spPr bwMode="auto">
            <a:xfrm>
              <a:off x="3971945"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dirty="0" smtClean="0">
                  <a:ln>
                    <a:noFill/>
                  </a:ln>
                  <a:solidFill>
                    <a:srgbClr val="FFFFFF"/>
                  </a:solidFill>
                  <a:effectLst/>
                  <a:uLnTx/>
                  <a:uFillTx/>
                  <a:latin typeface="Arial" pitchFamily="34" charset="0"/>
                  <a:cs typeface="Arial" pitchFamily="34" charset="0"/>
                </a:rPr>
                <a:t>3</a:t>
              </a:r>
            </a:p>
          </p:txBody>
        </p:sp>
        <p:sp>
          <p:nvSpPr>
            <p:cNvPr id="141" name="AutoShape 30"/>
            <p:cNvSpPr>
              <a:spLocks noChangeArrowheads="1"/>
            </p:cNvSpPr>
            <p:nvPr/>
          </p:nvSpPr>
          <p:spPr bwMode="auto">
            <a:xfrm>
              <a:off x="5472112"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Data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Normalization</a:t>
              </a:r>
            </a:p>
          </p:txBody>
        </p:sp>
        <p:pic>
          <p:nvPicPr>
            <p:cNvPr id="142" name="Picture 152" descr="fig3"/>
            <p:cNvPicPr>
              <a:picLocks noChangeAspect="1" noChangeArrowheads="1"/>
            </p:cNvPicPr>
            <p:nvPr/>
          </p:nvPicPr>
          <p:blipFill>
            <a:blip r:embed="rId6" cstate="print"/>
            <a:srcRect b="24449"/>
            <a:stretch>
              <a:fillRect/>
            </a:stretch>
          </p:blipFill>
          <p:spPr bwMode="auto">
            <a:xfrm>
              <a:off x="5553074" y="2046270"/>
              <a:ext cx="1352550" cy="2319355"/>
            </a:xfrm>
            <a:prstGeom prst="rect">
              <a:avLst/>
            </a:prstGeom>
            <a:noFill/>
          </p:spPr>
        </p:pic>
        <p:sp>
          <p:nvSpPr>
            <p:cNvPr id="143" name="Oval 167"/>
            <p:cNvSpPr>
              <a:spLocks noChangeAspect="1" noChangeArrowheads="1"/>
            </p:cNvSpPr>
            <p:nvPr/>
          </p:nvSpPr>
          <p:spPr bwMode="auto">
            <a:xfrm>
              <a:off x="5627708"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smtClean="0">
                  <a:ln>
                    <a:noFill/>
                  </a:ln>
                  <a:solidFill>
                    <a:srgbClr val="FFFFFF"/>
                  </a:solidFill>
                  <a:effectLst/>
                  <a:uLnTx/>
                  <a:uFillTx/>
                  <a:latin typeface="Arial" pitchFamily="34" charset="0"/>
                  <a:cs typeface="Arial" pitchFamily="34" charset="0"/>
                </a:rPr>
                <a:t>4</a:t>
              </a:r>
            </a:p>
          </p:txBody>
        </p:sp>
        <p:sp>
          <p:nvSpPr>
            <p:cNvPr id="144" name="AutoShape 31"/>
            <p:cNvSpPr>
              <a:spLocks noChangeArrowheads="1"/>
            </p:cNvSpPr>
            <p:nvPr/>
          </p:nvSpPr>
          <p:spPr bwMode="auto">
            <a:xfrm>
              <a:off x="7128669"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Data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Analysis</a:t>
              </a:r>
            </a:p>
          </p:txBody>
        </p:sp>
        <p:pic>
          <p:nvPicPr>
            <p:cNvPr id="145" name="Picture 154" descr="42-15360031"/>
            <p:cNvPicPr>
              <a:picLocks noChangeAspect="1" noChangeArrowheads="1"/>
            </p:cNvPicPr>
            <p:nvPr/>
          </p:nvPicPr>
          <p:blipFill>
            <a:blip r:embed="rId7" cstate="print"/>
            <a:srcRect l="23621" r="27208"/>
            <a:stretch>
              <a:fillRect/>
            </a:stretch>
          </p:blipFill>
          <p:spPr bwMode="auto">
            <a:xfrm>
              <a:off x="7200900" y="2046270"/>
              <a:ext cx="1368425" cy="2319355"/>
            </a:xfrm>
            <a:prstGeom prst="rect">
              <a:avLst/>
            </a:prstGeom>
            <a:noFill/>
          </p:spPr>
        </p:pic>
        <p:sp>
          <p:nvSpPr>
            <p:cNvPr id="146" name="Oval 168"/>
            <p:cNvSpPr>
              <a:spLocks noChangeAspect="1" noChangeArrowheads="1"/>
            </p:cNvSpPr>
            <p:nvPr/>
          </p:nvSpPr>
          <p:spPr bwMode="auto">
            <a:xfrm>
              <a:off x="7285058"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smtClean="0">
                  <a:ln>
                    <a:noFill/>
                  </a:ln>
                  <a:solidFill>
                    <a:srgbClr val="FFFFFF"/>
                  </a:solidFill>
                  <a:effectLst/>
                  <a:uLnTx/>
                  <a:uFillTx/>
                  <a:latin typeface="Arial" pitchFamily="34" charset="0"/>
                  <a:cs typeface="Arial" pitchFamily="34" charset="0"/>
                </a:rPr>
                <a:t>5</a:t>
              </a:r>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244739" name="ShockwaveFlash1" r:id="rId2" imgW="8216874" imgH="6706536"/>
    </p:controls>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2960680" cy="369332"/>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lvl="0" algn="ctr" eaLnBrk="0" fontAlgn="base" hangingPunct="0">
              <a:spcBef>
                <a:spcPct val="0"/>
              </a:spcBef>
              <a:spcAft>
                <a:spcPct val="0"/>
              </a:spcAft>
            </a:pPr>
            <a:r>
              <a:rPr lang="en-US" altLang="zh-TW" b="1" dirty="0" smtClean="0">
                <a:solidFill>
                  <a:schemeClr val="bg1"/>
                </a:solidFill>
                <a:latin typeface="Arial Narrow" pitchFamily="34" charset="0"/>
                <a:ea typeface="新細明體" pitchFamily="18" charset="-120"/>
              </a:rPr>
              <a:t>Microarray Experiment Design</a:t>
            </a:r>
            <a:endParaRPr lang="zh-TW" altLang="zh-TW" b="1" dirty="0" smtClean="0">
              <a:solidFill>
                <a:schemeClr val="bg1"/>
              </a:solidFill>
              <a:latin typeface="Arial Narrow" pitchFamily="34" charset="0"/>
            </a:endParaRPr>
          </a:p>
        </p:txBody>
      </p:sp>
      <p:grpSp>
        <p:nvGrpSpPr>
          <p:cNvPr id="2" name="群組 16"/>
          <p:cNvGrpSpPr/>
          <p:nvPr/>
        </p:nvGrpSpPr>
        <p:grpSpPr>
          <a:xfrm>
            <a:off x="646907" y="1071546"/>
            <a:ext cx="7850186" cy="5286412"/>
            <a:chOff x="611188" y="1000108"/>
            <a:chExt cx="7850186" cy="5286412"/>
          </a:xfrm>
        </p:grpSpPr>
        <p:grpSp>
          <p:nvGrpSpPr>
            <p:cNvPr id="3" name="群組 14"/>
            <p:cNvGrpSpPr/>
            <p:nvPr/>
          </p:nvGrpSpPr>
          <p:grpSpPr>
            <a:xfrm>
              <a:off x="611188" y="1000108"/>
              <a:ext cx="3817936" cy="5286412"/>
              <a:chOff x="611188" y="1000108"/>
              <a:chExt cx="3817936" cy="5286412"/>
            </a:xfrm>
          </p:grpSpPr>
          <p:sp>
            <p:nvSpPr>
              <p:cNvPr id="13" name="圓角矩形 12"/>
              <p:cNvSpPr/>
              <p:nvPr/>
            </p:nvSpPr>
            <p:spPr>
              <a:xfrm>
                <a:off x="611188" y="1000108"/>
                <a:ext cx="3786214" cy="5286412"/>
              </a:xfrm>
              <a:prstGeom prst="roundRect">
                <a:avLst>
                  <a:gd name="adj" fmla="val 4340"/>
                </a:avLst>
              </a:prstGeom>
              <a:ln>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sp>
            <p:nvSpPr>
              <p:cNvPr id="226307" name="Rectangle 3"/>
              <p:cNvSpPr>
                <a:spLocks noChangeArrowheads="1"/>
              </p:cNvSpPr>
              <p:nvPr/>
            </p:nvSpPr>
            <p:spPr bwMode="auto">
              <a:xfrm>
                <a:off x="611188" y="1142984"/>
                <a:ext cx="3817936" cy="20002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eaLnBrk="0" fontAlgn="base" hangingPunct="0">
                  <a:spcBef>
                    <a:spcPct val="20000"/>
                  </a:spcBef>
                  <a:spcAft>
                    <a:spcPct val="0"/>
                  </a:spcAft>
                  <a:buClr>
                    <a:schemeClr val="tx1"/>
                  </a:buClr>
                  <a:buSzPts val="2800"/>
                </a:pPr>
                <a:r>
                  <a:rPr kumimoji="0" lang="en-US" altLang="zh-TW" sz="1600" b="1" i="0" u="none" strike="noStrike" cap="none" normalizeH="0" baseline="0" dirty="0" smtClean="0">
                    <a:ln>
                      <a:noFill/>
                    </a:ln>
                    <a:solidFill>
                      <a:srgbClr val="0070C0"/>
                    </a:solidFill>
                    <a:effectLst/>
                    <a:ea typeface="新細明體" pitchFamily="18" charset="-120"/>
                  </a:rPr>
                  <a:t>Type I</a:t>
                </a:r>
                <a:r>
                  <a:rPr kumimoji="0" lang="en-US" altLang="zh-TW" sz="1600" b="0" i="0" u="none" strike="noStrike" cap="none" normalizeH="0" baseline="0" dirty="0" smtClean="0">
                    <a:ln>
                      <a:noFill/>
                    </a:ln>
                    <a:solidFill>
                      <a:srgbClr val="0070C0"/>
                    </a:solidFill>
                    <a:effectLst/>
                    <a:ea typeface="新細明體" pitchFamily="18" charset="-120"/>
                  </a:rPr>
                  <a:t>: </a:t>
                </a:r>
                <a:r>
                  <a:rPr kumimoji="0" lang="en-US" altLang="zh-TW" sz="1600" b="0" i="0" u="none" strike="noStrike" cap="none" normalizeH="0" baseline="0" dirty="0" smtClean="0">
                    <a:ln>
                      <a:noFill/>
                    </a:ln>
                    <a:solidFill>
                      <a:srgbClr val="C00000"/>
                    </a:solidFill>
                    <a:effectLst/>
                    <a:ea typeface="新細明體" pitchFamily="18" charset="-120"/>
                  </a:rPr>
                  <a:t>(n = 2</a:t>
                </a:r>
                <a:r>
                  <a:rPr lang="en-US" altLang="zh-TW" sz="1600" dirty="0" smtClean="0">
                    <a:solidFill>
                      <a:srgbClr val="C00000"/>
                    </a:solidFill>
                    <a:ea typeface="新細明體" pitchFamily="18" charset="-120"/>
                  </a:rPr>
                  <a:t>) Differential Expression</a:t>
                </a:r>
              </a:p>
              <a:p>
                <a:pPr marL="449263"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How is this gene expressed in target 1 as compared to target 2? </a:t>
                </a:r>
              </a:p>
              <a:p>
                <a:pPr marL="449263"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Which genes show up/down regulation between the two targets?</a:t>
                </a:r>
                <a:endParaRPr kumimoji="0" lang="zh-TW" altLang="zh-TW" sz="1600" b="0" i="0" u="none" strike="noStrike" cap="none" normalizeH="0" baseline="0" dirty="0" smtClean="0">
                  <a:ln>
                    <a:noFill/>
                  </a:ln>
                  <a:solidFill>
                    <a:srgbClr val="0070C0"/>
                  </a:solidFill>
                  <a:effectLst/>
                </a:endParaRPr>
              </a:p>
            </p:txBody>
          </p:sp>
          <p:pic>
            <p:nvPicPr>
              <p:cNvPr id="226312" name="Picture 8"/>
              <p:cNvPicPr>
                <a:picLocks noChangeAspect="1" noChangeArrowheads="1"/>
              </p:cNvPicPr>
              <p:nvPr/>
            </p:nvPicPr>
            <p:blipFill>
              <a:blip r:embed="rId3" cstate="print"/>
              <a:srcRect t="16261"/>
              <a:stretch>
                <a:fillRect/>
              </a:stretch>
            </p:blipFill>
            <p:spPr bwMode="auto">
              <a:xfrm>
                <a:off x="1971097" y="2714620"/>
                <a:ext cx="1098118" cy="3420000"/>
              </a:xfrm>
              <a:prstGeom prst="rect">
                <a:avLst/>
              </a:prstGeom>
              <a:noFill/>
              <a:ln w="9525">
                <a:noFill/>
                <a:miter lim="800000"/>
                <a:headEnd/>
                <a:tailEnd/>
              </a:ln>
              <a:effectLst/>
            </p:spPr>
          </p:pic>
        </p:grpSp>
        <p:grpSp>
          <p:nvGrpSpPr>
            <p:cNvPr id="5" name="群組 15"/>
            <p:cNvGrpSpPr/>
            <p:nvPr/>
          </p:nvGrpSpPr>
          <p:grpSpPr>
            <a:xfrm>
              <a:off x="4643438" y="1000108"/>
              <a:ext cx="3817936" cy="5286412"/>
              <a:chOff x="4643438" y="1000108"/>
              <a:chExt cx="3817936" cy="5286412"/>
            </a:xfrm>
          </p:grpSpPr>
          <p:sp>
            <p:nvSpPr>
              <p:cNvPr id="14" name="圓角矩形 13"/>
              <p:cNvSpPr/>
              <p:nvPr/>
            </p:nvSpPr>
            <p:spPr>
              <a:xfrm>
                <a:off x="4643438" y="1000108"/>
                <a:ext cx="3786214" cy="5286412"/>
              </a:xfrm>
              <a:prstGeom prst="roundRect">
                <a:avLst>
                  <a:gd name="adj" fmla="val 4340"/>
                </a:avLst>
              </a:prstGeom>
              <a:ln>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pic>
            <p:nvPicPr>
              <p:cNvPr id="226313" name="Picture 9"/>
              <p:cNvPicPr>
                <a:picLocks noChangeAspect="1" noChangeArrowheads="1"/>
              </p:cNvPicPr>
              <p:nvPr/>
            </p:nvPicPr>
            <p:blipFill>
              <a:blip r:embed="rId4" cstate="print"/>
              <a:srcRect/>
              <a:stretch>
                <a:fillRect/>
              </a:stretch>
            </p:blipFill>
            <p:spPr bwMode="auto">
              <a:xfrm>
                <a:off x="5887406" y="2795082"/>
                <a:ext cx="1330000" cy="3420000"/>
              </a:xfrm>
              <a:prstGeom prst="rect">
                <a:avLst/>
              </a:prstGeom>
              <a:noFill/>
              <a:ln w="9525">
                <a:noFill/>
                <a:miter lim="800000"/>
                <a:headEnd/>
                <a:tailEnd/>
              </a:ln>
              <a:effectLst/>
            </p:spPr>
          </p:pic>
          <p:sp>
            <p:nvSpPr>
              <p:cNvPr id="12" name="Rectangle 3"/>
              <p:cNvSpPr>
                <a:spLocks noChangeArrowheads="1"/>
              </p:cNvSpPr>
              <p:nvPr/>
            </p:nvSpPr>
            <p:spPr bwMode="auto">
              <a:xfrm>
                <a:off x="4643438" y="1142984"/>
                <a:ext cx="3817936" cy="20002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eaLnBrk="0" fontAlgn="base" hangingPunct="0">
                  <a:spcBef>
                    <a:spcPct val="20000"/>
                  </a:spcBef>
                  <a:spcAft>
                    <a:spcPct val="0"/>
                  </a:spcAft>
                  <a:buClr>
                    <a:schemeClr val="tx1"/>
                  </a:buClr>
                  <a:buSzPts val="2800"/>
                </a:pPr>
                <a:r>
                  <a:rPr kumimoji="0" lang="en-US" altLang="zh-TW" sz="1600" b="1" i="0" u="none" strike="noStrike" cap="none" normalizeH="0" baseline="0" dirty="0" smtClean="0">
                    <a:ln>
                      <a:noFill/>
                    </a:ln>
                    <a:solidFill>
                      <a:srgbClr val="0070C0"/>
                    </a:solidFill>
                    <a:effectLst/>
                    <a:ea typeface="新細明體" pitchFamily="18" charset="-120"/>
                  </a:rPr>
                  <a:t>Type II</a:t>
                </a:r>
                <a:r>
                  <a:rPr kumimoji="0" lang="en-US" altLang="zh-TW" sz="1600" b="0" i="0" u="none" strike="noStrike" cap="none" normalizeH="0" baseline="0" dirty="0" smtClean="0">
                    <a:ln>
                      <a:noFill/>
                    </a:ln>
                    <a:solidFill>
                      <a:srgbClr val="0070C0"/>
                    </a:solidFill>
                    <a:effectLst/>
                    <a:ea typeface="新細明體" pitchFamily="18" charset="-120"/>
                  </a:rPr>
                  <a:t>: </a:t>
                </a:r>
                <a:r>
                  <a:rPr kumimoji="0" lang="en-US" altLang="zh-TW" sz="1600" b="0" i="0" u="none" strike="noStrike" cap="none" normalizeH="0" baseline="0" dirty="0" smtClean="0">
                    <a:ln>
                      <a:noFill/>
                    </a:ln>
                    <a:solidFill>
                      <a:srgbClr val="C00000"/>
                    </a:solidFill>
                    <a:effectLst/>
                    <a:ea typeface="新細明體" pitchFamily="18" charset="-120"/>
                  </a:rPr>
                  <a:t>(n &gt; 2</a:t>
                </a:r>
                <a:r>
                  <a:rPr lang="en-US" altLang="zh-TW" sz="1600" dirty="0" smtClean="0">
                    <a:solidFill>
                      <a:srgbClr val="C00000"/>
                    </a:solidFill>
                    <a:ea typeface="新細明體" pitchFamily="18" charset="-120"/>
                  </a:rPr>
                  <a:t>) Data Partitioning</a:t>
                </a:r>
              </a:p>
              <a:p>
                <a:pPr marL="454025"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How does the expression of gene A vary over time, tissues, or treatments?</a:t>
                </a:r>
              </a:p>
              <a:p>
                <a:pPr marL="454025"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Do any of the expression profiles exhibit similar patterns of expression?</a:t>
                </a:r>
                <a:endParaRPr kumimoji="0" lang="zh-TW" altLang="zh-TW" sz="1600" b="0" i="0" u="none" strike="noStrike" cap="none" normalizeH="0" baseline="0" dirty="0" smtClean="0">
                  <a:ln>
                    <a:noFill/>
                  </a:ln>
                  <a:solidFill>
                    <a:srgbClr val="0070C0"/>
                  </a:solidFill>
                  <a:effectLst/>
                </a:endParaRPr>
              </a:p>
            </p:txBody>
          </p:sp>
        </p:gr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611188" y="549275"/>
            <a:ext cx="6032514"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400" b="1" kern="0" dirty="0" smtClean="0">
                <a:solidFill>
                  <a:srgbClr val="C00000"/>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grpSp>
        <p:nvGrpSpPr>
          <p:cNvPr id="3" name="群組 2"/>
          <p:cNvGrpSpPr/>
          <p:nvPr/>
        </p:nvGrpSpPr>
        <p:grpSpPr>
          <a:xfrm>
            <a:off x="1535885" y="1714488"/>
            <a:ext cx="6072230" cy="4857784"/>
            <a:chOff x="1535885" y="1714488"/>
            <a:chExt cx="6072230" cy="4857784"/>
          </a:xfrm>
        </p:grpSpPr>
        <p:sp>
          <p:nvSpPr>
            <p:cNvPr id="4" name="矩形 3"/>
            <p:cNvSpPr/>
            <p:nvPr/>
          </p:nvSpPr>
          <p:spPr>
            <a:xfrm>
              <a:off x="5357818" y="4481320"/>
              <a:ext cx="2250297" cy="461665"/>
            </a:xfrm>
            <a:prstGeom prst="rect">
              <a:avLst/>
            </a:prstGeom>
          </p:spPr>
          <p:txBody>
            <a:bodyPr wrap="square">
              <a:spAutoFit/>
            </a:bodyPr>
            <a:lstStyle/>
            <a:p>
              <a:pPr marL="182563" indent="-182563">
                <a:buAutoNum type="arabicParenBoth"/>
              </a:pPr>
              <a:r>
                <a:rPr lang="en-US" altLang="zh-TW" sz="1200" b="1" dirty="0" smtClean="0">
                  <a:solidFill>
                    <a:srgbClr val="7030A0"/>
                  </a:solidFill>
                  <a:latin typeface="Arial Narrow" pitchFamily="34" charset="0"/>
                  <a:sym typeface="Wingdings" pitchFamily="2" charset="2"/>
                </a:rPr>
                <a:t>image acquisition </a:t>
              </a:r>
            </a:p>
            <a:p>
              <a:pPr marL="182563" indent="-182563">
                <a:buAutoNum type="arabicParenBoth"/>
              </a:pPr>
              <a:r>
                <a:rPr lang="en-US" altLang="zh-TW" sz="1200" b="1" dirty="0" smtClean="0">
                  <a:solidFill>
                    <a:srgbClr val="7030A0"/>
                  </a:solidFill>
                  <a:latin typeface="Arial Narrow" pitchFamily="34" charset="0"/>
                  <a:sym typeface="Wingdings" pitchFamily="2" charset="2"/>
                </a:rPr>
                <a:t>spot location </a:t>
              </a:r>
              <a:endParaRPr lang="zh-TW" altLang="en-US" sz="1200" b="1" dirty="0">
                <a:solidFill>
                  <a:srgbClr val="7030A0"/>
                </a:solidFill>
                <a:latin typeface="Arial Narrow" pitchFamily="34" charset="0"/>
              </a:endParaRPr>
            </a:p>
          </p:txBody>
        </p:sp>
        <p:grpSp>
          <p:nvGrpSpPr>
            <p:cNvPr id="5" name="群組 4"/>
            <p:cNvGrpSpPr/>
            <p:nvPr/>
          </p:nvGrpSpPr>
          <p:grpSpPr>
            <a:xfrm>
              <a:off x="1535885" y="1714488"/>
              <a:ext cx="6072230" cy="4857784"/>
              <a:chOff x="2357422" y="1428736"/>
              <a:chExt cx="6072230" cy="4857784"/>
            </a:xfrm>
          </p:grpSpPr>
          <p:sp>
            <p:nvSpPr>
              <p:cNvPr id="8" name="矩形 7"/>
              <p:cNvSpPr/>
              <p:nvPr/>
            </p:nvSpPr>
            <p:spPr>
              <a:xfrm>
                <a:off x="2357422" y="1428736"/>
                <a:ext cx="6072230" cy="4857784"/>
              </a:xfrm>
              <a:prstGeom prst="rect">
                <a:avLst/>
              </a:prstGeom>
              <a:noFill/>
              <a:ln w="127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9" name="群組 9"/>
              <p:cNvGrpSpPr/>
              <p:nvPr/>
            </p:nvGrpSpPr>
            <p:grpSpPr>
              <a:xfrm>
                <a:off x="2499528" y="1562892"/>
                <a:ext cx="5894405" cy="4589473"/>
                <a:chOff x="2130829" y="1917916"/>
                <a:chExt cx="5894405" cy="4589473"/>
              </a:xfrm>
            </p:grpSpPr>
            <p:pic>
              <p:nvPicPr>
                <p:cNvPr id="10" name="Picture 13"/>
                <p:cNvPicPr>
                  <a:picLocks noChangeAspect="1" noChangeArrowheads="1"/>
                </p:cNvPicPr>
                <p:nvPr/>
              </p:nvPicPr>
              <p:blipFill>
                <a:blip r:embed="rId3" cstate="print"/>
                <a:srcRect l="51938" t="43996"/>
                <a:stretch>
                  <a:fillRect/>
                </a:stretch>
              </p:blipFill>
              <p:spPr bwMode="auto">
                <a:xfrm>
                  <a:off x="2130829" y="1917916"/>
                  <a:ext cx="2958696" cy="4589473"/>
                </a:xfrm>
                <a:prstGeom prst="rect">
                  <a:avLst/>
                </a:prstGeom>
                <a:noFill/>
                <a:ln w="9525">
                  <a:noFill/>
                  <a:miter lim="800000"/>
                  <a:headEnd/>
                  <a:tailEnd/>
                </a:ln>
                <a:effectLst/>
              </p:spPr>
            </p:pic>
            <p:sp>
              <p:nvSpPr>
                <p:cNvPr id="11" name="Text Box 15"/>
                <p:cNvSpPr txBox="1">
                  <a:spLocks noChangeArrowheads="1"/>
                </p:cNvSpPr>
                <p:nvPr/>
              </p:nvSpPr>
              <p:spPr bwMode="auto">
                <a:xfrm>
                  <a:off x="5357818" y="2947570"/>
                  <a:ext cx="1118202"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Platform</a:t>
                  </a:r>
                </a:p>
              </p:txBody>
            </p:sp>
            <p:sp>
              <p:nvSpPr>
                <p:cNvPr id="12" name="Text Box 17"/>
                <p:cNvSpPr txBox="1">
                  <a:spLocks noChangeArrowheads="1"/>
                </p:cNvSpPr>
                <p:nvPr/>
              </p:nvSpPr>
              <p:spPr bwMode="auto">
                <a:xfrm>
                  <a:off x="5357818" y="4233454"/>
                  <a:ext cx="2595978"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Raw Data </a:t>
                  </a:r>
                  <a:r>
                    <a:rPr lang="en-US" altLang="zh-TW" sz="1600" b="1" i="1" dirty="0">
                      <a:solidFill>
                        <a:srgbClr val="C00000"/>
                      </a:solidFill>
                      <a:latin typeface="Arial Narrow" pitchFamily="34" charset="0"/>
                      <a:ea typeface="新細明體" pitchFamily="18" charset="-120"/>
                    </a:rPr>
                    <a:t>(image, </a:t>
                  </a:r>
                  <a:r>
                    <a:rPr lang="en-US" altLang="zh-TW" sz="1600" b="1" i="1" dirty="0" smtClean="0">
                      <a:solidFill>
                        <a:schemeClr val="accent6">
                          <a:lumMod val="75000"/>
                        </a:schemeClr>
                      </a:solidFill>
                      <a:latin typeface="Arial Narrow" pitchFamily="34" charset="0"/>
                      <a:ea typeface="新細明體" pitchFamily="18" charset="-120"/>
                    </a:rPr>
                    <a:t>16bit</a:t>
                  </a:r>
                  <a:r>
                    <a:rPr lang="en-US" altLang="zh-TW" sz="1600" b="1" i="1" dirty="0" smtClean="0">
                      <a:solidFill>
                        <a:srgbClr val="C00000"/>
                      </a:solidFill>
                      <a:latin typeface="Arial Narrow" pitchFamily="34" charset="0"/>
                      <a:ea typeface="新細明體" pitchFamily="18" charset="-120"/>
                    </a:rPr>
                    <a:t> </a:t>
                  </a:r>
                  <a:r>
                    <a:rPr lang="en-US" altLang="zh-TW" sz="1600" b="1" i="1" dirty="0" smtClean="0">
                      <a:solidFill>
                        <a:srgbClr val="0070C0"/>
                      </a:solidFill>
                      <a:latin typeface="Arial Narrow" pitchFamily="34" charset="0"/>
                      <a:ea typeface="新細明體" pitchFamily="18" charset="-120"/>
                    </a:rPr>
                    <a:t>.</a:t>
                  </a:r>
                  <a:r>
                    <a:rPr lang="en-US" altLang="zh-TW" sz="1600" b="1" i="1" dirty="0" err="1" smtClean="0">
                      <a:solidFill>
                        <a:srgbClr val="0070C0"/>
                      </a:solidFill>
                      <a:latin typeface="Arial Narrow" pitchFamily="34" charset="0"/>
                      <a:ea typeface="新細明體" pitchFamily="18" charset="-120"/>
                    </a:rPr>
                    <a:t>tif</a:t>
                  </a:r>
                  <a:r>
                    <a:rPr lang="en-US" altLang="zh-TW" sz="1600" b="1" i="1" dirty="0" smtClean="0">
                      <a:solidFill>
                        <a:srgbClr val="0070C0"/>
                      </a:solidFill>
                      <a:latin typeface="Arial Narrow" pitchFamily="34" charset="0"/>
                      <a:ea typeface="新細明體" pitchFamily="18" charset="-120"/>
                    </a:rPr>
                    <a:t> </a:t>
                  </a:r>
                  <a:r>
                    <a:rPr lang="en-US" altLang="zh-TW" sz="1600" b="1" i="1" dirty="0">
                      <a:solidFill>
                        <a:srgbClr val="0070C0"/>
                      </a:solidFill>
                      <a:latin typeface="Arial Narrow" pitchFamily="34" charset="0"/>
                      <a:ea typeface="新細明體" pitchFamily="18" charset="-120"/>
                    </a:rPr>
                    <a:t>file</a:t>
                  </a:r>
                  <a:r>
                    <a:rPr lang="en-US" altLang="zh-TW" sz="1600" b="1" i="1" dirty="0">
                      <a:solidFill>
                        <a:srgbClr val="C00000"/>
                      </a:solidFill>
                      <a:latin typeface="Arial Narrow" pitchFamily="34" charset="0"/>
                      <a:ea typeface="新細明體" pitchFamily="18" charset="-120"/>
                    </a:rPr>
                    <a:t>)</a:t>
                  </a:r>
                </a:p>
              </p:txBody>
            </p:sp>
            <p:sp>
              <p:nvSpPr>
                <p:cNvPr id="13" name="Text Box 18"/>
                <p:cNvSpPr txBox="1">
                  <a:spLocks noChangeArrowheads="1"/>
                </p:cNvSpPr>
                <p:nvPr/>
              </p:nvSpPr>
              <p:spPr bwMode="auto">
                <a:xfrm>
                  <a:off x="5357818" y="5305024"/>
                  <a:ext cx="2561029"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Preprocessed Data </a:t>
                  </a:r>
                  <a:r>
                    <a:rPr lang="en-US" altLang="zh-TW" sz="1600" b="1" i="1" dirty="0" smtClean="0">
                      <a:solidFill>
                        <a:srgbClr val="C00000"/>
                      </a:solidFill>
                      <a:latin typeface="Arial Narrow" pitchFamily="34" charset="0"/>
                      <a:ea typeface="新細明體" pitchFamily="18" charset="-120"/>
                    </a:rPr>
                    <a:t>(</a:t>
                  </a:r>
                  <a:r>
                    <a:rPr lang="en-US" altLang="zh-TW" sz="1600" b="1" i="1" dirty="0" smtClean="0">
                      <a:solidFill>
                        <a:srgbClr val="0070C0"/>
                      </a:solidFill>
                      <a:latin typeface="Arial Narrow" pitchFamily="34" charset="0"/>
                      <a:ea typeface="新細明體" pitchFamily="18" charset="-120"/>
                    </a:rPr>
                    <a:t>.gal </a:t>
                  </a:r>
                  <a:r>
                    <a:rPr lang="en-US" altLang="zh-TW" sz="1600" b="1" i="1" dirty="0">
                      <a:solidFill>
                        <a:srgbClr val="0070C0"/>
                      </a:solidFill>
                      <a:latin typeface="Arial Narrow" pitchFamily="34" charset="0"/>
                      <a:ea typeface="新細明體" pitchFamily="18" charset="-120"/>
                    </a:rPr>
                    <a:t>file</a:t>
                  </a:r>
                  <a:r>
                    <a:rPr lang="en-US" altLang="zh-TW" sz="1600" b="1" i="1" dirty="0">
                      <a:solidFill>
                        <a:srgbClr val="C00000"/>
                      </a:solidFill>
                      <a:latin typeface="Arial Narrow" pitchFamily="34" charset="0"/>
                      <a:ea typeface="新細明體" pitchFamily="18" charset="-120"/>
                    </a:rPr>
                    <a:t>)</a:t>
                  </a:r>
                </a:p>
              </p:txBody>
            </p:sp>
            <p:sp>
              <p:nvSpPr>
                <p:cNvPr id="14" name="Text Box 19"/>
                <p:cNvSpPr txBox="1">
                  <a:spLocks noChangeArrowheads="1"/>
                </p:cNvSpPr>
                <p:nvPr/>
              </p:nvSpPr>
              <p:spPr bwMode="auto">
                <a:xfrm>
                  <a:off x="5357818" y="2161752"/>
                  <a:ext cx="1275144"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Samples </a:t>
                  </a:r>
                </a:p>
              </p:txBody>
            </p:sp>
            <p:sp>
              <p:nvSpPr>
                <p:cNvPr id="15" name="Text Box 20"/>
                <p:cNvSpPr txBox="1">
                  <a:spLocks noChangeArrowheads="1"/>
                </p:cNvSpPr>
                <p:nvPr/>
              </p:nvSpPr>
              <p:spPr bwMode="auto">
                <a:xfrm>
                  <a:off x="5357818" y="6062510"/>
                  <a:ext cx="2667416" cy="338554"/>
                </a:xfrm>
                <a:prstGeom prst="rect">
                  <a:avLst/>
                </a:prstGeom>
                <a:noFill/>
                <a:ln w="9525" algn="ctr">
                  <a:noFill/>
                  <a:miter lim="800000"/>
                  <a:headEnd/>
                  <a:tailEnd/>
                </a:ln>
                <a:effectLst/>
              </p:spPr>
              <p:txBody>
                <a:bodyPr wrap="square">
                  <a:spAutoFit/>
                </a:bodyPr>
                <a:lstStyle/>
                <a:p>
                  <a:r>
                    <a:rPr lang="en-US" altLang="zh-TW" sz="1600" b="1" dirty="0">
                      <a:solidFill>
                        <a:schemeClr val="bg1">
                          <a:lumMod val="65000"/>
                        </a:schemeClr>
                      </a:solidFill>
                      <a:latin typeface="Arial Narrow" pitchFamily="34" charset="0"/>
                      <a:ea typeface="新細明體" pitchFamily="18" charset="-120"/>
                    </a:rPr>
                    <a:t>Data Analysis (</a:t>
                  </a:r>
                  <a:r>
                    <a:rPr lang="en-US" altLang="zh-TW" sz="1600" b="1" dirty="0" smtClean="0">
                      <a:solidFill>
                        <a:schemeClr val="bg1">
                          <a:lumMod val="65000"/>
                        </a:schemeClr>
                      </a:solidFill>
                      <a:latin typeface="Arial Narrow" pitchFamily="34" charset="0"/>
                      <a:ea typeface="新細明體" pitchFamily="18" charset="-120"/>
                    </a:rPr>
                    <a:t>different </a:t>
                  </a:r>
                  <a:r>
                    <a:rPr lang="en-US" altLang="zh-TW" sz="1600" b="1" dirty="0">
                      <a:solidFill>
                        <a:schemeClr val="bg1">
                          <a:lumMod val="65000"/>
                        </a:schemeClr>
                      </a:solidFill>
                      <a:latin typeface="Arial Narrow" pitchFamily="34" charset="0"/>
                      <a:ea typeface="新細明體" pitchFamily="18" charset="-120"/>
                    </a:rPr>
                    <a:t>levels)</a:t>
                  </a:r>
                </a:p>
              </p:txBody>
            </p:sp>
          </p:grpSp>
        </p:grpSp>
        <p:sp>
          <p:nvSpPr>
            <p:cNvPr id="6" name="矩形 5"/>
            <p:cNvSpPr/>
            <p:nvPr/>
          </p:nvSpPr>
          <p:spPr>
            <a:xfrm>
              <a:off x="5357818" y="5572140"/>
              <a:ext cx="2250297" cy="276999"/>
            </a:xfrm>
            <a:prstGeom prst="rect">
              <a:avLst/>
            </a:prstGeom>
          </p:spPr>
          <p:txBody>
            <a:bodyPr wrap="square">
              <a:spAutoFit/>
            </a:bodyPr>
            <a:lstStyle/>
            <a:p>
              <a:pPr marL="182563" indent="-182563">
                <a:buFont typeface="Wingdings" pitchFamily="2" charset="2"/>
                <a:buAutoNum type="arabicParenBoth" startAt="3"/>
              </a:pPr>
              <a:r>
                <a:rPr lang="en-US" altLang="zh-TW" sz="1200" b="1" dirty="0" smtClean="0">
                  <a:solidFill>
                    <a:srgbClr val="7030A0"/>
                  </a:solidFill>
                  <a:latin typeface="Arial Narrow" pitchFamily="34" charset="0"/>
                  <a:sym typeface="Wingdings" pitchFamily="2" charset="2"/>
                </a:rPr>
                <a:t>computation of spot intensities</a:t>
              </a:r>
              <a:endParaRPr lang="zh-TW" altLang="en-US" sz="1200" b="1" dirty="0">
                <a:solidFill>
                  <a:srgbClr val="7030A0"/>
                </a:solidFill>
                <a:latin typeface="Arial Narrow" pitchFamily="34" charset="0"/>
              </a:endParaRPr>
            </a:p>
          </p:txBody>
        </p:sp>
        <p:sp>
          <p:nvSpPr>
            <p:cNvPr id="7" name="矩形 6"/>
            <p:cNvSpPr/>
            <p:nvPr/>
          </p:nvSpPr>
          <p:spPr>
            <a:xfrm>
              <a:off x="5357818" y="6295273"/>
              <a:ext cx="2250297" cy="276999"/>
            </a:xfrm>
            <a:prstGeom prst="rect">
              <a:avLst/>
            </a:prstGeom>
          </p:spPr>
          <p:txBody>
            <a:bodyPr wrap="square">
              <a:spAutoFit/>
            </a:bodyPr>
            <a:lstStyle/>
            <a:p>
              <a:pPr marL="182563" indent="-182563">
                <a:buFont typeface="Wingdings" pitchFamily="2" charset="2"/>
                <a:buAutoNum type="arabicParenBoth" startAt="4"/>
              </a:pPr>
              <a:r>
                <a:rPr lang="en-US" altLang="zh-TW" sz="1200" b="1" dirty="0" smtClean="0">
                  <a:solidFill>
                    <a:schemeClr val="bg1">
                      <a:lumMod val="65000"/>
                    </a:schemeClr>
                  </a:solidFill>
                  <a:latin typeface="Arial Narrow" pitchFamily="34" charset="0"/>
                  <a:sym typeface="Wingdings" pitchFamily="2" charset="2"/>
                </a:rPr>
                <a:t>data reporting</a:t>
              </a:r>
              <a:endParaRPr lang="zh-TW" altLang="en-US" sz="1200" b="1" dirty="0">
                <a:solidFill>
                  <a:schemeClr val="bg1">
                    <a:lumMod val="65000"/>
                  </a:schemeClr>
                </a:solidFill>
                <a:latin typeface="Arial Narrow" pitchFamily="34" charset="0"/>
              </a:endParaRP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877163"/>
          </a:xfrm>
          <a:prstGeom prst="rect">
            <a:avLst/>
          </a:prstGeom>
        </p:spPr>
        <p:txBody>
          <a:bodyPr wrap="square">
            <a:spAutoFit/>
          </a:bodyPr>
          <a:lstStyle/>
          <a:p>
            <a:pPr>
              <a:lnSpc>
                <a:spcPct val="150000"/>
              </a:lnSpc>
              <a:tabLst>
                <a:tab pos="273050" algn="l"/>
              </a:tabLst>
            </a:pPr>
            <a:r>
              <a:rPr lang="en-US" b="1" dirty="0" smtClean="0">
                <a:solidFill>
                  <a:srgbClr val="0070C0"/>
                </a:solidFill>
              </a:rPr>
              <a:t>5.	</a:t>
            </a:r>
            <a:r>
              <a:rPr lang="en-US" altLang="zh-TW" b="1" dirty="0" smtClean="0">
                <a:solidFill>
                  <a:srgbClr val="0070C0"/>
                </a:solidFill>
              </a:rPr>
              <a:t>T</a:t>
            </a:r>
            <a:r>
              <a:rPr lang="en-US" b="1" dirty="0" smtClean="0">
                <a:solidFill>
                  <a:srgbClr val="0070C0"/>
                </a:solidFill>
              </a:rPr>
              <a:t>ype of labeling for hybridization</a:t>
            </a:r>
            <a:r>
              <a:rPr lang="en-US" altLang="zh-TW" b="1" dirty="0" smtClean="0">
                <a:solidFill>
                  <a:srgbClr val="0070C0"/>
                </a:solidFill>
              </a:rPr>
              <a:t>.</a:t>
            </a:r>
          </a:p>
          <a:p>
            <a:pPr>
              <a:lnSpc>
                <a:spcPct val="150000"/>
              </a:lnSpc>
              <a:tabLst>
                <a:tab pos="273050" algn="l"/>
              </a:tabLst>
            </a:pPr>
            <a:r>
              <a:rPr lang="en-US" sz="1600" b="1" dirty="0" smtClean="0">
                <a:solidFill>
                  <a:srgbClr val="0070C0"/>
                </a:solidFill>
              </a:rPr>
              <a:t>	</a:t>
            </a:r>
            <a:r>
              <a:rPr lang="en-US" sz="1600" b="1" dirty="0" smtClean="0">
                <a:solidFill>
                  <a:schemeClr val="accent6"/>
                </a:solidFill>
              </a:rPr>
              <a:t>single channel using one color and double channel using two color </a:t>
            </a:r>
          </a:p>
        </p:txBody>
      </p:sp>
      <p:grpSp>
        <p:nvGrpSpPr>
          <p:cNvPr id="26" name="群組 25"/>
          <p:cNvGrpSpPr/>
          <p:nvPr/>
        </p:nvGrpSpPr>
        <p:grpSpPr>
          <a:xfrm>
            <a:off x="805644" y="1571612"/>
            <a:ext cx="7532713" cy="4689586"/>
            <a:chOff x="805644" y="1571612"/>
            <a:chExt cx="7532713" cy="4689586"/>
          </a:xfrm>
        </p:grpSpPr>
        <p:grpSp>
          <p:nvGrpSpPr>
            <p:cNvPr id="23" name="群組 22"/>
            <p:cNvGrpSpPr/>
            <p:nvPr/>
          </p:nvGrpSpPr>
          <p:grpSpPr>
            <a:xfrm>
              <a:off x="805644" y="1571612"/>
              <a:ext cx="7532713" cy="4689586"/>
              <a:chOff x="1000100" y="1428736"/>
              <a:chExt cx="7532713" cy="4689586"/>
            </a:xfrm>
          </p:grpSpPr>
          <p:grpSp>
            <p:nvGrpSpPr>
              <p:cNvPr id="3" name="群組 2"/>
              <p:cNvGrpSpPr/>
              <p:nvPr/>
            </p:nvGrpSpPr>
            <p:grpSpPr>
              <a:xfrm>
                <a:off x="1000100" y="1428736"/>
                <a:ext cx="3648015" cy="4689586"/>
                <a:chOff x="5199089" y="1214422"/>
                <a:chExt cx="3648015" cy="4689586"/>
              </a:xfrm>
            </p:grpSpPr>
            <p:sp>
              <p:nvSpPr>
                <p:cNvPr id="4" name="Text Box 9"/>
                <p:cNvSpPr txBox="1">
                  <a:spLocks noChangeArrowheads="1"/>
                </p:cNvSpPr>
                <p:nvPr/>
              </p:nvSpPr>
              <p:spPr bwMode="auto">
                <a:xfrm>
                  <a:off x="7717468" y="4071942"/>
                  <a:ext cx="984565"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Overlay images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and normalize</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5" name="Text Box 19"/>
                <p:cNvSpPr txBox="1">
                  <a:spLocks noChangeArrowheads="1"/>
                </p:cNvSpPr>
                <p:nvPr/>
              </p:nvSpPr>
              <p:spPr bwMode="auto">
                <a:xfrm>
                  <a:off x="7737506" y="5429264"/>
                  <a:ext cx="944489"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Image process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and </a:t>
                  </a:r>
                  <a:r>
                    <a:rPr kumimoji="1" lang="en-AU" altLang="zh-TW" sz="1000" b="1" i="0" u="none" strike="noStrike" cap="none" normalizeH="0" baseline="0" dirty="0" err="1" smtClean="0">
                      <a:ln>
                        <a:noFill/>
                      </a:ln>
                      <a:solidFill>
                        <a:srgbClr val="0070C0"/>
                      </a:solidFill>
                      <a:effectLst/>
                      <a:latin typeface="Arial Narrow" pitchFamily="34" charset="0"/>
                      <a:ea typeface="新細明體" pitchFamily="18" charset="-120"/>
                    </a:rPr>
                    <a:t>analyze</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grpSp>
              <p:nvGrpSpPr>
                <p:cNvPr id="6" name="群組 32"/>
                <p:cNvGrpSpPr/>
                <p:nvPr/>
              </p:nvGrpSpPr>
              <p:grpSpPr>
                <a:xfrm>
                  <a:off x="5199089" y="2600619"/>
                  <a:ext cx="3129014" cy="1332000"/>
                  <a:chOff x="5199089" y="2600619"/>
                  <a:chExt cx="3129014" cy="1332000"/>
                </a:xfrm>
              </p:grpSpPr>
              <p:grpSp>
                <p:nvGrpSpPr>
                  <p:cNvPr id="13" name="群組 29"/>
                  <p:cNvGrpSpPr/>
                  <p:nvPr/>
                </p:nvGrpSpPr>
                <p:grpSpPr>
                  <a:xfrm>
                    <a:off x="5199089" y="2600619"/>
                    <a:ext cx="1590564" cy="1332000"/>
                    <a:chOff x="-1285916" y="2786058"/>
                    <a:chExt cx="1590564" cy="1332000"/>
                  </a:xfrm>
                </p:grpSpPr>
                <p:pic>
                  <p:nvPicPr>
                    <p:cNvPr id="17" name="圖片 16" descr="圖片1.emf"/>
                    <p:cNvPicPr>
                      <a:picLocks noChangeAspect="1"/>
                    </p:cNvPicPr>
                    <p:nvPr/>
                  </p:nvPicPr>
                  <p:blipFill>
                    <a:blip r:embed="rId3" cstate="print"/>
                    <a:stretch>
                      <a:fillRect/>
                    </a:stretch>
                  </p:blipFill>
                  <p:spPr>
                    <a:xfrm>
                      <a:off x="-1285916" y="2786058"/>
                      <a:ext cx="1590564" cy="1332000"/>
                    </a:xfrm>
                    <a:prstGeom prst="rect">
                      <a:avLst/>
                    </a:prstGeom>
                  </p:spPr>
                </p:pic>
                <p:sp>
                  <p:nvSpPr>
                    <p:cNvPr id="18" name="Rectangle 23"/>
                    <p:cNvSpPr>
                      <a:spLocks noChangeArrowheads="1"/>
                    </p:cNvSpPr>
                    <p:nvPr/>
                  </p:nvSpPr>
                  <p:spPr bwMode="auto">
                    <a:xfrm>
                      <a:off x="-1285916" y="2786058"/>
                      <a:ext cx="910827"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chemeClr val="bg1"/>
                          </a:solidFill>
                          <a:effectLst/>
                          <a:latin typeface="Arial Narrow" pitchFamily="34" charset="0"/>
                          <a:ea typeface="新細明體" pitchFamily="18" charset="-120"/>
                        </a:rPr>
                        <a:t>Green channel</a:t>
                      </a:r>
                      <a:endParaRPr kumimoji="1" lang="zh-TW" altLang="zh-TW" sz="1050" b="0" i="0" u="none" strike="noStrike" cap="none" normalizeH="0" baseline="0" dirty="0" smtClean="0">
                        <a:ln>
                          <a:noFill/>
                        </a:ln>
                        <a:solidFill>
                          <a:schemeClr val="bg1"/>
                        </a:solidFill>
                        <a:effectLst/>
                        <a:latin typeface="Arial Narrow" pitchFamily="34" charset="0"/>
                        <a:ea typeface="新細明體" pitchFamily="18" charset="-120"/>
                      </a:endParaRPr>
                    </a:p>
                  </p:txBody>
                </p:sp>
              </p:grpSp>
              <p:grpSp>
                <p:nvGrpSpPr>
                  <p:cNvPr id="14" name="群組 30"/>
                  <p:cNvGrpSpPr/>
                  <p:nvPr/>
                </p:nvGrpSpPr>
                <p:grpSpPr>
                  <a:xfrm>
                    <a:off x="6808903" y="2600619"/>
                    <a:ext cx="1519200" cy="1332000"/>
                    <a:chOff x="1928794" y="2760335"/>
                    <a:chExt cx="1519200" cy="1332000"/>
                  </a:xfrm>
                </p:grpSpPr>
                <p:pic>
                  <p:nvPicPr>
                    <p:cNvPr id="15" name="圖片 14" descr="圖片2.emf"/>
                    <p:cNvPicPr>
                      <a:picLocks/>
                    </p:cNvPicPr>
                    <p:nvPr/>
                  </p:nvPicPr>
                  <p:blipFill>
                    <a:blip r:embed="rId4" cstate="print"/>
                    <a:stretch>
                      <a:fillRect/>
                    </a:stretch>
                  </p:blipFill>
                  <p:spPr>
                    <a:xfrm>
                      <a:off x="1928794" y="2760335"/>
                      <a:ext cx="1519200" cy="1332000"/>
                    </a:xfrm>
                    <a:prstGeom prst="rect">
                      <a:avLst/>
                    </a:prstGeom>
                  </p:spPr>
                </p:pic>
                <p:sp>
                  <p:nvSpPr>
                    <p:cNvPr id="16" name="Rectangle 24"/>
                    <p:cNvSpPr>
                      <a:spLocks noChangeArrowheads="1"/>
                    </p:cNvSpPr>
                    <p:nvPr/>
                  </p:nvSpPr>
                  <p:spPr bwMode="auto">
                    <a:xfrm>
                      <a:off x="1928794" y="2760335"/>
                      <a:ext cx="805029"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chemeClr val="bg1"/>
                          </a:solidFill>
                          <a:effectLst/>
                          <a:latin typeface="Arial Narrow" pitchFamily="34" charset="0"/>
                          <a:ea typeface="新細明體" pitchFamily="18" charset="-120"/>
                        </a:rPr>
                        <a:t>Red channel</a:t>
                      </a:r>
                      <a:endParaRPr kumimoji="1" lang="zh-TW" altLang="zh-TW" sz="1050" b="0" i="0" u="none" strike="noStrike" cap="none" normalizeH="0" baseline="0" dirty="0" smtClean="0">
                        <a:ln>
                          <a:noFill/>
                        </a:ln>
                        <a:solidFill>
                          <a:schemeClr val="bg1"/>
                        </a:solidFill>
                        <a:effectLst/>
                        <a:latin typeface="Arial Narrow" pitchFamily="34" charset="0"/>
                        <a:ea typeface="新細明體" pitchFamily="18" charset="-120"/>
                      </a:endParaRPr>
                    </a:p>
                  </p:txBody>
                </p:sp>
              </p:grpSp>
            </p:grpSp>
            <p:pic>
              <p:nvPicPr>
                <p:cNvPr id="7" name="Picture 5" descr="pgs2e-fig-04-03-2"/>
                <p:cNvPicPr>
                  <a:picLocks noChangeAspect="1" noChangeArrowheads="1"/>
                </p:cNvPicPr>
                <p:nvPr/>
              </p:nvPicPr>
              <p:blipFill>
                <a:blip r:embed="rId5" cstate="print"/>
                <a:srcRect l="6007" r="14453" b="53643"/>
                <a:stretch>
                  <a:fillRect/>
                </a:stretch>
              </p:blipFill>
              <p:spPr bwMode="auto">
                <a:xfrm>
                  <a:off x="5623332" y="1214422"/>
                  <a:ext cx="3143272" cy="1373613"/>
                </a:xfrm>
                <a:prstGeom prst="rect">
                  <a:avLst/>
                </a:prstGeom>
                <a:noFill/>
                <a:ln w="9525">
                  <a:noFill/>
                  <a:miter lim="800000"/>
                  <a:headEnd/>
                  <a:tailEnd/>
                </a:ln>
              </p:spPr>
            </p:pic>
            <p:pic>
              <p:nvPicPr>
                <p:cNvPr id="8" name="圖片 7" descr="圖片3.emf"/>
                <p:cNvPicPr>
                  <a:picLocks noChangeAspect="1"/>
                </p:cNvPicPr>
                <p:nvPr/>
              </p:nvPicPr>
              <p:blipFill>
                <a:blip r:embed="rId6" cstate="print"/>
                <a:stretch>
                  <a:fillRect/>
                </a:stretch>
              </p:blipFill>
              <p:spPr>
                <a:xfrm>
                  <a:off x="5957573" y="4572008"/>
                  <a:ext cx="1612047" cy="1332000"/>
                </a:xfrm>
                <a:prstGeom prst="rect">
                  <a:avLst/>
                </a:prstGeom>
              </p:spPr>
            </p:pic>
            <p:sp>
              <p:nvSpPr>
                <p:cNvPr id="9" name="Text Box 18"/>
                <p:cNvSpPr txBox="1">
                  <a:spLocks noChangeArrowheads="1"/>
                </p:cNvSpPr>
                <p:nvPr/>
              </p:nvSpPr>
              <p:spPr bwMode="auto">
                <a:xfrm>
                  <a:off x="7572396" y="1928802"/>
                  <a:ext cx="1274708"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Scan and detect with</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confocal laser system</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grpSp>
              <p:nvGrpSpPr>
                <p:cNvPr id="10" name="群組 44"/>
                <p:cNvGrpSpPr/>
                <p:nvPr/>
              </p:nvGrpSpPr>
              <p:grpSpPr>
                <a:xfrm>
                  <a:off x="5952468" y="3932618"/>
                  <a:ext cx="1622257" cy="639389"/>
                  <a:chOff x="5955872" y="3932618"/>
                  <a:chExt cx="1622257" cy="639389"/>
                </a:xfrm>
              </p:grpSpPr>
              <p:cxnSp>
                <p:nvCxnSpPr>
                  <p:cNvPr id="11" name="肘形接點 10"/>
                  <p:cNvCxnSpPr/>
                  <p:nvPr/>
                </p:nvCxnSpPr>
                <p:spPr>
                  <a:xfrm rot="5400000">
                    <a:off x="6855981" y="3849860"/>
                    <a:ext cx="639389" cy="804906"/>
                  </a:xfrm>
                  <a:prstGeom prst="bentConnector3">
                    <a:avLst>
                      <a:gd name="adj1" fmla="val 50000"/>
                    </a:avLst>
                  </a:prstGeom>
                  <a:ln w="19050">
                    <a:solidFill>
                      <a:schemeClr val="accent2">
                        <a:lumMod val="75000"/>
                      </a:schemeClr>
                    </a:solidFill>
                    <a:tailEnd type="stealth" w="lg" len="med"/>
                  </a:ln>
                </p:spPr>
                <p:style>
                  <a:lnRef idx="1">
                    <a:schemeClr val="accent1"/>
                  </a:lnRef>
                  <a:fillRef idx="0">
                    <a:schemeClr val="accent1"/>
                  </a:fillRef>
                  <a:effectRef idx="0">
                    <a:schemeClr val="accent1"/>
                  </a:effectRef>
                  <a:fontRef idx="minor">
                    <a:schemeClr val="tx1"/>
                  </a:fontRef>
                </p:style>
              </p:cxnSp>
              <p:cxnSp>
                <p:nvCxnSpPr>
                  <p:cNvPr id="12" name="肘形接點 11"/>
                  <p:cNvCxnSpPr/>
                  <p:nvPr/>
                </p:nvCxnSpPr>
                <p:spPr>
                  <a:xfrm rot="16200000" flipH="1">
                    <a:off x="6020790" y="3867700"/>
                    <a:ext cx="639389" cy="769226"/>
                  </a:xfrm>
                  <a:prstGeom prst="bentConnector3">
                    <a:avLst>
                      <a:gd name="adj1" fmla="val 50000"/>
                    </a:avLst>
                  </a:prstGeom>
                  <a:ln w="19050">
                    <a:solidFill>
                      <a:srgbClr val="00B050"/>
                    </a:solidFill>
                    <a:tailEnd type="stealth" w="lg" len="med"/>
                  </a:ln>
                </p:spPr>
                <p:style>
                  <a:lnRef idx="1">
                    <a:schemeClr val="accent1"/>
                  </a:lnRef>
                  <a:fillRef idx="0">
                    <a:schemeClr val="accent1"/>
                  </a:fillRef>
                  <a:effectRef idx="0">
                    <a:schemeClr val="accent1"/>
                  </a:effectRef>
                  <a:fontRef idx="minor">
                    <a:schemeClr val="tx1"/>
                  </a:fontRef>
                </p:style>
              </p:cxnSp>
            </p:grpSp>
          </p:grpSp>
          <p:pic>
            <p:nvPicPr>
              <p:cNvPr id="14344" name="Picture 8" descr="http://cwp.embo.org/pc08-27/3a.jpg"/>
              <p:cNvPicPr>
                <a:picLocks noChangeAspect="1" noChangeArrowheads="1"/>
              </p:cNvPicPr>
              <p:nvPr/>
            </p:nvPicPr>
            <p:blipFill>
              <a:blip r:embed="rId7" cstate="print"/>
              <a:srcRect/>
              <a:stretch>
                <a:fillRect/>
              </a:stretch>
            </p:blipFill>
            <p:spPr bwMode="auto">
              <a:xfrm>
                <a:off x="4675161" y="1439650"/>
                <a:ext cx="3857652" cy="4667759"/>
              </a:xfrm>
              <a:prstGeom prst="rect">
                <a:avLst/>
              </a:prstGeom>
              <a:noFill/>
            </p:spPr>
          </p:pic>
        </p:grpSp>
        <p:sp>
          <p:nvSpPr>
            <p:cNvPr id="24" name="文字方塊 23"/>
            <p:cNvSpPr txBox="1"/>
            <p:nvPr/>
          </p:nvSpPr>
          <p:spPr>
            <a:xfrm>
              <a:off x="7143768" y="1643050"/>
              <a:ext cx="397866" cy="276999"/>
            </a:xfrm>
            <a:prstGeom prst="rect">
              <a:avLst/>
            </a:prstGeom>
            <a:noFill/>
          </p:spPr>
          <p:txBody>
            <a:bodyPr wrap="none" rtlCol="0">
              <a:spAutoFit/>
            </a:bodyPr>
            <a:lstStyle/>
            <a:p>
              <a:r>
                <a:rPr lang="en-US" altLang="zh-TW" sz="1200" b="1" dirty="0" smtClean="0">
                  <a:solidFill>
                    <a:srgbClr val="00B050"/>
                  </a:solidFill>
                </a:rPr>
                <a:t>cy3</a:t>
              </a:r>
              <a:endParaRPr lang="zh-TW" altLang="en-US" sz="1200" b="1" dirty="0">
                <a:solidFill>
                  <a:srgbClr val="00B050"/>
                </a:solidFill>
              </a:endParaRPr>
            </a:p>
          </p:txBody>
        </p:sp>
        <p:sp>
          <p:nvSpPr>
            <p:cNvPr id="25" name="文字方塊 24"/>
            <p:cNvSpPr txBox="1"/>
            <p:nvPr/>
          </p:nvSpPr>
          <p:spPr>
            <a:xfrm>
              <a:off x="7500958" y="1643050"/>
              <a:ext cx="397866" cy="276999"/>
            </a:xfrm>
            <a:prstGeom prst="rect">
              <a:avLst/>
            </a:prstGeom>
            <a:noFill/>
          </p:spPr>
          <p:txBody>
            <a:bodyPr wrap="none" rtlCol="0">
              <a:spAutoFit/>
            </a:bodyPr>
            <a:lstStyle/>
            <a:p>
              <a:r>
                <a:rPr lang="en-US" altLang="zh-TW" sz="1200" b="1" dirty="0" smtClean="0">
                  <a:solidFill>
                    <a:srgbClr val="FF0000"/>
                  </a:solidFill>
                </a:rPr>
                <a:t>cy5</a:t>
              </a:r>
              <a:endParaRPr lang="zh-TW" altLang="en-US" sz="1200" b="1" dirty="0">
                <a:solidFill>
                  <a:srgbClr val="FF0000"/>
                </a:solidFill>
              </a:endParaRPr>
            </a:p>
          </p:txBody>
        </p:sp>
      </p:gr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1008256"/>
            <a:ext cx="8104216" cy="2800767"/>
          </a:xfrm>
          <a:prstGeom prst="rect">
            <a:avLst/>
          </a:prstGeom>
          <a:noFill/>
        </p:spPr>
        <p:txBody>
          <a:bodyPr wrap="square" rtlCol="0">
            <a:spAutoFit/>
          </a:bodyPr>
          <a:lstStyle/>
          <a:p>
            <a:pPr marL="269875" indent="-269875">
              <a:buSzPct val="85000"/>
              <a:buFont typeface="Wingdings" pitchFamily="2" charset="2"/>
              <a:buChar char="Ø"/>
            </a:pPr>
            <a:r>
              <a:rPr lang="en-US" sz="1600" b="1" dirty="0" smtClean="0">
                <a:solidFill>
                  <a:srgbClr val="0070C0"/>
                </a:solidFill>
              </a:rPr>
              <a:t>Addressing or gridding</a:t>
            </a:r>
          </a:p>
          <a:p>
            <a:pPr marL="727075" lvl="1" indent="-269875">
              <a:buSzPct val="85000"/>
              <a:buFont typeface="Calibri" pitchFamily="34" charset="0"/>
              <a:buChar char="–"/>
            </a:pPr>
            <a:r>
              <a:rPr lang="en-US" sz="1600" dirty="0" smtClean="0">
                <a:solidFill>
                  <a:srgbClr val="0070C0"/>
                </a:solidFill>
              </a:rPr>
              <a:t>locate centers, assigning coordinates to each of the spots</a:t>
            </a:r>
          </a:p>
          <a:p>
            <a:pPr marL="269875" indent="-269875">
              <a:buSzPct val="85000"/>
              <a:buFont typeface="Wingdings" pitchFamily="2" charset="2"/>
              <a:buChar char="Ø"/>
            </a:pPr>
            <a:r>
              <a:rPr lang="en-US" sz="1600" b="1" dirty="0" smtClean="0">
                <a:solidFill>
                  <a:srgbClr val="0070C0"/>
                </a:solidFill>
              </a:rPr>
              <a:t>Segmentation or spot picking</a:t>
            </a:r>
          </a:p>
          <a:p>
            <a:pPr marL="727075" lvl="1" indent="-269875">
              <a:buSzPct val="85000"/>
              <a:buFont typeface="Calibri" pitchFamily="34" charset="0"/>
              <a:buChar char="–"/>
            </a:pPr>
            <a:r>
              <a:rPr lang="en-US" sz="1600" dirty="0" smtClean="0">
                <a:solidFill>
                  <a:srgbClr val="0070C0"/>
                </a:solidFill>
              </a:rPr>
              <a:t>classifying pixels either as foreground or as background</a:t>
            </a:r>
          </a:p>
          <a:p>
            <a:pPr marL="269875" indent="-269875">
              <a:buSzPct val="85000"/>
              <a:buFont typeface="Wingdings" pitchFamily="2" charset="2"/>
              <a:buChar char="Ø"/>
            </a:pPr>
            <a:r>
              <a:rPr lang="en-US" sz="1600" b="1" dirty="0" smtClean="0">
                <a:solidFill>
                  <a:srgbClr val="0070C0"/>
                </a:solidFill>
              </a:rPr>
              <a:t>Intensity extraction </a:t>
            </a:r>
            <a:r>
              <a:rPr lang="en-US" sz="1600" dirty="0" smtClean="0">
                <a:solidFill>
                  <a:srgbClr val="0070C0"/>
                </a:solidFill>
              </a:rPr>
              <a:t>(for each spot)</a:t>
            </a:r>
          </a:p>
          <a:p>
            <a:pPr marL="727075" lvl="1" indent="-269875">
              <a:buSzPct val="85000"/>
              <a:buFont typeface="Calibri" pitchFamily="34" charset="0"/>
              <a:buChar char="–"/>
            </a:pPr>
            <a:r>
              <a:rPr lang="en-US" sz="1600" dirty="0" smtClean="0">
                <a:solidFill>
                  <a:srgbClr val="0070C0"/>
                </a:solidFill>
              </a:rPr>
              <a:t>Foreground fluorescence intensity pairs (R, G)</a:t>
            </a:r>
          </a:p>
          <a:p>
            <a:pPr marL="727075" lvl="1" indent="-269875">
              <a:buSzPct val="85000"/>
              <a:buFont typeface="Calibri" pitchFamily="34" charset="0"/>
              <a:buChar char="–"/>
            </a:pPr>
            <a:r>
              <a:rPr lang="en-US" sz="1600" dirty="0" smtClean="0">
                <a:solidFill>
                  <a:srgbClr val="0070C0"/>
                </a:solidFill>
              </a:rPr>
              <a:t>Background intensities</a:t>
            </a:r>
          </a:p>
          <a:p>
            <a:pPr marL="727075" lvl="1" indent="-269875">
              <a:buSzPct val="85000"/>
              <a:buFont typeface="Calibri" pitchFamily="34" charset="0"/>
              <a:buChar char="–"/>
            </a:pPr>
            <a:r>
              <a:rPr lang="en-US" sz="1600" dirty="0" smtClean="0">
                <a:solidFill>
                  <a:srgbClr val="0070C0"/>
                </a:solidFill>
              </a:rPr>
              <a:t>Quality measures</a:t>
            </a:r>
          </a:p>
          <a:p>
            <a:pPr marL="269875" indent="-269875">
              <a:buSzPct val="85000"/>
              <a:buFont typeface="Wingdings" pitchFamily="2" charset="2"/>
              <a:buChar char="Ø"/>
            </a:pPr>
            <a:r>
              <a:rPr lang="en-US" sz="1600" b="1" dirty="0" smtClean="0">
                <a:solidFill>
                  <a:srgbClr val="0070C0"/>
                </a:solidFill>
              </a:rPr>
              <a:t>Information extraction</a:t>
            </a:r>
          </a:p>
          <a:p>
            <a:pPr marL="727075" lvl="1" indent="-269875">
              <a:buSzPct val="85000"/>
              <a:buFont typeface="Calibri" pitchFamily="34" charset="0"/>
              <a:buChar char="–"/>
            </a:pPr>
            <a:r>
              <a:rPr lang="en-US" sz="1600" dirty="0" smtClean="0">
                <a:solidFill>
                  <a:srgbClr val="0070C0"/>
                </a:solidFill>
              </a:rPr>
              <a:t>for each spot of the array, calculates signal intensity pairs, background and quality measures</a:t>
            </a:r>
            <a:endParaRPr lang="zh-TW" altLang="en-US" sz="1600" dirty="0">
              <a:solidFill>
                <a:srgbClr val="0070C0"/>
              </a:solidFill>
            </a:endParaRPr>
          </a:p>
        </p:txBody>
      </p:sp>
      <p:grpSp>
        <p:nvGrpSpPr>
          <p:cNvPr id="3" name="群組 21"/>
          <p:cNvGrpSpPr/>
          <p:nvPr/>
        </p:nvGrpSpPr>
        <p:grpSpPr>
          <a:xfrm>
            <a:off x="580950" y="3877020"/>
            <a:ext cx="7982101" cy="2695252"/>
            <a:chOff x="785785" y="2695512"/>
            <a:chExt cx="7982101" cy="2695252"/>
          </a:xfrm>
        </p:grpSpPr>
        <p:sp>
          <p:nvSpPr>
            <p:cNvPr id="196613" name="Text Box 5"/>
            <p:cNvSpPr txBox="1">
              <a:spLocks noChangeArrowheads="1"/>
            </p:cNvSpPr>
            <p:nvPr/>
          </p:nvSpPr>
          <p:spPr bwMode="auto">
            <a:xfrm>
              <a:off x="1300188" y="5144543"/>
              <a:ext cx="1419195"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Raw (combined) image</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196614" name="Text Box 6"/>
            <p:cNvSpPr txBox="1">
              <a:spLocks noChangeArrowheads="1"/>
            </p:cNvSpPr>
            <p:nvPr/>
          </p:nvSpPr>
          <p:spPr bwMode="auto">
            <a:xfrm>
              <a:off x="4141848" y="5144543"/>
              <a:ext cx="685799"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Gridded</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196615" name="Text Box 7"/>
            <p:cNvSpPr txBox="1">
              <a:spLocks noChangeArrowheads="1"/>
            </p:cNvSpPr>
            <p:nvPr/>
          </p:nvSpPr>
          <p:spPr bwMode="auto">
            <a:xfrm>
              <a:off x="6230202" y="5144543"/>
              <a:ext cx="1459015"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Spots picked &amp; flagged</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pic>
          <p:nvPicPr>
            <p:cNvPr id="196610" name="Picture 2" descr="01"/>
            <p:cNvPicPr>
              <a:picLocks noChangeArrowheads="1"/>
            </p:cNvPicPr>
            <p:nvPr/>
          </p:nvPicPr>
          <p:blipFill>
            <a:blip r:embed="rId3" cstate="print"/>
            <a:srcRect/>
            <a:stretch>
              <a:fillRect/>
            </a:stretch>
          </p:blipFill>
          <p:spPr bwMode="auto">
            <a:xfrm>
              <a:off x="785785" y="2695512"/>
              <a:ext cx="2448000" cy="2448000"/>
            </a:xfrm>
            <a:prstGeom prst="rect">
              <a:avLst/>
            </a:prstGeom>
            <a:noFill/>
          </p:spPr>
        </p:pic>
        <p:pic>
          <p:nvPicPr>
            <p:cNvPr id="196611" name="Picture 3" descr="02"/>
            <p:cNvPicPr>
              <a:picLocks noChangeArrowheads="1"/>
            </p:cNvPicPr>
            <p:nvPr/>
          </p:nvPicPr>
          <p:blipFill>
            <a:blip r:embed="rId4" cstate="print"/>
            <a:srcRect/>
            <a:stretch>
              <a:fillRect/>
            </a:stretch>
          </p:blipFill>
          <p:spPr bwMode="auto">
            <a:xfrm>
              <a:off x="3260747" y="2695512"/>
              <a:ext cx="2448000" cy="2448000"/>
            </a:xfrm>
            <a:prstGeom prst="rect">
              <a:avLst/>
            </a:prstGeom>
            <a:noFill/>
            <a:ln w="9525">
              <a:noFill/>
              <a:miter lim="800000"/>
              <a:headEnd/>
              <a:tailEnd/>
            </a:ln>
          </p:spPr>
        </p:pic>
        <p:pic>
          <p:nvPicPr>
            <p:cNvPr id="196612" name="Picture 4" descr="03"/>
            <p:cNvPicPr>
              <a:picLocks noChangeArrowheads="1"/>
            </p:cNvPicPr>
            <p:nvPr/>
          </p:nvPicPr>
          <p:blipFill>
            <a:blip r:embed="rId5" cstate="print"/>
            <a:srcRect/>
            <a:stretch>
              <a:fillRect/>
            </a:stretch>
          </p:blipFill>
          <p:spPr bwMode="auto">
            <a:xfrm>
              <a:off x="5735709" y="2695512"/>
              <a:ext cx="2448000" cy="2448000"/>
            </a:xfrm>
            <a:prstGeom prst="rect">
              <a:avLst/>
            </a:prstGeom>
            <a:noFill/>
          </p:spPr>
        </p:pic>
        <p:grpSp>
          <p:nvGrpSpPr>
            <p:cNvPr id="4" name="群組 17"/>
            <p:cNvGrpSpPr/>
            <p:nvPr/>
          </p:nvGrpSpPr>
          <p:grpSpPr>
            <a:xfrm>
              <a:off x="8210672" y="2695512"/>
              <a:ext cx="428628" cy="2448000"/>
              <a:chOff x="8215338" y="2643182"/>
              <a:chExt cx="428628" cy="2448000"/>
            </a:xfrm>
          </p:grpSpPr>
          <p:sp>
            <p:nvSpPr>
              <p:cNvPr id="17" name="矩形 16"/>
              <p:cNvSpPr/>
              <p:nvPr/>
            </p:nvSpPr>
            <p:spPr>
              <a:xfrm>
                <a:off x="8215338" y="2643182"/>
                <a:ext cx="428628" cy="244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5" name="群組 15"/>
              <p:cNvGrpSpPr>
                <a:grpSpLocks noChangeAspect="1"/>
              </p:cNvGrpSpPr>
              <p:nvPr/>
            </p:nvGrpSpPr>
            <p:grpSpPr>
              <a:xfrm rot="16200000">
                <a:off x="7366388" y="3744069"/>
                <a:ext cx="2126528" cy="246226"/>
                <a:chOff x="838200" y="5486400"/>
                <a:chExt cx="7239000" cy="838200"/>
              </a:xfrm>
            </p:grpSpPr>
            <p:sp>
              <p:nvSpPr>
                <p:cNvPr id="196616" name="Oval 8"/>
                <p:cNvSpPr>
                  <a:spLocks noChangeArrowheads="1"/>
                </p:cNvSpPr>
                <p:nvPr/>
              </p:nvSpPr>
              <p:spPr bwMode="auto">
                <a:xfrm>
                  <a:off x="838200" y="5486400"/>
                  <a:ext cx="838200" cy="838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17" name="Oval 9"/>
                <p:cNvSpPr>
                  <a:spLocks noChangeArrowheads="1"/>
                </p:cNvSpPr>
                <p:nvPr/>
              </p:nvSpPr>
              <p:spPr bwMode="auto">
                <a:xfrm>
                  <a:off x="1905000" y="5486400"/>
                  <a:ext cx="838200" cy="838200"/>
                </a:xfrm>
                <a:prstGeom prst="ellipse">
                  <a:avLst/>
                </a:prstGeom>
                <a:solidFill>
                  <a:srgbClr val="FF33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18" name="Oval 10"/>
                <p:cNvSpPr>
                  <a:spLocks noChangeArrowheads="1"/>
                </p:cNvSpPr>
                <p:nvPr/>
              </p:nvSpPr>
              <p:spPr bwMode="auto">
                <a:xfrm>
                  <a:off x="2971800" y="5486400"/>
                  <a:ext cx="838200" cy="838200"/>
                </a:xfrm>
                <a:prstGeom prst="ellipse">
                  <a:avLst/>
                </a:prstGeom>
                <a:solidFill>
                  <a:srgbClr val="CC66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19" name="Oval 11"/>
                <p:cNvSpPr>
                  <a:spLocks noChangeArrowheads="1"/>
                </p:cNvSpPr>
                <p:nvPr/>
              </p:nvSpPr>
              <p:spPr bwMode="auto">
                <a:xfrm>
                  <a:off x="4038600" y="5486400"/>
                  <a:ext cx="838200" cy="838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20" name="Oval 12"/>
                <p:cNvSpPr>
                  <a:spLocks noChangeArrowheads="1"/>
                </p:cNvSpPr>
                <p:nvPr/>
              </p:nvSpPr>
              <p:spPr bwMode="auto">
                <a:xfrm>
                  <a:off x="5105400" y="5486400"/>
                  <a:ext cx="838200" cy="838200"/>
                </a:xfrm>
                <a:prstGeom prst="ellipse">
                  <a:avLst/>
                </a:prstGeom>
                <a:solidFill>
                  <a:srgbClr val="99CC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21" name="Oval 13"/>
                <p:cNvSpPr>
                  <a:spLocks noChangeArrowheads="1"/>
                </p:cNvSpPr>
                <p:nvPr/>
              </p:nvSpPr>
              <p:spPr bwMode="auto">
                <a:xfrm>
                  <a:off x="6172200" y="5486400"/>
                  <a:ext cx="838200" cy="838200"/>
                </a:xfrm>
                <a:prstGeom prst="ellipse">
                  <a:avLst/>
                </a:prstGeom>
                <a:solidFill>
                  <a:srgbClr val="6699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22" name="Oval 14"/>
                <p:cNvSpPr>
                  <a:spLocks noChangeArrowheads="1"/>
                </p:cNvSpPr>
                <p:nvPr/>
              </p:nvSpPr>
              <p:spPr bwMode="auto">
                <a:xfrm>
                  <a:off x="7239000" y="5486400"/>
                  <a:ext cx="838200" cy="838200"/>
                </a:xfrm>
                <a:prstGeom prst="ellipse">
                  <a:avLst/>
                </a:prstGeom>
                <a:solidFill>
                  <a:srgbClr val="0099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grpSp>
        </p:grpSp>
        <p:sp>
          <p:nvSpPr>
            <p:cNvPr id="21" name="Text Box 6"/>
            <p:cNvSpPr txBox="1">
              <a:spLocks noChangeArrowheads="1"/>
            </p:cNvSpPr>
            <p:nvPr/>
          </p:nvSpPr>
          <p:spPr bwMode="auto">
            <a:xfrm>
              <a:off x="8082087" y="5144543"/>
              <a:ext cx="685799"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Intensity</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grpSp>
      <p:sp>
        <p:nvSpPr>
          <p:cNvPr id="24" name="文字方塊 23"/>
          <p:cNvSpPr txBox="1"/>
          <p:nvPr/>
        </p:nvSpPr>
        <p:spPr>
          <a:xfrm>
            <a:off x="611188" y="549275"/>
            <a:ext cx="1808508" cy="369332"/>
          </a:xfrm>
          <a:prstGeom prst="rect">
            <a:avLst/>
          </a:prstGeom>
        </p:spPr>
        <p:style>
          <a:lnRef idx="3">
            <a:schemeClr val="lt1"/>
          </a:lnRef>
          <a:fillRef idx="1">
            <a:schemeClr val="accent6"/>
          </a:fillRef>
          <a:effectRef idx="1">
            <a:schemeClr val="accent6"/>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Image Processing</a:t>
            </a:r>
          </a:p>
        </p:txBody>
      </p:sp>
      <p:grpSp>
        <p:nvGrpSpPr>
          <p:cNvPr id="6" name="群組 29"/>
          <p:cNvGrpSpPr/>
          <p:nvPr/>
        </p:nvGrpSpPr>
        <p:grpSpPr>
          <a:xfrm>
            <a:off x="6158723" y="1282926"/>
            <a:ext cx="1842301" cy="1646008"/>
            <a:chOff x="6015847" y="1214422"/>
            <a:chExt cx="1842301" cy="1646008"/>
          </a:xfrm>
        </p:grpSpPr>
        <p:pic>
          <p:nvPicPr>
            <p:cNvPr id="196623" name="Picture 15" descr="goodspm"/>
            <p:cNvPicPr>
              <a:picLocks noChangeAspect="1" noChangeArrowheads="1"/>
            </p:cNvPicPr>
            <p:nvPr/>
          </p:nvPicPr>
          <p:blipFill>
            <a:blip r:embed="rId6" cstate="print">
              <a:clrChange>
                <a:clrFrom>
                  <a:srgbClr val="FFFFFF"/>
                </a:clrFrom>
                <a:clrTo>
                  <a:srgbClr val="FFFFFF">
                    <a:alpha val="0"/>
                  </a:srgbClr>
                </a:clrTo>
              </a:clrChange>
              <a:duotone>
                <a:schemeClr val="accent3">
                  <a:shade val="45000"/>
                  <a:satMod val="135000"/>
                </a:schemeClr>
                <a:prstClr val="white"/>
              </a:duotone>
            </a:blip>
            <a:srcRect/>
            <a:stretch>
              <a:fillRect/>
            </a:stretch>
          </p:blipFill>
          <p:spPr bwMode="auto">
            <a:xfrm>
              <a:off x="6015847" y="1214422"/>
              <a:ext cx="1842301" cy="1646008"/>
            </a:xfrm>
            <a:prstGeom prst="rect">
              <a:avLst/>
            </a:prstGeom>
            <a:noFill/>
          </p:spPr>
        </p:pic>
        <p:sp>
          <p:nvSpPr>
            <p:cNvPr id="27" name="文字方塊 26"/>
            <p:cNvSpPr txBox="1"/>
            <p:nvPr/>
          </p:nvSpPr>
          <p:spPr>
            <a:xfrm>
              <a:off x="6643702" y="1928802"/>
              <a:ext cx="486030" cy="246221"/>
            </a:xfrm>
            <a:prstGeom prst="rect">
              <a:avLst/>
            </a:prstGeom>
            <a:noFill/>
          </p:spPr>
          <p:txBody>
            <a:bodyPr wrap="none" rtlCol="0">
              <a:spAutoFit/>
            </a:bodyPr>
            <a:lstStyle/>
            <a:p>
              <a:pPr algn="ctr"/>
              <a:r>
                <a:rPr lang="en-US" sz="1000" b="1" dirty="0" smtClean="0">
                  <a:solidFill>
                    <a:schemeClr val="bg1"/>
                  </a:solidFill>
                  <a:latin typeface="Arial Narrow" pitchFamily="34" charset="0"/>
                </a:rPr>
                <a:t>signal</a:t>
              </a:r>
              <a:endParaRPr lang="zh-TW" altLang="en-US" sz="1000" b="1" dirty="0" smtClean="0">
                <a:solidFill>
                  <a:schemeClr val="bg1"/>
                </a:solidFill>
                <a:latin typeface="Arial Narrow" pitchFamily="34" charset="0"/>
              </a:endParaRPr>
            </a:p>
          </p:txBody>
        </p:sp>
        <p:sp>
          <p:nvSpPr>
            <p:cNvPr id="29" name="文字方塊 28"/>
            <p:cNvSpPr txBox="1"/>
            <p:nvPr/>
          </p:nvSpPr>
          <p:spPr>
            <a:xfrm>
              <a:off x="6572264" y="1214422"/>
              <a:ext cx="784189" cy="246221"/>
            </a:xfrm>
            <a:prstGeom prst="rect">
              <a:avLst/>
            </a:prstGeom>
            <a:noFill/>
          </p:spPr>
          <p:txBody>
            <a:bodyPr wrap="none" rtlCol="0">
              <a:spAutoFit/>
            </a:bodyPr>
            <a:lstStyle/>
            <a:p>
              <a:pPr algn="ctr"/>
              <a:r>
                <a:rPr lang="en-US" sz="1000" b="1" dirty="0" smtClean="0">
                  <a:solidFill>
                    <a:srgbClr val="C00000"/>
                  </a:solidFill>
                  <a:latin typeface="Arial Narrow" pitchFamily="34" charset="0"/>
                </a:rPr>
                <a:t>background</a:t>
              </a:r>
              <a:endParaRPr lang="zh-TW" altLang="en-US" sz="1000" b="1" dirty="0" smtClean="0">
                <a:solidFill>
                  <a:srgbClr val="C00000"/>
                </a:solidFill>
                <a:latin typeface="Arial Narrow" pitchFamily="34" charset="0"/>
              </a:endParaRP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p:cNvSpPr txBox="1"/>
          <p:nvPr/>
        </p:nvSpPr>
        <p:spPr>
          <a:xfrm>
            <a:off x="611188" y="1826019"/>
            <a:ext cx="8032778" cy="4278094"/>
          </a:xfrm>
          <a:prstGeom prst="rect">
            <a:avLst/>
          </a:prstGeom>
          <a:noFill/>
        </p:spPr>
        <p:txBody>
          <a:bodyPr wrap="square" rtlCol="0">
            <a:spAutoFit/>
          </a:bodyPr>
          <a:lstStyle/>
          <a:p>
            <a:pPr marL="269875" indent="-269875">
              <a:buSzPct val="85000"/>
              <a:buFont typeface="Wingdings" pitchFamily="2" charset="2"/>
              <a:buChar char="Ø"/>
            </a:pPr>
            <a:r>
              <a:rPr lang="en-US" altLang="zh-TW" sz="1600" b="1" dirty="0" smtClean="0">
                <a:solidFill>
                  <a:schemeClr val="accent6"/>
                </a:solidFill>
              </a:rPr>
              <a:t>Reduces systematic (multiplicative) differences between </a:t>
            </a:r>
            <a:r>
              <a:rPr lang="en-US" altLang="zh-TW" sz="1600" b="1" dirty="0" smtClean="0">
                <a:solidFill>
                  <a:srgbClr val="C00000"/>
                </a:solidFill>
              </a:rPr>
              <a:t>two channels</a:t>
            </a:r>
            <a:r>
              <a:rPr lang="en-US" altLang="zh-TW" sz="1600" b="1" dirty="0" smtClean="0">
                <a:solidFill>
                  <a:schemeClr val="accent6"/>
                </a:solidFill>
              </a:rPr>
              <a:t> of a single hybridization or differences between hybridizations </a:t>
            </a:r>
          </a:p>
          <a:p>
            <a:pPr marL="269875" indent="-269875">
              <a:buSzPct val="85000"/>
              <a:buFont typeface="Wingdings" pitchFamily="2" charset="2"/>
              <a:buChar char="Ø"/>
            </a:pPr>
            <a:r>
              <a:rPr lang="en-US" altLang="zh-TW" sz="1600" b="1" dirty="0" smtClean="0">
                <a:solidFill>
                  <a:schemeClr val="accent6"/>
                </a:solidFill>
              </a:rPr>
              <a:t>Sources of Systematic Bias</a:t>
            </a:r>
          </a:p>
          <a:p>
            <a:pPr marL="538163" lvl="1" indent="-269875">
              <a:buSzPct val="85000"/>
              <a:buFont typeface="Arial Narrow" pitchFamily="34" charset="0"/>
              <a:buChar char="–"/>
            </a:pPr>
            <a:r>
              <a:rPr lang="en-US" altLang="zh-TW" sz="1600" dirty="0" smtClean="0">
                <a:solidFill>
                  <a:srgbClr val="00B050"/>
                </a:solidFill>
              </a:rPr>
              <a:t>Different dye labeling efficiencies</a:t>
            </a:r>
          </a:p>
          <a:p>
            <a:pPr marL="538163" lvl="1" indent="-269875">
              <a:buSzPct val="85000"/>
              <a:buFont typeface="Arial Narrow" pitchFamily="34" charset="0"/>
              <a:buChar char="–"/>
            </a:pPr>
            <a:r>
              <a:rPr lang="en-US" altLang="zh-TW" sz="1600" dirty="0" smtClean="0">
                <a:solidFill>
                  <a:srgbClr val="00B050"/>
                </a:solidFill>
              </a:rPr>
              <a:t>Scanning (laser and detector, chemistry of the fluorescent label)</a:t>
            </a:r>
          </a:p>
          <a:p>
            <a:pPr marL="538163" lvl="1" indent="-269875">
              <a:buSzPct val="85000"/>
              <a:buFont typeface="Arial Narrow" pitchFamily="34" charset="0"/>
              <a:buChar char="–"/>
            </a:pPr>
            <a:r>
              <a:rPr lang="en-US" altLang="zh-TW" sz="1600" dirty="0" smtClean="0">
                <a:solidFill>
                  <a:srgbClr val="00B050"/>
                </a:solidFill>
              </a:rPr>
              <a:t>Differences in concentration of DNA on arrays (plate effects)</a:t>
            </a:r>
          </a:p>
          <a:p>
            <a:pPr marL="538163" lvl="1" indent="-269875">
              <a:buSzPct val="85000"/>
              <a:buFont typeface="Arial Narrow" pitchFamily="34" charset="0"/>
              <a:buChar char="–"/>
            </a:pPr>
            <a:r>
              <a:rPr lang="en-US" altLang="zh-TW" sz="1600" dirty="0" smtClean="0">
                <a:solidFill>
                  <a:srgbClr val="00B050"/>
                </a:solidFill>
              </a:rPr>
              <a:t>Differences in total mRNA in one sample versus another or mRNA degradation</a:t>
            </a:r>
          </a:p>
          <a:p>
            <a:pPr marL="538163" lvl="1" indent="-269875">
              <a:buSzPct val="85000"/>
              <a:buFont typeface="Arial Narrow" pitchFamily="34" charset="0"/>
              <a:buChar char="–"/>
            </a:pPr>
            <a:r>
              <a:rPr lang="en-US" altLang="zh-TW" sz="1600" dirty="0" smtClean="0">
                <a:solidFill>
                  <a:srgbClr val="00B050"/>
                </a:solidFill>
              </a:rPr>
              <a:t>Printing or tip problems</a:t>
            </a:r>
          </a:p>
          <a:p>
            <a:pPr marL="538163" lvl="1" indent="-269875">
              <a:buSzPct val="85000"/>
              <a:buFont typeface="Arial Narrow" pitchFamily="34" charset="0"/>
              <a:buChar char="–"/>
            </a:pPr>
            <a:r>
              <a:rPr lang="en-US" altLang="zh-TW" sz="1600" dirty="0" smtClean="0">
                <a:solidFill>
                  <a:srgbClr val="00B050"/>
                </a:solidFill>
              </a:rPr>
              <a:t>Uneven hybridization</a:t>
            </a:r>
          </a:p>
          <a:p>
            <a:pPr marL="269875" indent="-269875">
              <a:buSzPct val="85000"/>
              <a:buFont typeface="Wingdings" pitchFamily="2" charset="2"/>
              <a:buChar char="Ø"/>
            </a:pPr>
            <a:r>
              <a:rPr lang="en-US" altLang="zh-TW" sz="1600" b="1" dirty="0" smtClean="0">
                <a:solidFill>
                  <a:schemeClr val="accent6"/>
                </a:solidFill>
              </a:rPr>
              <a:t>Several Methods:</a:t>
            </a:r>
          </a:p>
          <a:p>
            <a:pPr marL="538163" lvl="1" indent="-269875">
              <a:buSzPct val="85000"/>
              <a:buFont typeface="Arial Narrow" pitchFamily="34" charset="0"/>
              <a:buChar char="–"/>
            </a:pPr>
            <a:r>
              <a:rPr lang="en-US" altLang="zh-TW" sz="1600" dirty="0" smtClean="0">
                <a:solidFill>
                  <a:srgbClr val="00B050"/>
                </a:solidFill>
              </a:rPr>
              <a:t>Global mean method</a:t>
            </a:r>
          </a:p>
          <a:p>
            <a:pPr marL="538163" lvl="1" indent="-269875">
              <a:buSzPct val="85000"/>
              <a:buFont typeface="Arial Narrow" pitchFamily="34" charset="0"/>
              <a:buChar char="–"/>
            </a:pPr>
            <a:r>
              <a:rPr lang="en-US" altLang="zh-TW" sz="1600" dirty="0" smtClean="0">
                <a:solidFill>
                  <a:srgbClr val="00B050"/>
                </a:solidFill>
              </a:rPr>
              <a:t>Linear regression method</a:t>
            </a:r>
          </a:p>
          <a:p>
            <a:pPr marL="538163" lvl="1" indent="-269875">
              <a:buSzPct val="85000"/>
              <a:buFont typeface="Arial Narrow" pitchFamily="34" charset="0"/>
              <a:buChar char="–"/>
            </a:pPr>
            <a:r>
              <a:rPr lang="en-US" altLang="zh-TW" sz="1600" dirty="0" smtClean="0">
                <a:solidFill>
                  <a:srgbClr val="00B050"/>
                </a:solidFill>
              </a:rPr>
              <a:t>Curvilinear methods </a:t>
            </a:r>
            <a:br>
              <a:rPr lang="en-US" altLang="zh-TW" sz="1600" dirty="0" smtClean="0">
                <a:solidFill>
                  <a:srgbClr val="00B050"/>
                </a:solidFill>
              </a:rPr>
            </a:br>
            <a:r>
              <a:rPr lang="en-US" altLang="zh-TW" sz="1400" dirty="0" smtClean="0">
                <a:solidFill>
                  <a:srgbClr val="00B050"/>
                </a:solidFill>
              </a:rPr>
              <a:t>(e.g. LOWESS; </a:t>
            </a:r>
            <a:r>
              <a:rPr lang="en-US" altLang="zh-TW" sz="1400" b="1" dirty="0" err="1" smtClean="0">
                <a:solidFill>
                  <a:srgbClr val="00B050"/>
                </a:solidFill>
              </a:rPr>
              <a:t>LO</a:t>
            </a:r>
            <a:r>
              <a:rPr lang="en-US" altLang="zh-TW" sz="1400" dirty="0" err="1" smtClean="0">
                <a:solidFill>
                  <a:srgbClr val="00B050"/>
                </a:solidFill>
              </a:rPr>
              <a:t>cally</a:t>
            </a:r>
            <a:r>
              <a:rPr lang="en-US" altLang="zh-TW" sz="1400" dirty="0" smtClean="0">
                <a:solidFill>
                  <a:srgbClr val="00B050"/>
                </a:solidFill>
              </a:rPr>
              <a:t> </a:t>
            </a:r>
            <a:r>
              <a:rPr lang="en-US" altLang="zh-TW" sz="1400" b="1" dirty="0" err="1" smtClean="0">
                <a:solidFill>
                  <a:srgbClr val="00B050"/>
                </a:solidFill>
              </a:rPr>
              <a:t>WE</a:t>
            </a:r>
            <a:r>
              <a:rPr lang="en-US" altLang="zh-TW" sz="1400" dirty="0" err="1" smtClean="0">
                <a:solidFill>
                  <a:srgbClr val="00B050"/>
                </a:solidFill>
              </a:rPr>
              <a:t>ighted</a:t>
            </a:r>
            <a:r>
              <a:rPr lang="en-US" altLang="zh-TW" sz="1400" dirty="0" smtClean="0">
                <a:solidFill>
                  <a:srgbClr val="00B050"/>
                </a:solidFill>
              </a:rPr>
              <a:t> </a:t>
            </a:r>
            <a:r>
              <a:rPr lang="en-US" altLang="zh-TW" sz="1400" b="1" dirty="0" err="1" smtClean="0">
                <a:solidFill>
                  <a:srgbClr val="00B050"/>
                </a:solidFill>
              </a:rPr>
              <a:t>S</a:t>
            </a:r>
            <a:r>
              <a:rPr lang="en-US" altLang="zh-TW" sz="1400" dirty="0" err="1" smtClean="0">
                <a:solidFill>
                  <a:srgbClr val="00B050"/>
                </a:solidFill>
              </a:rPr>
              <a:t>catterplot</a:t>
            </a:r>
            <a:r>
              <a:rPr lang="en-US" altLang="zh-TW" sz="1400" dirty="0" smtClean="0">
                <a:solidFill>
                  <a:srgbClr val="00B050"/>
                </a:solidFill>
              </a:rPr>
              <a:t> </a:t>
            </a:r>
            <a:r>
              <a:rPr lang="en-US" altLang="zh-TW" sz="1400" b="1" dirty="0" smtClean="0">
                <a:solidFill>
                  <a:srgbClr val="00B050"/>
                </a:solidFill>
              </a:rPr>
              <a:t>S</a:t>
            </a:r>
            <a:r>
              <a:rPr lang="en-US" altLang="zh-TW" sz="1400" dirty="0" smtClean="0">
                <a:solidFill>
                  <a:srgbClr val="00B050"/>
                </a:solidFill>
              </a:rPr>
              <a:t>moothing)</a:t>
            </a:r>
            <a:endParaRPr lang="en-US" altLang="zh-TW" sz="1200" dirty="0" smtClean="0">
              <a:solidFill>
                <a:srgbClr val="00B050"/>
              </a:solidFill>
            </a:endParaRPr>
          </a:p>
          <a:p>
            <a:pPr marL="538163" lvl="1" indent="-269875">
              <a:buSzPct val="85000"/>
              <a:buFont typeface="Arial Narrow" pitchFamily="34" charset="0"/>
              <a:buChar char="–"/>
            </a:pPr>
            <a:r>
              <a:rPr lang="en-US" altLang="zh-TW" sz="1600" dirty="0" smtClean="0">
                <a:solidFill>
                  <a:srgbClr val="00B050"/>
                </a:solidFill>
              </a:rPr>
              <a:t>Variance model methods</a:t>
            </a:r>
          </a:p>
          <a:p>
            <a:pPr marL="269875" indent="-269875">
              <a:buSzPct val="85000"/>
              <a:buFont typeface="Wingdings" pitchFamily="2" charset="2"/>
              <a:buChar char="Ø"/>
            </a:pPr>
            <a:endParaRPr lang="en-US" altLang="zh-TW" sz="1600" dirty="0" smtClean="0">
              <a:solidFill>
                <a:srgbClr val="0070C0"/>
              </a:solidFill>
            </a:endParaRPr>
          </a:p>
          <a:p>
            <a:pPr marL="269875" indent="-269875">
              <a:buSzPct val="85000"/>
              <a:buFont typeface="Wingdings" pitchFamily="2" charset="2"/>
              <a:buChar char="Ø"/>
            </a:pPr>
            <a:endParaRPr lang="zh-TW" altLang="en-US" sz="1600" dirty="0">
              <a:solidFill>
                <a:srgbClr val="0070C0"/>
              </a:solidFill>
            </a:endParaRPr>
          </a:p>
        </p:txBody>
      </p:sp>
      <p:grpSp>
        <p:nvGrpSpPr>
          <p:cNvPr id="3" name="群組 10"/>
          <p:cNvGrpSpPr/>
          <p:nvPr/>
        </p:nvGrpSpPr>
        <p:grpSpPr>
          <a:xfrm>
            <a:off x="5067300" y="4000500"/>
            <a:ext cx="3576642" cy="2152654"/>
            <a:chOff x="5067300" y="4000500"/>
            <a:chExt cx="3576642" cy="2152654"/>
          </a:xfrm>
        </p:grpSpPr>
        <p:pic>
          <p:nvPicPr>
            <p:cNvPr id="7" name="Picture 3"/>
            <p:cNvPicPr>
              <a:picLocks noChangeAspect="1" noChangeArrowheads="1"/>
            </p:cNvPicPr>
            <p:nvPr/>
          </p:nvPicPr>
          <p:blipFill>
            <a:blip r:embed="rId4" cstate="print"/>
            <a:srcRect/>
            <a:stretch>
              <a:fillRect/>
            </a:stretch>
          </p:blipFill>
          <p:spPr bwMode="auto">
            <a:xfrm>
              <a:off x="5214942" y="4000504"/>
              <a:ext cx="3429000" cy="2152650"/>
            </a:xfrm>
            <a:prstGeom prst="rect">
              <a:avLst/>
            </a:prstGeom>
            <a:noFill/>
            <a:ln w="9525">
              <a:noFill/>
              <a:miter lim="800000"/>
              <a:headEnd/>
              <a:tailEnd/>
            </a:ln>
            <a:effectLst/>
          </p:spPr>
        </p:pic>
        <p:graphicFrame>
          <p:nvGraphicFramePr>
            <p:cNvPr id="147459" name="Object 3"/>
            <p:cNvGraphicFramePr>
              <a:graphicFrameLocks noChangeAspect="1"/>
            </p:cNvGraphicFramePr>
            <p:nvPr/>
          </p:nvGraphicFramePr>
          <p:xfrm>
            <a:off x="7786710" y="4857760"/>
            <a:ext cx="714380" cy="153445"/>
          </p:xfrm>
          <a:graphic>
            <a:graphicData uri="http://schemas.openxmlformats.org/presentationml/2006/ole">
              <p:oleObj spid="_x0000_s184322" name="方程式" r:id="rId5" imgW="825480" imgH="177480" progId="Equation.3">
                <p:embed/>
              </p:oleObj>
            </a:graphicData>
          </a:graphic>
        </p:graphicFrame>
        <p:graphicFrame>
          <p:nvGraphicFramePr>
            <p:cNvPr id="147460" name="Object 4"/>
            <p:cNvGraphicFramePr>
              <a:graphicFrameLocks noChangeAspect="1"/>
            </p:cNvGraphicFramePr>
            <p:nvPr/>
          </p:nvGraphicFramePr>
          <p:xfrm>
            <a:off x="5067300" y="4000500"/>
            <a:ext cx="1582738" cy="398463"/>
          </p:xfrm>
          <a:graphic>
            <a:graphicData uri="http://schemas.openxmlformats.org/presentationml/2006/ole">
              <p:oleObj spid="_x0000_s184323" name="方程式" r:id="rId6" imgW="1765080" imgH="444240" progId="Equation.3">
                <p:embed/>
              </p:oleObj>
            </a:graphicData>
          </a:graphic>
        </p:graphicFrame>
      </p:grpSp>
      <p:sp>
        <p:nvSpPr>
          <p:cNvPr id="8" name="Rectangle 3"/>
          <p:cNvSpPr txBox="1">
            <a:spLocks noChangeArrowheads="1"/>
          </p:cNvSpPr>
          <p:nvPr/>
        </p:nvSpPr>
        <p:spPr>
          <a:xfrm>
            <a:off x="611188" y="549275"/>
            <a:ext cx="6032514"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400" b="1" kern="0" dirty="0" smtClean="0">
                <a:solidFill>
                  <a:srgbClr val="C00000"/>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txBox="1">
            <a:spLocks noChangeArrowheads="1"/>
          </p:cNvSpPr>
          <p:nvPr/>
        </p:nvSpPr>
        <p:spPr>
          <a:xfrm>
            <a:off x="611188" y="549275"/>
            <a:ext cx="6032514"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400" b="1" kern="0" dirty="0" smtClean="0">
                <a:solidFill>
                  <a:srgbClr val="C00000"/>
                </a:solidFill>
                <a:ea typeface="新細明體" pitchFamily="18" charset="-120"/>
              </a:rPr>
              <a:t>Statistical analysis and data mining</a:t>
            </a:r>
            <a:endParaRPr kumimoji="0" lang="en-US" altLang="zh-TW" sz="1400" b="1" i="0" u="none" strike="noStrike" kern="1200" cap="none" spc="0" normalizeH="0" baseline="0" noProof="0" dirty="0" smtClean="0">
              <a:ln>
                <a:noFill/>
              </a:ln>
              <a:solidFill>
                <a:srgbClr val="C00000"/>
              </a:solidFill>
              <a:effectLst/>
              <a:uLnTx/>
              <a:uFillTx/>
              <a:ea typeface="新細明體" pitchFamily="18" charset="-120"/>
              <a:cs typeface="+mn-cs"/>
            </a:endParaRPr>
          </a:p>
        </p:txBody>
      </p:sp>
      <p:grpSp>
        <p:nvGrpSpPr>
          <p:cNvPr id="9" name="群組 8"/>
          <p:cNvGrpSpPr/>
          <p:nvPr/>
        </p:nvGrpSpPr>
        <p:grpSpPr>
          <a:xfrm>
            <a:off x="1285852" y="2000240"/>
            <a:ext cx="6699267" cy="4311741"/>
            <a:chOff x="381000" y="533400"/>
            <a:chExt cx="8397875" cy="5480209"/>
          </a:xfrm>
        </p:grpSpPr>
        <p:sp>
          <p:nvSpPr>
            <p:cNvPr id="10" name="Text Box 4"/>
            <p:cNvSpPr txBox="1">
              <a:spLocks noChangeArrowheads="1"/>
            </p:cNvSpPr>
            <p:nvPr/>
          </p:nvSpPr>
          <p:spPr bwMode="auto">
            <a:xfrm>
              <a:off x="685800" y="5767388"/>
              <a:ext cx="7848600" cy="246221"/>
            </a:xfrm>
            <a:prstGeom prst="rect">
              <a:avLst/>
            </a:prstGeom>
            <a:noFill/>
            <a:ln w="9525">
              <a:noFill/>
              <a:miter lim="800000"/>
              <a:headEnd/>
              <a:tailEnd/>
            </a:ln>
          </p:spPr>
          <p:txBody>
            <a:bodyPr lIns="0" tIns="0" rIns="0" bIns="0">
              <a:spAutoFit/>
            </a:bodyPr>
            <a:lstStyle/>
            <a:p>
              <a:pPr algn="ctr" defTabSz="828675">
                <a:tabLst>
                  <a:tab pos="657225" algn="l"/>
                  <a:tab pos="1312863" algn="l"/>
                  <a:tab pos="1970088" algn="l"/>
                  <a:tab pos="2627313" algn="l"/>
                  <a:tab pos="3282950" algn="l"/>
                  <a:tab pos="3940175" algn="l"/>
                  <a:tab pos="4595813" algn="l"/>
                  <a:tab pos="5253038" algn="l"/>
                  <a:tab pos="5910263" algn="l"/>
                </a:tabLst>
              </a:pPr>
              <a:r>
                <a:rPr lang="en-GB" sz="800" dirty="0">
                  <a:solidFill>
                    <a:schemeClr val="bg1">
                      <a:lumMod val="50000"/>
                    </a:schemeClr>
                  </a:solidFill>
                  <a:latin typeface="Arial Narrow" pitchFamily="34" charset="0"/>
                </a:rPr>
                <a:t>Allison DB </a:t>
              </a:r>
              <a:r>
                <a:rPr lang="en-GB" sz="800" i="1" dirty="0">
                  <a:solidFill>
                    <a:schemeClr val="bg1">
                      <a:lumMod val="50000"/>
                    </a:schemeClr>
                  </a:solidFill>
                  <a:latin typeface="Arial Narrow" pitchFamily="34" charset="0"/>
                </a:rPr>
                <a:t>et al.</a:t>
              </a:r>
              <a:r>
                <a:rPr lang="en-GB" sz="800" dirty="0">
                  <a:solidFill>
                    <a:schemeClr val="bg1">
                      <a:lumMod val="50000"/>
                    </a:schemeClr>
                  </a:solidFill>
                  <a:latin typeface="Arial Narrow" pitchFamily="34" charset="0"/>
                </a:rPr>
                <a:t> (2005) </a:t>
              </a:r>
              <a:r>
                <a:rPr lang="en-GB" sz="800" dirty="0" err="1">
                  <a:solidFill>
                    <a:schemeClr val="bg1">
                      <a:lumMod val="50000"/>
                    </a:schemeClr>
                  </a:solidFill>
                  <a:latin typeface="Arial Narrow" pitchFamily="34" charset="0"/>
                </a:rPr>
                <a:t>Microarray</a:t>
              </a:r>
              <a:r>
                <a:rPr lang="en-GB" sz="800" dirty="0">
                  <a:solidFill>
                    <a:schemeClr val="bg1">
                      <a:lumMod val="50000"/>
                    </a:schemeClr>
                  </a:solidFill>
                  <a:latin typeface="Arial Narrow" pitchFamily="34" charset="0"/>
                </a:rPr>
                <a:t> data analysis: from disarray to consolidation and consensus</a:t>
              </a:r>
            </a:p>
            <a:p>
              <a:pPr algn="ctr" defTabSz="828675">
                <a:tabLst>
                  <a:tab pos="657225" algn="l"/>
                  <a:tab pos="1312863" algn="l"/>
                  <a:tab pos="1970088" algn="l"/>
                  <a:tab pos="2627313" algn="l"/>
                  <a:tab pos="3282950" algn="l"/>
                  <a:tab pos="3940175" algn="l"/>
                  <a:tab pos="4595813" algn="l"/>
                  <a:tab pos="5253038" algn="l"/>
                  <a:tab pos="5910263" algn="l"/>
                </a:tabLst>
              </a:pPr>
              <a:r>
                <a:rPr lang="en-GB" sz="800" i="1" dirty="0">
                  <a:solidFill>
                    <a:schemeClr val="bg1">
                      <a:lumMod val="50000"/>
                    </a:schemeClr>
                  </a:solidFill>
                  <a:latin typeface="Arial Narrow" pitchFamily="34" charset="0"/>
                </a:rPr>
                <a:t>Nat Rev gene.</a:t>
              </a:r>
              <a:r>
                <a:rPr lang="en-GB" sz="800" dirty="0">
                  <a:solidFill>
                    <a:schemeClr val="bg1">
                      <a:lumMod val="50000"/>
                    </a:schemeClr>
                  </a:solidFill>
                  <a:latin typeface="Arial Narrow" pitchFamily="34" charset="0"/>
                </a:rPr>
                <a:t> </a:t>
              </a:r>
              <a:r>
                <a:rPr lang="en-GB" sz="800" b="1" dirty="0">
                  <a:solidFill>
                    <a:schemeClr val="bg1">
                      <a:lumMod val="50000"/>
                    </a:schemeClr>
                  </a:solidFill>
                  <a:latin typeface="Arial Narrow" pitchFamily="34" charset="0"/>
                </a:rPr>
                <a:t>7:</a:t>
              </a:r>
              <a:r>
                <a:rPr lang="en-GB" sz="800" dirty="0">
                  <a:solidFill>
                    <a:schemeClr val="bg1">
                      <a:lumMod val="50000"/>
                    </a:schemeClr>
                  </a:solidFill>
                  <a:latin typeface="Arial Narrow" pitchFamily="34" charset="0"/>
                </a:rPr>
                <a:t> 55</a:t>
              </a:r>
              <a:r>
                <a:rPr lang="en-GB" sz="800" dirty="0">
                  <a:solidFill>
                    <a:schemeClr val="bg1">
                      <a:lumMod val="50000"/>
                    </a:schemeClr>
                  </a:solidFill>
                  <a:latin typeface="Arial Narrow" pitchFamily="34" charset="0"/>
                  <a:cs typeface="Arial" pitchFamily="34" charset="0"/>
                </a:rPr>
                <a:t>–</a:t>
              </a:r>
              <a:r>
                <a:rPr lang="en-GB" sz="800" dirty="0">
                  <a:solidFill>
                    <a:schemeClr val="bg1">
                      <a:lumMod val="50000"/>
                    </a:schemeClr>
                  </a:solidFill>
                  <a:latin typeface="Arial Narrow" pitchFamily="34" charset="0"/>
                </a:rPr>
                <a:t>65 doi:10.1038/nri1749</a:t>
              </a:r>
            </a:p>
          </p:txBody>
        </p:sp>
        <p:sp>
          <p:nvSpPr>
            <p:cNvPr id="11" name="Text Box 8"/>
            <p:cNvSpPr txBox="1">
              <a:spLocks noChangeArrowheads="1"/>
            </p:cNvSpPr>
            <p:nvPr/>
          </p:nvSpPr>
          <p:spPr bwMode="auto">
            <a:xfrm>
              <a:off x="381000" y="533400"/>
              <a:ext cx="8397875" cy="430301"/>
            </a:xfrm>
            <a:prstGeom prst="rect">
              <a:avLst/>
            </a:prstGeom>
            <a:noFill/>
            <a:ln w="9525">
              <a:noFill/>
              <a:miter lim="800000"/>
              <a:headEnd/>
              <a:tailEnd/>
            </a:ln>
            <a:effectLst/>
          </p:spPr>
          <p:txBody>
            <a:bodyPr anchor="b" anchorCtr="1">
              <a:spAutoFit/>
            </a:bodyPr>
            <a:lstStyle/>
            <a:p>
              <a:r>
                <a:rPr lang="en-GB" sz="1600" b="1" dirty="0" smtClean="0">
                  <a:solidFill>
                    <a:srgbClr val="0070C0"/>
                  </a:solidFill>
                  <a:latin typeface="Arial Narrow" pitchFamily="34" charset="0"/>
                </a:rPr>
                <a:t>Guidelines </a:t>
              </a:r>
              <a:r>
                <a:rPr lang="en-GB" sz="1600" b="1" dirty="0">
                  <a:solidFill>
                    <a:srgbClr val="0070C0"/>
                  </a:solidFill>
                  <a:latin typeface="Arial Narrow" pitchFamily="34" charset="0"/>
                </a:rPr>
                <a:t>for the statistical analysis of </a:t>
              </a:r>
              <a:r>
                <a:rPr lang="en-GB" sz="1600" b="1" dirty="0" err="1">
                  <a:solidFill>
                    <a:srgbClr val="0070C0"/>
                  </a:solidFill>
                  <a:latin typeface="Arial Narrow" pitchFamily="34" charset="0"/>
                </a:rPr>
                <a:t>microarray</a:t>
              </a:r>
              <a:r>
                <a:rPr lang="en-GB" sz="1600" b="1" dirty="0">
                  <a:solidFill>
                    <a:srgbClr val="0070C0"/>
                  </a:solidFill>
                  <a:latin typeface="Arial Narrow" pitchFamily="34" charset="0"/>
                </a:rPr>
                <a:t> experiments.</a:t>
              </a:r>
            </a:p>
          </p:txBody>
        </p:sp>
        <p:pic>
          <p:nvPicPr>
            <p:cNvPr id="12" name="Picture 36" descr="D:\PROJECTS\Dec-05\12\B2\nrg1749-f2.jpg"/>
            <p:cNvPicPr>
              <a:picLocks noChangeAspect="1" noChangeArrowheads="1"/>
            </p:cNvPicPr>
            <p:nvPr/>
          </p:nvPicPr>
          <p:blipFill>
            <a:blip r:embed="rId3" cstate="print"/>
            <a:srcRect/>
            <a:stretch>
              <a:fillRect/>
            </a:stretch>
          </p:blipFill>
          <p:spPr bwMode="auto">
            <a:xfrm>
              <a:off x="1676400" y="1009650"/>
              <a:ext cx="5829300" cy="4629150"/>
            </a:xfrm>
            <a:prstGeom prst="rect">
              <a:avLst/>
            </a:prstGeom>
            <a:noFill/>
          </p:spPr>
        </p:pic>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611189" y="549275"/>
            <a:ext cx="7921624" cy="1077218"/>
          </a:xfrm>
          <a:prstGeom prst="rect">
            <a:avLst/>
          </a:prstGeom>
          <a:noFill/>
        </p:spPr>
        <p:txBody>
          <a:bodyPr wrap="square" rtlCol="0">
            <a:spAutoFit/>
          </a:bodyPr>
          <a:lstStyle/>
          <a:p>
            <a:pPr marL="342900" indent="-342900">
              <a:buFont typeface="+mj-lt"/>
              <a:buAutoNum type="arabicPeriod"/>
            </a:pPr>
            <a:r>
              <a:rPr lang="en-US" sz="1600" dirty="0" smtClean="0">
                <a:solidFill>
                  <a:srgbClr val="C00000"/>
                </a:solidFill>
                <a:latin typeface="Arial Narrow" pitchFamily="34" charset="0"/>
              </a:rPr>
              <a:t>Find the genes </a:t>
            </a:r>
            <a:r>
              <a:rPr lang="en-US" sz="1600" dirty="0" smtClean="0">
                <a:solidFill>
                  <a:srgbClr val="0070C0"/>
                </a:solidFill>
                <a:latin typeface="Arial Narrow" pitchFamily="34" charset="0"/>
              </a:rPr>
              <a:t>that change expression between experimental and control samples</a:t>
            </a:r>
          </a:p>
          <a:p>
            <a:pPr marL="342900" indent="-342900">
              <a:buFont typeface="+mj-lt"/>
              <a:buAutoNum type="arabicPeriod"/>
            </a:pPr>
            <a:r>
              <a:rPr lang="en-US" sz="1600" dirty="0" smtClean="0">
                <a:solidFill>
                  <a:srgbClr val="C00000"/>
                </a:solidFill>
                <a:latin typeface="Arial Narrow" pitchFamily="34" charset="0"/>
              </a:rPr>
              <a:t>Classify samples </a:t>
            </a:r>
            <a:r>
              <a:rPr lang="en-US" sz="1600" dirty="0" smtClean="0">
                <a:solidFill>
                  <a:srgbClr val="0070C0"/>
                </a:solidFill>
                <a:latin typeface="Arial Narrow" pitchFamily="34" charset="0"/>
              </a:rPr>
              <a:t>based on a gene expression profile</a:t>
            </a:r>
          </a:p>
          <a:p>
            <a:pPr marL="342900" indent="-342900">
              <a:buFont typeface="+mj-lt"/>
              <a:buAutoNum type="arabicPeriod"/>
            </a:pPr>
            <a:r>
              <a:rPr lang="en-US" sz="1600" dirty="0" smtClean="0">
                <a:solidFill>
                  <a:srgbClr val="C00000"/>
                </a:solidFill>
                <a:latin typeface="Arial Narrow" pitchFamily="34" charset="0"/>
              </a:rPr>
              <a:t>Find patterns</a:t>
            </a:r>
            <a:r>
              <a:rPr lang="en-US" sz="1600" b="1" dirty="0" smtClean="0">
                <a:solidFill>
                  <a:srgbClr val="0070C0"/>
                </a:solidFill>
                <a:latin typeface="Arial Narrow" pitchFamily="34" charset="0"/>
              </a:rPr>
              <a:t>:</a:t>
            </a:r>
            <a:r>
              <a:rPr lang="en-US" sz="1600" dirty="0" smtClean="0">
                <a:solidFill>
                  <a:srgbClr val="0070C0"/>
                </a:solidFill>
                <a:latin typeface="Arial Narrow" pitchFamily="34" charset="0"/>
              </a:rPr>
              <a:t> Groups of biologically related genes that change expression together across samples and treatments</a:t>
            </a:r>
            <a:endParaRPr lang="zh-TW" altLang="en-US" sz="1600" dirty="0">
              <a:solidFill>
                <a:srgbClr val="0070C0"/>
              </a:solidFill>
              <a:latin typeface="Arial Narrow" pitchFamily="34" charset="0"/>
            </a:endParaRPr>
          </a:p>
        </p:txBody>
      </p:sp>
      <p:grpSp>
        <p:nvGrpSpPr>
          <p:cNvPr id="2" name="群組 7"/>
          <p:cNvGrpSpPr/>
          <p:nvPr/>
        </p:nvGrpSpPr>
        <p:grpSpPr>
          <a:xfrm>
            <a:off x="1593958" y="2285992"/>
            <a:ext cx="5956084" cy="3647885"/>
            <a:chOff x="819149" y="1714488"/>
            <a:chExt cx="7054384" cy="4443314"/>
          </a:xfrm>
        </p:grpSpPr>
        <p:pic>
          <p:nvPicPr>
            <p:cNvPr id="6" name="Picture 36" descr="D:\PROJECTS\Dec-05\12\B2\nrg1749-f1.jpg"/>
            <p:cNvPicPr>
              <a:picLocks noChangeAspect="1" noChangeArrowheads="1"/>
            </p:cNvPicPr>
            <p:nvPr/>
          </p:nvPicPr>
          <p:blipFill>
            <a:blip r:embed="rId3" cstate="print"/>
            <a:srcRect b="10443"/>
            <a:stretch>
              <a:fillRect/>
            </a:stretch>
          </p:blipFill>
          <p:spPr bwMode="auto">
            <a:xfrm>
              <a:off x="819149" y="1714488"/>
              <a:ext cx="7054383" cy="4143404"/>
            </a:xfrm>
            <a:prstGeom prst="rect">
              <a:avLst/>
            </a:prstGeom>
            <a:noFill/>
          </p:spPr>
        </p:pic>
        <p:sp>
          <p:nvSpPr>
            <p:cNvPr id="4" name="Text Box 4"/>
            <p:cNvSpPr txBox="1">
              <a:spLocks noChangeArrowheads="1"/>
            </p:cNvSpPr>
            <p:nvPr/>
          </p:nvSpPr>
          <p:spPr bwMode="auto">
            <a:xfrm>
              <a:off x="3389142" y="5857892"/>
              <a:ext cx="4484391" cy="299910"/>
            </a:xfrm>
            <a:prstGeom prst="rect">
              <a:avLst/>
            </a:prstGeom>
            <a:noFill/>
            <a:ln w="9525">
              <a:noFill/>
              <a:miter lim="800000"/>
              <a:headEnd/>
              <a:tailEnd/>
            </a:ln>
          </p:spPr>
          <p:txBody>
            <a:bodyPr wrap="square" lIns="0" tIns="0" rIns="0" bIns="0">
              <a:spAutoFit/>
            </a:bodyPr>
            <a:lstStyle/>
            <a:p>
              <a:pPr defTabSz="828675">
                <a:tabLst>
                  <a:tab pos="657225" algn="l"/>
                  <a:tab pos="1312863" algn="l"/>
                  <a:tab pos="1970088" algn="l"/>
                  <a:tab pos="2627313" algn="l"/>
                  <a:tab pos="3282950" algn="l"/>
                  <a:tab pos="3940175" algn="l"/>
                  <a:tab pos="4595813" algn="l"/>
                  <a:tab pos="5253038" algn="l"/>
                  <a:tab pos="5910263" algn="l"/>
                </a:tabLst>
              </a:pPr>
              <a:r>
                <a:rPr lang="en-GB" sz="800" dirty="0">
                  <a:solidFill>
                    <a:schemeClr val="bg1">
                      <a:lumMod val="50000"/>
                    </a:schemeClr>
                  </a:solidFill>
                  <a:latin typeface="Arial Narrow" pitchFamily="34" charset="0"/>
                </a:rPr>
                <a:t>Allison DB </a:t>
              </a:r>
              <a:r>
                <a:rPr lang="en-GB" sz="800" i="1" dirty="0">
                  <a:solidFill>
                    <a:schemeClr val="bg1">
                      <a:lumMod val="50000"/>
                    </a:schemeClr>
                  </a:solidFill>
                  <a:latin typeface="Arial Narrow" pitchFamily="34" charset="0"/>
                </a:rPr>
                <a:t>et al.</a:t>
              </a:r>
              <a:r>
                <a:rPr lang="en-GB" sz="800" dirty="0">
                  <a:solidFill>
                    <a:schemeClr val="bg1">
                      <a:lumMod val="50000"/>
                    </a:schemeClr>
                  </a:solidFill>
                  <a:latin typeface="Arial Narrow" pitchFamily="34" charset="0"/>
                </a:rPr>
                <a:t> (2005) </a:t>
              </a:r>
              <a:r>
                <a:rPr lang="en-GB" sz="800" dirty="0" err="1">
                  <a:solidFill>
                    <a:schemeClr val="bg1">
                      <a:lumMod val="50000"/>
                    </a:schemeClr>
                  </a:solidFill>
                  <a:latin typeface="Arial Narrow" pitchFamily="34" charset="0"/>
                </a:rPr>
                <a:t>Microarray</a:t>
              </a:r>
              <a:r>
                <a:rPr lang="en-GB" sz="800" dirty="0">
                  <a:solidFill>
                    <a:schemeClr val="bg1">
                      <a:lumMod val="50000"/>
                    </a:schemeClr>
                  </a:solidFill>
                  <a:latin typeface="Arial Narrow" pitchFamily="34" charset="0"/>
                </a:rPr>
                <a:t> data analysis: from disarray to consolidation and consensus</a:t>
              </a:r>
            </a:p>
            <a:p>
              <a:pPr defTabSz="828675">
                <a:tabLst>
                  <a:tab pos="657225" algn="l"/>
                  <a:tab pos="1312863" algn="l"/>
                  <a:tab pos="1970088" algn="l"/>
                  <a:tab pos="2627313" algn="l"/>
                  <a:tab pos="3282950" algn="l"/>
                  <a:tab pos="3940175" algn="l"/>
                  <a:tab pos="4595813" algn="l"/>
                  <a:tab pos="5253038" algn="l"/>
                  <a:tab pos="5910263" algn="l"/>
                </a:tabLst>
              </a:pPr>
              <a:r>
                <a:rPr lang="en-GB" sz="800" i="1" dirty="0">
                  <a:solidFill>
                    <a:schemeClr val="bg1">
                      <a:lumMod val="50000"/>
                    </a:schemeClr>
                  </a:solidFill>
                  <a:latin typeface="Arial Narrow" pitchFamily="34" charset="0"/>
                </a:rPr>
                <a:t>Nat Rev gene.</a:t>
              </a:r>
              <a:r>
                <a:rPr lang="en-GB" sz="800" dirty="0">
                  <a:solidFill>
                    <a:schemeClr val="bg1">
                      <a:lumMod val="50000"/>
                    </a:schemeClr>
                  </a:solidFill>
                  <a:latin typeface="Arial Narrow" pitchFamily="34" charset="0"/>
                </a:rPr>
                <a:t> </a:t>
              </a:r>
              <a:r>
                <a:rPr lang="en-GB" sz="800" b="1" dirty="0">
                  <a:solidFill>
                    <a:schemeClr val="bg1">
                      <a:lumMod val="50000"/>
                    </a:schemeClr>
                  </a:solidFill>
                  <a:latin typeface="Arial Narrow" pitchFamily="34" charset="0"/>
                </a:rPr>
                <a:t>7:</a:t>
              </a:r>
              <a:r>
                <a:rPr lang="en-GB" sz="800" dirty="0">
                  <a:solidFill>
                    <a:schemeClr val="bg1">
                      <a:lumMod val="50000"/>
                    </a:schemeClr>
                  </a:solidFill>
                  <a:latin typeface="Arial Narrow" pitchFamily="34" charset="0"/>
                </a:rPr>
                <a:t> 55</a:t>
              </a:r>
              <a:r>
                <a:rPr lang="en-GB" sz="800" dirty="0">
                  <a:solidFill>
                    <a:schemeClr val="bg1">
                      <a:lumMod val="50000"/>
                    </a:schemeClr>
                  </a:solidFill>
                  <a:latin typeface="Arial Narrow" pitchFamily="34" charset="0"/>
                  <a:cs typeface="Arial" pitchFamily="34" charset="0"/>
                </a:rPr>
                <a:t>–</a:t>
              </a:r>
              <a:r>
                <a:rPr lang="en-GB" sz="800" dirty="0">
                  <a:solidFill>
                    <a:schemeClr val="bg1">
                      <a:lumMod val="50000"/>
                    </a:schemeClr>
                  </a:solidFill>
                  <a:latin typeface="Arial Narrow" pitchFamily="34" charset="0"/>
                </a:rPr>
                <a:t>65 doi:10.1038/nri1749</a:t>
              </a:r>
            </a:p>
          </p:txBody>
        </p:sp>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611188" y="549275"/>
            <a:ext cx="7889902" cy="1354217"/>
          </a:xfrm>
          <a:prstGeom prst="rect">
            <a:avLst/>
          </a:prstGeom>
          <a:noFill/>
        </p:spPr>
        <p:txBody>
          <a:bodyPr wrap="square" rtlCol="0">
            <a:spAutoFit/>
          </a:bodyPr>
          <a:lstStyle/>
          <a:p>
            <a:pPr marL="269875" indent="-269875">
              <a:buSzPct val="85000"/>
            </a:pPr>
            <a:r>
              <a:rPr lang="en-US" b="1" dirty="0" smtClean="0">
                <a:solidFill>
                  <a:srgbClr val="0070C0"/>
                </a:solidFill>
                <a:latin typeface="Arial Narrow" pitchFamily="34" charset="0"/>
              </a:rPr>
              <a:t>Basic Data Analysis</a:t>
            </a:r>
            <a:endParaRPr lang="zh-TW" altLang="en-US" dirty="0" smtClean="0">
              <a:solidFill>
                <a:srgbClr val="0070C0"/>
              </a:solidFill>
              <a:latin typeface="Arial Narrow" pitchFamily="34" charset="0"/>
            </a:endParaRPr>
          </a:p>
          <a:p>
            <a:pPr marL="355600" lvl="1" indent="-269875">
              <a:buSzPct val="85000"/>
              <a:buFont typeface="Arial Narrow" pitchFamily="34" charset="0"/>
              <a:buChar char="–"/>
            </a:pPr>
            <a:r>
              <a:rPr lang="en-US" altLang="zh-TW" sz="1600" dirty="0" smtClean="0">
                <a:solidFill>
                  <a:srgbClr val="C00000"/>
                </a:solidFill>
                <a:latin typeface="Arial Narrow" pitchFamily="34" charset="0"/>
              </a:rPr>
              <a:t>Fold change </a:t>
            </a:r>
            <a:r>
              <a:rPr lang="en-US" altLang="zh-TW" sz="1600" dirty="0" smtClean="0">
                <a:solidFill>
                  <a:srgbClr val="0070C0"/>
                </a:solidFill>
                <a:latin typeface="Arial Narrow" pitchFamily="34" charset="0"/>
              </a:rPr>
              <a:t>(relative increase or decrease in intensity for each gene)</a:t>
            </a:r>
          </a:p>
          <a:p>
            <a:pPr marL="355600" lvl="1" indent="-269875">
              <a:buSzPct val="85000"/>
              <a:buFont typeface="Arial Narrow" pitchFamily="34" charset="0"/>
              <a:buChar char="–"/>
            </a:pPr>
            <a:r>
              <a:rPr lang="en-US" altLang="zh-TW" sz="1600" dirty="0" smtClean="0">
                <a:solidFill>
                  <a:srgbClr val="0070C0"/>
                </a:solidFill>
                <a:latin typeface="Arial Narrow" pitchFamily="34" charset="0"/>
              </a:rPr>
              <a:t>Set </a:t>
            </a:r>
            <a:r>
              <a:rPr lang="en-US" altLang="zh-TW" sz="1600" dirty="0" smtClean="0">
                <a:solidFill>
                  <a:srgbClr val="C00000"/>
                </a:solidFill>
                <a:latin typeface="Arial Narrow" pitchFamily="34" charset="0"/>
              </a:rPr>
              <a:t>cutoff filter</a:t>
            </a:r>
            <a:r>
              <a:rPr lang="en-US" altLang="zh-TW" sz="1600" dirty="0" smtClean="0">
                <a:solidFill>
                  <a:srgbClr val="0070C0"/>
                </a:solidFill>
                <a:latin typeface="Arial Narrow" pitchFamily="34" charset="0"/>
              </a:rPr>
              <a:t> for low values  (background +noise)</a:t>
            </a:r>
          </a:p>
          <a:p>
            <a:pPr marL="355600" lvl="1" indent="-269875">
              <a:buSzPct val="85000"/>
              <a:buFont typeface="Arial Narrow" pitchFamily="34" charset="0"/>
              <a:buChar char="–"/>
            </a:pPr>
            <a:r>
              <a:rPr lang="en-US" altLang="zh-TW" sz="1600" dirty="0" smtClean="0">
                <a:solidFill>
                  <a:srgbClr val="0070C0"/>
                </a:solidFill>
                <a:latin typeface="Arial Narrow" pitchFamily="34" charset="0"/>
              </a:rPr>
              <a:t>Cluster genes by </a:t>
            </a:r>
            <a:r>
              <a:rPr lang="en-US" altLang="zh-TW" sz="1600" dirty="0" smtClean="0">
                <a:solidFill>
                  <a:srgbClr val="C00000"/>
                </a:solidFill>
                <a:latin typeface="Arial Narrow" pitchFamily="34" charset="0"/>
              </a:rPr>
              <a:t>similar changes </a:t>
            </a:r>
            <a:r>
              <a:rPr lang="en-US" altLang="zh-TW" sz="1600" dirty="0" smtClean="0">
                <a:solidFill>
                  <a:srgbClr val="0070C0"/>
                </a:solidFill>
                <a:latin typeface="Arial Narrow" pitchFamily="34" charset="0"/>
              </a:rPr>
              <a:t>- only really meaningful across multiple treatments or time points</a:t>
            </a:r>
          </a:p>
          <a:p>
            <a:pPr marL="355600" lvl="1" indent="-269875">
              <a:buSzPct val="85000"/>
              <a:buFont typeface="Arial Narrow" pitchFamily="34" charset="0"/>
              <a:buChar char="–"/>
            </a:pPr>
            <a:r>
              <a:rPr lang="en-US" altLang="zh-TW" sz="1600" dirty="0" smtClean="0">
                <a:solidFill>
                  <a:srgbClr val="0070C0"/>
                </a:solidFill>
                <a:latin typeface="Arial Narrow" pitchFamily="34" charset="0"/>
              </a:rPr>
              <a:t>Cluster samples by </a:t>
            </a:r>
            <a:r>
              <a:rPr lang="en-US" altLang="zh-TW" sz="1600" dirty="0" smtClean="0">
                <a:solidFill>
                  <a:srgbClr val="C00000"/>
                </a:solidFill>
                <a:latin typeface="Arial Narrow" pitchFamily="34" charset="0"/>
              </a:rPr>
              <a:t>similar gene expression profiles</a:t>
            </a:r>
          </a:p>
        </p:txBody>
      </p:sp>
      <p:grpSp>
        <p:nvGrpSpPr>
          <p:cNvPr id="2" name="群組 6"/>
          <p:cNvGrpSpPr/>
          <p:nvPr/>
        </p:nvGrpSpPr>
        <p:grpSpPr>
          <a:xfrm>
            <a:off x="803387" y="2357430"/>
            <a:ext cx="7537226" cy="3240000"/>
            <a:chOff x="916212" y="2357430"/>
            <a:chExt cx="7537226" cy="3240000"/>
          </a:xfrm>
        </p:grpSpPr>
        <p:pic>
          <p:nvPicPr>
            <p:cNvPr id="219139" name="Picture 3"/>
            <p:cNvPicPr>
              <a:picLocks noChangeAspect="1" noChangeArrowheads="1"/>
            </p:cNvPicPr>
            <p:nvPr/>
          </p:nvPicPr>
          <p:blipFill>
            <a:blip r:embed="rId3" cstate="print"/>
            <a:srcRect/>
            <a:stretch>
              <a:fillRect/>
            </a:stretch>
          </p:blipFill>
          <p:spPr bwMode="auto">
            <a:xfrm>
              <a:off x="916212" y="2357430"/>
              <a:ext cx="3655788" cy="3240000"/>
            </a:xfrm>
            <a:prstGeom prst="rect">
              <a:avLst/>
            </a:prstGeom>
            <a:noFill/>
            <a:ln w="9525">
              <a:noFill/>
              <a:miter lim="800000"/>
              <a:headEnd/>
              <a:tailEnd/>
            </a:ln>
            <a:effectLst/>
          </p:spPr>
        </p:pic>
        <p:pic>
          <p:nvPicPr>
            <p:cNvPr id="219140" name="Picture 4"/>
            <p:cNvPicPr>
              <a:picLocks noChangeAspect="1" noChangeArrowheads="1"/>
            </p:cNvPicPr>
            <p:nvPr/>
          </p:nvPicPr>
          <p:blipFill>
            <a:blip r:embed="rId4" cstate="print"/>
            <a:srcRect/>
            <a:stretch>
              <a:fillRect/>
            </a:stretch>
          </p:blipFill>
          <p:spPr bwMode="auto">
            <a:xfrm>
              <a:off x="4643438" y="2357430"/>
              <a:ext cx="3810000" cy="3238500"/>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611188" y="549275"/>
            <a:ext cx="7889902" cy="2092881"/>
          </a:xfrm>
          <a:prstGeom prst="rect">
            <a:avLst/>
          </a:prstGeom>
          <a:noFill/>
        </p:spPr>
        <p:txBody>
          <a:bodyPr wrap="square" rtlCol="0">
            <a:spAutoFit/>
          </a:bodyPr>
          <a:lstStyle/>
          <a:p>
            <a:pPr marL="269875" indent="-269875">
              <a:buSzPct val="85000"/>
            </a:pPr>
            <a:r>
              <a:rPr lang="en-US" b="1" dirty="0" smtClean="0">
                <a:solidFill>
                  <a:srgbClr val="0070C0"/>
                </a:solidFill>
                <a:latin typeface="Arial Narrow" pitchFamily="34" charset="0"/>
              </a:rPr>
              <a:t>Higher Level Microarray data analysis</a:t>
            </a:r>
            <a:endParaRPr lang="zh-TW" altLang="en-US" dirty="0" smtClean="0">
              <a:solidFill>
                <a:srgbClr val="0070C0"/>
              </a:solidFill>
              <a:latin typeface="Arial Narrow" pitchFamily="34" charset="0"/>
            </a:endParaRP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Clustering and pattern detection</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Data mining and visualization</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Controls and normalization of results</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Statistical </a:t>
            </a:r>
            <a:r>
              <a:rPr lang="en-US" sz="1600" dirty="0" err="1" smtClean="0">
                <a:solidFill>
                  <a:schemeClr val="accent6">
                    <a:lumMod val="75000"/>
                  </a:schemeClr>
                </a:solidFill>
                <a:latin typeface="Arial Narrow" pitchFamily="34" charset="0"/>
              </a:rPr>
              <a:t>validatation</a:t>
            </a:r>
            <a:endParaRPr lang="en-US" sz="1600" dirty="0" smtClean="0">
              <a:solidFill>
                <a:schemeClr val="accent6">
                  <a:lumMod val="75000"/>
                </a:schemeClr>
              </a:solidFill>
              <a:latin typeface="Arial Narrow" pitchFamily="34" charset="0"/>
            </a:endParaRP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Linkage between gene expression data and gene sequence/function/metabolic pathways databases</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Discovery of common sequences in co-regulated genes</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Meta-studies using data from multiple experiments</a:t>
            </a:r>
            <a:endParaRPr lang="zh-TW" altLang="en-US" dirty="0">
              <a:solidFill>
                <a:schemeClr val="accent6">
                  <a:lumMod val="75000"/>
                </a:schemeClr>
              </a:solidFill>
              <a:latin typeface="Arial Narrow" pitchFamily="34" charset="0"/>
            </a:endParaRPr>
          </a:p>
        </p:txBody>
      </p:sp>
      <p:grpSp>
        <p:nvGrpSpPr>
          <p:cNvPr id="2" name="Group 4"/>
          <p:cNvGrpSpPr>
            <a:grpSpLocks/>
          </p:cNvGrpSpPr>
          <p:nvPr/>
        </p:nvGrpSpPr>
        <p:grpSpPr bwMode="auto">
          <a:xfrm>
            <a:off x="381000" y="2895600"/>
            <a:ext cx="8151813" cy="3778250"/>
            <a:chOff x="192" y="1686"/>
            <a:chExt cx="5135" cy="2380"/>
          </a:xfrm>
        </p:grpSpPr>
        <p:sp>
          <p:nvSpPr>
            <p:cNvPr id="5" name="Line 5"/>
            <p:cNvSpPr>
              <a:spLocks noChangeShapeType="1"/>
            </p:cNvSpPr>
            <p:nvPr/>
          </p:nvSpPr>
          <p:spPr bwMode="auto">
            <a:xfrm>
              <a:off x="483" y="2063"/>
              <a:ext cx="4844" cy="0"/>
            </a:xfrm>
            <a:prstGeom prst="line">
              <a:avLst/>
            </a:prstGeom>
            <a:noFill/>
            <a:ln w="38100">
              <a:solidFill>
                <a:srgbClr val="B2B2B2"/>
              </a:solidFill>
              <a:round/>
              <a:headEnd/>
              <a:tailEnd/>
            </a:ln>
            <a:effectLst/>
          </p:spPr>
          <p:txBody>
            <a:bodyPr wrap="none" anchor="ctr"/>
            <a:lstStyle/>
            <a:p>
              <a:endParaRPr lang="zh-TW" altLang="en-US"/>
            </a:p>
          </p:txBody>
        </p:sp>
        <p:sp>
          <p:nvSpPr>
            <p:cNvPr id="6" name="Text Box 6"/>
            <p:cNvSpPr txBox="1">
              <a:spLocks noChangeArrowheads="1"/>
            </p:cNvSpPr>
            <p:nvPr/>
          </p:nvSpPr>
          <p:spPr bwMode="auto">
            <a:xfrm>
              <a:off x="1837" y="1686"/>
              <a:ext cx="2390" cy="173"/>
            </a:xfrm>
            <a:prstGeom prst="rect">
              <a:avLst/>
            </a:prstGeom>
            <a:noFill/>
            <a:ln w="9525">
              <a:noFill/>
              <a:miter lim="800000"/>
              <a:headEnd/>
              <a:tailEnd/>
            </a:ln>
            <a:effectLst/>
          </p:spPr>
          <p:txBody>
            <a:bodyPr>
              <a:spAutoFit/>
            </a:bodyPr>
            <a:lstStyle/>
            <a:p>
              <a:pPr>
                <a:spcBef>
                  <a:spcPct val="50000"/>
                </a:spcBef>
              </a:pPr>
              <a:r>
                <a:rPr lang="en-US" altLang="zh-TW" sz="1200" b="1">
                  <a:latin typeface="Arial" pitchFamily="34" charset="0"/>
                  <a:ea typeface="新細明體" pitchFamily="18" charset="-120"/>
                </a:rPr>
                <a:t>Diagnostic ALL BM samples (n=327)</a:t>
              </a:r>
            </a:p>
          </p:txBody>
        </p:sp>
        <p:grpSp>
          <p:nvGrpSpPr>
            <p:cNvPr id="4" name="Group 7"/>
            <p:cNvGrpSpPr>
              <a:grpSpLocks/>
            </p:cNvGrpSpPr>
            <p:nvPr/>
          </p:nvGrpSpPr>
          <p:grpSpPr bwMode="auto">
            <a:xfrm>
              <a:off x="392" y="3832"/>
              <a:ext cx="1427" cy="236"/>
              <a:chOff x="282" y="5800"/>
              <a:chExt cx="1070" cy="343"/>
            </a:xfrm>
          </p:grpSpPr>
          <p:sp>
            <p:nvSpPr>
              <p:cNvPr id="32" name="Text Box 8"/>
              <p:cNvSpPr txBox="1">
                <a:spLocks noChangeArrowheads="1"/>
              </p:cNvSpPr>
              <p:nvPr/>
            </p:nvSpPr>
            <p:spPr bwMode="auto">
              <a:xfrm>
                <a:off x="1115" y="5842"/>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3</a:t>
                </a:r>
                <a:r>
                  <a:rPr lang="en-US" altLang="zh-TW" sz="800">
                    <a:ea typeface="新細明體" pitchFamily="18" charset="-120"/>
                    <a:sym typeface="Symbol" pitchFamily="18" charset="2"/>
                  </a:rPr>
                  <a:t></a:t>
                </a:r>
                <a:endParaRPr lang="en-US" altLang="zh-TW" sz="800">
                  <a:ea typeface="新細明體" pitchFamily="18" charset="-120"/>
                </a:endParaRPr>
              </a:p>
            </p:txBody>
          </p:sp>
          <p:grpSp>
            <p:nvGrpSpPr>
              <p:cNvPr id="7" name="Group 9"/>
              <p:cNvGrpSpPr>
                <a:grpSpLocks/>
              </p:cNvGrpSpPr>
              <p:nvPr/>
            </p:nvGrpSpPr>
            <p:grpSpPr bwMode="auto">
              <a:xfrm>
                <a:off x="282" y="5800"/>
                <a:ext cx="934" cy="343"/>
                <a:chOff x="330" y="5842"/>
                <a:chExt cx="934" cy="343"/>
              </a:xfrm>
            </p:grpSpPr>
            <p:pic>
              <p:nvPicPr>
                <p:cNvPr id="34" name="Picture 10"/>
                <p:cNvPicPr>
                  <a:picLocks noChangeAspect="1" noChangeArrowheads="1"/>
                </p:cNvPicPr>
                <p:nvPr/>
              </p:nvPicPr>
              <p:blipFill>
                <a:blip r:embed="rId3" cstate="print"/>
                <a:srcRect l="36784" t="35373" r="36507" b="61090"/>
                <a:stretch>
                  <a:fillRect/>
                </a:stretch>
              </p:blipFill>
              <p:spPr bwMode="auto">
                <a:xfrm>
                  <a:off x="420" y="5842"/>
                  <a:ext cx="819" cy="81"/>
                </a:xfrm>
                <a:prstGeom prst="rect">
                  <a:avLst/>
                </a:prstGeom>
                <a:noFill/>
                <a:ln w="38100">
                  <a:noFill/>
                  <a:miter lim="800000"/>
                  <a:headEnd/>
                  <a:tailEnd/>
                </a:ln>
                <a:effectLst/>
              </p:spPr>
            </p:pic>
            <p:sp>
              <p:nvSpPr>
                <p:cNvPr id="35" name="Text Box 11"/>
                <p:cNvSpPr txBox="1">
                  <a:spLocks noChangeArrowheads="1"/>
                </p:cNvSpPr>
                <p:nvPr/>
              </p:nvSpPr>
              <p:spPr bwMode="auto">
                <a:xfrm>
                  <a:off x="330" y="5886"/>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-3</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36" name="Text Box 12"/>
                <p:cNvSpPr txBox="1">
                  <a:spLocks noChangeArrowheads="1"/>
                </p:cNvSpPr>
                <p:nvPr/>
              </p:nvSpPr>
              <p:spPr bwMode="auto">
                <a:xfrm>
                  <a:off x="465" y="5886"/>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-2</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37" name="Text Box 13"/>
                <p:cNvSpPr txBox="1">
                  <a:spLocks noChangeArrowheads="1"/>
                </p:cNvSpPr>
                <p:nvPr/>
              </p:nvSpPr>
              <p:spPr bwMode="auto">
                <a:xfrm>
                  <a:off x="600" y="5884"/>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-1</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38" name="Text Box 14"/>
                <p:cNvSpPr txBox="1">
                  <a:spLocks noChangeArrowheads="1"/>
                </p:cNvSpPr>
                <p:nvPr/>
              </p:nvSpPr>
              <p:spPr bwMode="auto">
                <a:xfrm>
                  <a:off x="758" y="5887"/>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0</a:t>
                  </a:r>
                </a:p>
              </p:txBody>
            </p:sp>
            <p:sp>
              <p:nvSpPr>
                <p:cNvPr id="39" name="Text Box 15"/>
                <p:cNvSpPr txBox="1">
                  <a:spLocks noChangeArrowheads="1"/>
                </p:cNvSpPr>
                <p:nvPr/>
              </p:nvSpPr>
              <p:spPr bwMode="auto">
                <a:xfrm>
                  <a:off x="892" y="5884"/>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1</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40" name="Text Box 16"/>
                <p:cNvSpPr txBox="1">
                  <a:spLocks noChangeArrowheads="1"/>
                </p:cNvSpPr>
                <p:nvPr/>
              </p:nvSpPr>
              <p:spPr bwMode="auto">
                <a:xfrm>
                  <a:off x="1027" y="5886"/>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2</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41" name="Text Box 17"/>
                <p:cNvSpPr txBox="1">
                  <a:spLocks noChangeArrowheads="1"/>
                </p:cNvSpPr>
                <p:nvPr/>
              </p:nvSpPr>
              <p:spPr bwMode="auto">
                <a:xfrm>
                  <a:off x="391" y="5989"/>
                  <a:ext cx="858"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sym typeface="Symbol" pitchFamily="18" charset="2"/>
                    </a:rPr>
                    <a:t> = std deviation from mean</a:t>
                  </a:r>
                  <a:endParaRPr lang="en-US" altLang="zh-TW" sz="800">
                    <a:ea typeface="新細明體" pitchFamily="18" charset="-120"/>
                  </a:endParaRPr>
                </a:p>
              </p:txBody>
            </p:sp>
          </p:grpSp>
        </p:grpSp>
        <p:sp>
          <p:nvSpPr>
            <p:cNvPr id="8" name="Text Box 18"/>
            <p:cNvSpPr txBox="1">
              <a:spLocks noChangeArrowheads="1"/>
            </p:cNvSpPr>
            <p:nvPr/>
          </p:nvSpPr>
          <p:spPr bwMode="auto">
            <a:xfrm rot="-5400000">
              <a:off x="-323" y="2572"/>
              <a:ext cx="1317" cy="288"/>
            </a:xfrm>
            <a:prstGeom prst="rect">
              <a:avLst/>
            </a:prstGeom>
            <a:noFill/>
            <a:ln w="9525">
              <a:noFill/>
              <a:miter lim="800000"/>
              <a:headEnd/>
              <a:tailEnd/>
            </a:ln>
            <a:effectLst/>
          </p:spPr>
          <p:txBody>
            <a:bodyPr>
              <a:spAutoFit/>
            </a:bodyPr>
            <a:lstStyle/>
            <a:p>
              <a:pPr>
                <a:spcBef>
                  <a:spcPct val="50000"/>
                </a:spcBef>
              </a:pPr>
              <a:r>
                <a:rPr lang="en-US" altLang="zh-TW" sz="1200" b="1">
                  <a:latin typeface="Arial" pitchFamily="34" charset="0"/>
                  <a:ea typeface="新細明體" pitchFamily="18" charset="-120"/>
                </a:rPr>
                <a:t>Genes for class distinction (n=271)</a:t>
              </a:r>
            </a:p>
          </p:txBody>
        </p:sp>
        <p:pic>
          <p:nvPicPr>
            <p:cNvPr id="9" name="Picture 19"/>
            <p:cNvPicPr>
              <a:picLocks noChangeAspect="1" noChangeArrowheads="1"/>
            </p:cNvPicPr>
            <p:nvPr/>
          </p:nvPicPr>
          <p:blipFill>
            <a:blip r:embed="rId4" cstate="print"/>
            <a:srcRect l="6056" t="32559" r="11856" b="22252"/>
            <a:stretch>
              <a:fillRect/>
            </a:stretch>
          </p:blipFill>
          <p:spPr bwMode="auto">
            <a:xfrm>
              <a:off x="483" y="2071"/>
              <a:ext cx="4837" cy="1484"/>
            </a:xfrm>
            <a:prstGeom prst="rect">
              <a:avLst/>
            </a:prstGeom>
            <a:noFill/>
            <a:ln w="9525">
              <a:noFill/>
              <a:miter lim="800000"/>
              <a:headEnd/>
              <a:tailEnd/>
            </a:ln>
            <a:effectLst/>
          </p:spPr>
        </p:pic>
        <p:pic>
          <p:nvPicPr>
            <p:cNvPr id="10" name="Picture 20"/>
            <p:cNvPicPr>
              <a:picLocks noChangeAspect="1" noChangeArrowheads="1"/>
            </p:cNvPicPr>
            <p:nvPr/>
          </p:nvPicPr>
          <p:blipFill>
            <a:blip r:embed="rId4" cstate="print"/>
            <a:srcRect l="6056" t="13257" r="11856" b="72882"/>
            <a:stretch>
              <a:fillRect/>
            </a:stretch>
          </p:blipFill>
          <p:spPr bwMode="auto">
            <a:xfrm>
              <a:off x="483" y="1823"/>
              <a:ext cx="4836" cy="233"/>
            </a:xfrm>
            <a:prstGeom prst="rect">
              <a:avLst/>
            </a:prstGeom>
            <a:noFill/>
            <a:ln w="9525">
              <a:noFill/>
              <a:miter lim="800000"/>
              <a:headEnd/>
              <a:tailEnd/>
            </a:ln>
            <a:effectLst/>
          </p:spPr>
        </p:pic>
        <p:sp>
          <p:nvSpPr>
            <p:cNvPr id="11" name="Text Box 21"/>
            <p:cNvSpPr txBox="1">
              <a:spLocks noChangeArrowheads="1"/>
            </p:cNvSpPr>
            <p:nvPr/>
          </p:nvSpPr>
          <p:spPr bwMode="auto">
            <a:xfrm>
              <a:off x="4376" y="3599"/>
              <a:ext cx="712"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TEL-AML1</a:t>
              </a:r>
            </a:p>
          </p:txBody>
        </p:sp>
        <p:sp>
          <p:nvSpPr>
            <p:cNvPr id="12" name="Text Box 22"/>
            <p:cNvSpPr txBox="1">
              <a:spLocks noChangeArrowheads="1"/>
            </p:cNvSpPr>
            <p:nvPr/>
          </p:nvSpPr>
          <p:spPr bwMode="auto">
            <a:xfrm>
              <a:off x="3179" y="3599"/>
              <a:ext cx="464" cy="250"/>
            </a:xfrm>
            <a:prstGeom prst="rect">
              <a:avLst/>
            </a:prstGeom>
            <a:noFill/>
            <a:ln w="38100">
              <a:noFill/>
              <a:miter lim="800000"/>
              <a:headEnd/>
              <a:tailEnd/>
            </a:ln>
            <a:effectLst/>
          </p:spPr>
          <p:txBody>
            <a:bodyPr>
              <a:spAutoFit/>
            </a:bodyPr>
            <a:lstStyle/>
            <a:p>
              <a:pPr algn="ctr">
                <a:spcBef>
                  <a:spcPct val="50000"/>
                </a:spcBef>
              </a:pPr>
              <a:r>
                <a:rPr lang="en-US" altLang="zh-TW" sz="1000" b="1">
                  <a:latin typeface="Arial" pitchFamily="34" charset="0"/>
                  <a:ea typeface="新細明體" pitchFamily="18" charset="-120"/>
                </a:rPr>
                <a:t>BCR-ABL</a:t>
              </a:r>
            </a:p>
          </p:txBody>
        </p:sp>
        <p:sp>
          <p:nvSpPr>
            <p:cNvPr id="13" name="Text Box 23"/>
            <p:cNvSpPr txBox="1">
              <a:spLocks noChangeArrowheads="1"/>
            </p:cNvSpPr>
            <p:nvPr/>
          </p:nvSpPr>
          <p:spPr bwMode="auto">
            <a:xfrm>
              <a:off x="1944" y="3599"/>
              <a:ext cx="1019"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Hyperdiploid &gt;50</a:t>
              </a:r>
            </a:p>
          </p:txBody>
        </p:sp>
        <p:sp>
          <p:nvSpPr>
            <p:cNvPr id="14" name="Text Box 24"/>
            <p:cNvSpPr txBox="1">
              <a:spLocks noChangeArrowheads="1"/>
            </p:cNvSpPr>
            <p:nvPr/>
          </p:nvSpPr>
          <p:spPr bwMode="auto">
            <a:xfrm>
              <a:off x="547" y="3599"/>
              <a:ext cx="432" cy="250"/>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E2A-PBX1</a:t>
              </a:r>
            </a:p>
          </p:txBody>
        </p:sp>
        <p:sp>
          <p:nvSpPr>
            <p:cNvPr id="15" name="Text Box 25"/>
            <p:cNvSpPr txBox="1">
              <a:spLocks noChangeArrowheads="1"/>
            </p:cNvSpPr>
            <p:nvPr/>
          </p:nvSpPr>
          <p:spPr bwMode="auto">
            <a:xfrm>
              <a:off x="963" y="3599"/>
              <a:ext cx="408"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MLL</a:t>
              </a:r>
            </a:p>
          </p:txBody>
        </p:sp>
        <p:sp>
          <p:nvSpPr>
            <p:cNvPr id="16" name="Text Box 26"/>
            <p:cNvSpPr txBox="1">
              <a:spLocks noChangeArrowheads="1"/>
            </p:cNvSpPr>
            <p:nvPr/>
          </p:nvSpPr>
          <p:spPr bwMode="auto">
            <a:xfrm>
              <a:off x="1376" y="3599"/>
              <a:ext cx="504"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T-ALL</a:t>
              </a:r>
            </a:p>
          </p:txBody>
        </p:sp>
        <p:sp>
          <p:nvSpPr>
            <p:cNvPr id="17" name="Line 27"/>
            <p:cNvSpPr>
              <a:spLocks noChangeShapeType="1"/>
            </p:cNvSpPr>
            <p:nvPr/>
          </p:nvSpPr>
          <p:spPr bwMode="auto">
            <a:xfrm>
              <a:off x="4047" y="3587"/>
              <a:ext cx="1272" cy="0"/>
            </a:xfrm>
            <a:prstGeom prst="line">
              <a:avLst/>
            </a:prstGeom>
            <a:noFill/>
            <a:ln w="38100">
              <a:solidFill>
                <a:srgbClr val="00FF00"/>
              </a:solidFill>
              <a:round/>
              <a:headEnd/>
              <a:tailEnd/>
            </a:ln>
            <a:effectLst/>
          </p:spPr>
          <p:txBody>
            <a:bodyPr wrap="none" anchor="ctr"/>
            <a:lstStyle/>
            <a:p>
              <a:endParaRPr lang="zh-TW" altLang="en-US"/>
            </a:p>
          </p:txBody>
        </p:sp>
        <p:sp>
          <p:nvSpPr>
            <p:cNvPr id="18" name="Line 28"/>
            <p:cNvSpPr>
              <a:spLocks noChangeShapeType="1"/>
            </p:cNvSpPr>
            <p:nvPr/>
          </p:nvSpPr>
          <p:spPr bwMode="auto">
            <a:xfrm>
              <a:off x="3263" y="3587"/>
              <a:ext cx="221" cy="0"/>
            </a:xfrm>
            <a:prstGeom prst="line">
              <a:avLst/>
            </a:prstGeom>
            <a:noFill/>
            <a:ln w="38100">
              <a:solidFill>
                <a:srgbClr val="FF9900"/>
              </a:solidFill>
              <a:round/>
              <a:headEnd/>
              <a:tailEnd/>
            </a:ln>
            <a:effectLst/>
          </p:spPr>
          <p:txBody>
            <a:bodyPr wrap="none" anchor="ctr"/>
            <a:lstStyle/>
            <a:p>
              <a:endParaRPr lang="zh-TW" altLang="en-US"/>
            </a:p>
          </p:txBody>
        </p:sp>
        <p:sp>
          <p:nvSpPr>
            <p:cNvPr id="19" name="Line 29"/>
            <p:cNvSpPr>
              <a:spLocks noChangeShapeType="1"/>
            </p:cNvSpPr>
            <p:nvPr/>
          </p:nvSpPr>
          <p:spPr bwMode="auto">
            <a:xfrm>
              <a:off x="1943" y="3587"/>
              <a:ext cx="1020" cy="0"/>
            </a:xfrm>
            <a:prstGeom prst="line">
              <a:avLst/>
            </a:prstGeom>
            <a:noFill/>
            <a:ln w="38100">
              <a:solidFill>
                <a:srgbClr val="FFFF00"/>
              </a:solidFill>
              <a:round/>
              <a:headEnd/>
              <a:tailEnd/>
            </a:ln>
            <a:effectLst/>
          </p:spPr>
          <p:txBody>
            <a:bodyPr wrap="none" anchor="ctr"/>
            <a:lstStyle/>
            <a:p>
              <a:endParaRPr lang="zh-TW" altLang="en-US"/>
            </a:p>
          </p:txBody>
        </p:sp>
        <p:sp>
          <p:nvSpPr>
            <p:cNvPr id="20" name="Line 30"/>
            <p:cNvSpPr>
              <a:spLocks noChangeShapeType="1"/>
            </p:cNvSpPr>
            <p:nvPr/>
          </p:nvSpPr>
          <p:spPr bwMode="auto">
            <a:xfrm flipV="1">
              <a:off x="488" y="3591"/>
              <a:ext cx="400" cy="0"/>
            </a:xfrm>
            <a:prstGeom prst="line">
              <a:avLst/>
            </a:prstGeom>
            <a:noFill/>
            <a:ln w="38100">
              <a:solidFill>
                <a:srgbClr val="0000FF"/>
              </a:solidFill>
              <a:round/>
              <a:headEnd/>
              <a:tailEnd/>
            </a:ln>
            <a:effectLst/>
          </p:spPr>
          <p:txBody>
            <a:bodyPr wrap="none" anchor="ctr"/>
            <a:lstStyle/>
            <a:p>
              <a:endParaRPr lang="zh-TW" altLang="en-US"/>
            </a:p>
          </p:txBody>
        </p:sp>
        <p:sp>
          <p:nvSpPr>
            <p:cNvPr id="21" name="Line 31"/>
            <p:cNvSpPr>
              <a:spLocks noChangeShapeType="1"/>
            </p:cNvSpPr>
            <p:nvPr/>
          </p:nvSpPr>
          <p:spPr bwMode="auto">
            <a:xfrm flipV="1">
              <a:off x="989" y="3587"/>
              <a:ext cx="315" cy="0"/>
            </a:xfrm>
            <a:prstGeom prst="line">
              <a:avLst/>
            </a:prstGeom>
            <a:noFill/>
            <a:ln w="38100">
              <a:solidFill>
                <a:srgbClr val="CC00FF"/>
              </a:solidFill>
              <a:round/>
              <a:headEnd/>
              <a:tailEnd/>
            </a:ln>
            <a:effectLst/>
          </p:spPr>
          <p:txBody>
            <a:bodyPr wrap="none" anchor="ctr"/>
            <a:lstStyle/>
            <a:p>
              <a:endParaRPr lang="zh-TW" altLang="en-US"/>
            </a:p>
          </p:txBody>
        </p:sp>
        <p:sp>
          <p:nvSpPr>
            <p:cNvPr id="22" name="Line 32"/>
            <p:cNvSpPr>
              <a:spLocks noChangeShapeType="1"/>
            </p:cNvSpPr>
            <p:nvPr/>
          </p:nvSpPr>
          <p:spPr bwMode="auto">
            <a:xfrm>
              <a:off x="1307" y="3587"/>
              <a:ext cx="633" cy="0"/>
            </a:xfrm>
            <a:prstGeom prst="line">
              <a:avLst/>
            </a:prstGeom>
            <a:noFill/>
            <a:ln w="38100">
              <a:solidFill>
                <a:srgbClr val="FF0066"/>
              </a:solidFill>
              <a:round/>
              <a:headEnd/>
              <a:tailEnd/>
            </a:ln>
            <a:effectLst/>
          </p:spPr>
          <p:txBody>
            <a:bodyPr wrap="none" anchor="ctr"/>
            <a:lstStyle/>
            <a:p>
              <a:endParaRPr lang="zh-TW" altLang="en-US"/>
            </a:p>
          </p:txBody>
        </p:sp>
        <p:sp>
          <p:nvSpPr>
            <p:cNvPr id="23" name="Line 33"/>
            <p:cNvSpPr>
              <a:spLocks noChangeShapeType="1"/>
            </p:cNvSpPr>
            <p:nvPr/>
          </p:nvSpPr>
          <p:spPr bwMode="auto">
            <a:xfrm>
              <a:off x="3831" y="3587"/>
              <a:ext cx="216" cy="0"/>
            </a:xfrm>
            <a:prstGeom prst="line">
              <a:avLst/>
            </a:prstGeom>
            <a:noFill/>
            <a:ln w="38100">
              <a:solidFill>
                <a:schemeClr val="tx1"/>
              </a:solidFill>
              <a:round/>
              <a:headEnd/>
              <a:tailEnd/>
            </a:ln>
            <a:effectLst/>
          </p:spPr>
          <p:txBody>
            <a:bodyPr wrap="none" anchor="ctr"/>
            <a:lstStyle/>
            <a:p>
              <a:endParaRPr lang="zh-TW" altLang="en-US"/>
            </a:p>
          </p:txBody>
        </p:sp>
        <p:sp>
          <p:nvSpPr>
            <p:cNvPr id="24" name="Text Box 34"/>
            <p:cNvSpPr txBox="1">
              <a:spLocks noChangeArrowheads="1"/>
            </p:cNvSpPr>
            <p:nvPr/>
          </p:nvSpPr>
          <p:spPr bwMode="auto">
            <a:xfrm>
              <a:off x="3736" y="3599"/>
              <a:ext cx="456"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Novel</a:t>
              </a:r>
            </a:p>
          </p:txBody>
        </p:sp>
        <p:sp>
          <p:nvSpPr>
            <p:cNvPr id="25" name="Line 35"/>
            <p:cNvSpPr>
              <a:spLocks noChangeShapeType="1"/>
            </p:cNvSpPr>
            <p:nvPr/>
          </p:nvSpPr>
          <p:spPr bwMode="auto">
            <a:xfrm>
              <a:off x="4031" y="2060"/>
              <a:ext cx="1272" cy="0"/>
            </a:xfrm>
            <a:prstGeom prst="line">
              <a:avLst/>
            </a:prstGeom>
            <a:noFill/>
            <a:ln w="38100">
              <a:solidFill>
                <a:srgbClr val="00FF00"/>
              </a:solidFill>
              <a:round/>
              <a:headEnd/>
              <a:tailEnd/>
            </a:ln>
            <a:effectLst/>
          </p:spPr>
          <p:txBody>
            <a:bodyPr wrap="none" anchor="ctr"/>
            <a:lstStyle/>
            <a:p>
              <a:endParaRPr lang="zh-TW" altLang="en-US"/>
            </a:p>
          </p:txBody>
        </p:sp>
        <p:sp>
          <p:nvSpPr>
            <p:cNvPr id="26" name="Line 36"/>
            <p:cNvSpPr>
              <a:spLocks noChangeShapeType="1"/>
            </p:cNvSpPr>
            <p:nvPr/>
          </p:nvSpPr>
          <p:spPr bwMode="auto">
            <a:xfrm>
              <a:off x="3247" y="2060"/>
              <a:ext cx="221" cy="0"/>
            </a:xfrm>
            <a:prstGeom prst="line">
              <a:avLst/>
            </a:prstGeom>
            <a:noFill/>
            <a:ln w="38100">
              <a:solidFill>
                <a:srgbClr val="FF9900"/>
              </a:solidFill>
              <a:round/>
              <a:headEnd/>
              <a:tailEnd/>
            </a:ln>
            <a:effectLst/>
          </p:spPr>
          <p:txBody>
            <a:bodyPr wrap="none" anchor="ctr"/>
            <a:lstStyle/>
            <a:p>
              <a:endParaRPr lang="zh-TW" altLang="en-US"/>
            </a:p>
          </p:txBody>
        </p:sp>
        <p:sp>
          <p:nvSpPr>
            <p:cNvPr id="27" name="Line 37"/>
            <p:cNvSpPr>
              <a:spLocks noChangeShapeType="1"/>
            </p:cNvSpPr>
            <p:nvPr/>
          </p:nvSpPr>
          <p:spPr bwMode="auto">
            <a:xfrm>
              <a:off x="1937" y="2060"/>
              <a:ext cx="1020" cy="0"/>
            </a:xfrm>
            <a:prstGeom prst="line">
              <a:avLst/>
            </a:prstGeom>
            <a:noFill/>
            <a:ln w="38100">
              <a:solidFill>
                <a:srgbClr val="FFFF00"/>
              </a:solidFill>
              <a:round/>
              <a:headEnd/>
              <a:tailEnd/>
            </a:ln>
            <a:effectLst/>
          </p:spPr>
          <p:txBody>
            <a:bodyPr wrap="none" anchor="ctr"/>
            <a:lstStyle/>
            <a:p>
              <a:endParaRPr lang="zh-TW" altLang="en-US"/>
            </a:p>
          </p:txBody>
        </p:sp>
        <p:sp>
          <p:nvSpPr>
            <p:cNvPr id="28" name="Line 38"/>
            <p:cNvSpPr>
              <a:spLocks noChangeShapeType="1"/>
            </p:cNvSpPr>
            <p:nvPr/>
          </p:nvSpPr>
          <p:spPr bwMode="auto">
            <a:xfrm>
              <a:off x="493" y="2060"/>
              <a:ext cx="395" cy="0"/>
            </a:xfrm>
            <a:prstGeom prst="line">
              <a:avLst/>
            </a:prstGeom>
            <a:noFill/>
            <a:ln w="38100">
              <a:solidFill>
                <a:srgbClr val="0000FF"/>
              </a:solidFill>
              <a:round/>
              <a:headEnd/>
              <a:tailEnd/>
            </a:ln>
            <a:effectLst/>
          </p:spPr>
          <p:txBody>
            <a:bodyPr wrap="none" anchor="ctr"/>
            <a:lstStyle/>
            <a:p>
              <a:endParaRPr lang="zh-TW" altLang="en-US"/>
            </a:p>
          </p:txBody>
        </p:sp>
        <p:sp>
          <p:nvSpPr>
            <p:cNvPr id="29" name="Line 39"/>
            <p:cNvSpPr>
              <a:spLocks noChangeShapeType="1"/>
            </p:cNvSpPr>
            <p:nvPr/>
          </p:nvSpPr>
          <p:spPr bwMode="auto">
            <a:xfrm>
              <a:off x="989" y="2060"/>
              <a:ext cx="323" cy="0"/>
            </a:xfrm>
            <a:prstGeom prst="line">
              <a:avLst/>
            </a:prstGeom>
            <a:noFill/>
            <a:ln w="38100">
              <a:solidFill>
                <a:srgbClr val="CC00FF"/>
              </a:solidFill>
              <a:round/>
              <a:headEnd/>
              <a:tailEnd/>
            </a:ln>
            <a:effectLst/>
          </p:spPr>
          <p:txBody>
            <a:bodyPr wrap="none" anchor="ctr"/>
            <a:lstStyle/>
            <a:p>
              <a:endParaRPr lang="zh-TW" altLang="en-US"/>
            </a:p>
          </p:txBody>
        </p:sp>
        <p:sp>
          <p:nvSpPr>
            <p:cNvPr id="30" name="Line 40"/>
            <p:cNvSpPr>
              <a:spLocks noChangeShapeType="1"/>
            </p:cNvSpPr>
            <p:nvPr/>
          </p:nvSpPr>
          <p:spPr bwMode="auto">
            <a:xfrm>
              <a:off x="1309" y="2060"/>
              <a:ext cx="634" cy="0"/>
            </a:xfrm>
            <a:prstGeom prst="line">
              <a:avLst/>
            </a:prstGeom>
            <a:noFill/>
            <a:ln w="38100">
              <a:solidFill>
                <a:srgbClr val="FF0066"/>
              </a:solidFill>
              <a:round/>
              <a:headEnd/>
              <a:tailEnd/>
            </a:ln>
            <a:effectLst/>
          </p:spPr>
          <p:txBody>
            <a:bodyPr wrap="none" anchor="ctr"/>
            <a:lstStyle/>
            <a:p>
              <a:endParaRPr lang="zh-TW" altLang="en-US"/>
            </a:p>
          </p:txBody>
        </p:sp>
        <p:sp>
          <p:nvSpPr>
            <p:cNvPr id="31" name="Line 41"/>
            <p:cNvSpPr>
              <a:spLocks noChangeShapeType="1"/>
            </p:cNvSpPr>
            <p:nvPr/>
          </p:nvSpPr>
          <p:spPr bwMode="auto">
            <a:xfrm>
              <a:off x="3825" y="2060"/>
              <a:ext cx="216" cy="0"/>
            </a:xfrm>
            <a:prstGeom prst="line">
              <a:avLst/>
            </a:prstGeom>
            <a:noFill/>
            <a:ln w="38100">
              <a:solidFill>
                <a:schemeClr val="tx1"/>
              </a:solidFill>
              <a:round/>
              <a:headEnd/>
              <a:tailEnd/>
            </a:ln>
            <a:effectLst/>
          </p:spPr>
          <p:txBody>
            <a:bodyPr wrap="none" anchor="ctr"/>
            <a:lstStyle/>
            <a:p>
              <a:endParaRPr lang="zh-TW" altLang="en-US"/>
            </a:p>
          </p:txBody>
        </p:sp>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7"/>
          <p:cNvGrpSpPr/>
          <p:nvPr/>
        </p:nvGrpSpPr>
        <p:grpSpPr>
          <a:xfrm>
            <a:off x="591330" y="397551"/>
            <a:ext cx="7961340" cy="6062899"/>
            <a:chOff x="611188" y="357166"/>
            <a:chExt cx="7961340" cy="6062899"/>
          </a:xfrm>
        </p:grpSpPr>
        <p:sp>
          <p:nvSpPr>
            <p:cNvPr id="35" name="文字方塊 34"/>
            <p:cNvSpPr txBox="1"/>
            <p:nvPr/>
          </p:nvSpPr>
          <p:spPr>
            <a:xfrm>
              <a:off x="611188" y="1857364"/>
              <a:ext cx="7961340" cy="1938992"/>
            </a:xfrm>
            <a:prstGeom prst="rect">
              <a:avLst/>
            </a:prstGeom>
            <a:noFill/>
          </p:spPr>
          <p:txBody>
            <a:bodyPr wrap="square" rtlCol="0">
              <a:spAutoFit/>
            </a:bodyPr>
            <a:lstStyle/>
            <a:p>
              <a:pPr marL="266700" indent="-266700">
                <a:buSzPct val="85000"/>
                <a:buFont typeface="Wingdings" pitchFamily="2" charset="2"/>
                <a:buChar char="Ø"/>
              </a:pPr>
              <a:r>
                <a:rPr lang="en-US" altLang="zh-TW" sz="1200" dirty="0" smtClean="0">
                  <a:solidFill>
                    <a:srgbClr val="0070C0"/>
                  </a:solidFill>
                  <a:latin typeface="Arial Narrow" pitchFamily="34" charset="0"/>
                </a:rPr>
                <a:t>A need to establish a public repository or repositories for microarray gene expression data became apparent in 1998, which requires </a:t>
              </a:r>
              <a:r>
                <a:rPr lang="en-US" altLang="zh-TW" sz="1200" dirty="0" smtClean="0">
                  <a:solidFill>
                    <a:srgbClr val="C00000"/>
                  </a:solidFill>
                  <a:latin typeface="Arial Narrow" pitchFamily="34" charset="0"/>
                </a:rPr>
                <a:t>data standards </a:t>
              </a:r>
            </a:p>
            <a:p>
              <a:pPr marL="266700" indent="-266700">
                <a:buSzPct val="85000"/>
                <a:buFont typeface="Wingdings" pitchFamily="2" charset="2"/>
                <a:buChar char="Ø"/>
              </a:pPr>
              <a:r>
                <a:rPr lang="en-US" altLang="zh-TW" sz="1200" b="1" dirty="0" smtClean="0">
                  <a:solidFill>
                    <a:srgbClr val="C00000"/>
                  </a:solidFill>
                  <a:latin typeface="Arial Narrow" pitchFamily="34" charset="0"/>
                </a:rPr>
                <a:t>MGED</a:t>
              </a:r>
              <a:r>
                <a:rPr lang="en-US" altLang="zh-TW" sz="1200" dirty="0" smtClean="0">
                  <a:solidFill>
                    <a:srgbClr val="0070C0"/>
                  </a:solidFill>
                  <a:latin typeface="Arial Narrow" pitchFamily="34" charset="0"/>
                </a:rPr>
                <a:t>-1 (</a:t>
              </a:r>
              <a:r>
                <a:rPr lang="en-US" altLang="zh-TW" sz="1200" b="1" dirty="0" smtClean="0">
                  <a:solidFill>
                    <a:srgbClr val="C00000"/>
                  </a:solidFill>
                  <a:latin typeface="Arial Narrow" pitchFamily="34" charset="0"/>
                </a:rPr>
                <a:t>M</a:t>
              </a:r>
              <a:r>
                <a:rPr lang="en-US" altLang="zh-TW" sz="1200" dirty="0" smtClean="0">
                  <a:solidFill>
                    <a:srgbClr val="0070C0"/>
                  </a:solidFill>
                  <a:latin typeface="Arial Narrow" pitchFamily="34" charset="0"/>
                </a:rPr>
                <a:t>icroarray </a:t>
              </a:r>
              <a:r>
                <a:rPr lang="en-US" altLang="zh-TW" sz="1200" b="1" dirty="0" smtClean="0">
                  <a:solidFill>
                    <a:srgbClr val="C00000"/>
                  </a:solidFill>
                  <a:latin typeface="Arial Narrow" pitchFamily="34" charset="0"/>
                </a:rPr>
                <a:t>G</a:t>
              </a:r>
              <a:r>
                <a:rPr lang="en-US" altLang="zh-TW" sz="1200" dirty="0" smtClean="0">
                  <a:solidFill>
                    <a:srgbClr val="0070C0"/>
                  </a:solidFill>
                  <a:latin typeface="Arial Narrow" pitchFamily="34" charset="0"/>
                </a:rPr>
                <a:t>ene </a:t>
              </a:r>
              <a:r>
                <a:rPr lang="en-US" altLang="zh-TW" sz="1200" b="1" dirty="0" smtClean="0">
                  <a:solidFill>
                    <a:srgbClr val="C00000"/>
                  </a:solidFill>
                  <a:latin typeface="Arial Narrow" pitchFamily="34" charset="0"/>
                </a:rPr>
                <a:t>E</a:t>
              </a:r>
              <a:r>
                <a:rPr lang="en-US" altLang="zh-TW" sz="1200" dirty="0" smtClean="0">
                  <a:solidFill>
                    <a:srgbClr val="0070C0"/>
                  </a:solidFill>
                  <a:latin typeface="Arial Narrow" pitchFamily="34" charset="0"/>
                </a:rPr>
                <a:t>xpression </a:t>
              </a:r>
              <a:r>
                <a:rPr lang="en-US" altLang="zh-TW" sz="1200" b="1" dirty="0" smtClean="0">
                  <a:solidFill>
                    <a:srgbClr val="C00000"/>
                  </a:solidFill>
                  <a:latin typeface="Arial Narrow" pitchFamily="34" charset="0"/>
                </a:rPr>
                <a:t>D</a:t>
              </a:r>
              <a:r>
                <a:rPr lang="en-US" altLang="zh-TW" sz="1200" dirty="0" smtClean="0">
                  <a:solidFill>
                    <a:srgbClr val="0070C0"/>
                  </a:solidFill>
                  <a:latin typeface="Arial Narrow" pitchFamily="34" charset="0"/>
                </a:rPr>
                <a:t>atabase) Group: November 14-15, 1999, Cambridge, UK </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Established </a:t>
              </a:r>
              <a:r>
                <a:rPr lang="en-US" altLang="zh-TW" sz="1200" i="1" dirty="0" smtClean="0">
                  <a:solidFill>
                    <a:srgbClr val="C00000"/>
                  </a:solidFill>
                  <a:latin typeface="Arial Narrow" pitchFamily="34" charset="0"/>
                </a:rPr>
                <a:t>five</a:t>
              </a:r>
              <a:r>
                <a:rPr lang="en-US" altLang="zh-TW" sz="1200" dirty="0" smtClean="0">
                  <a:solidFill>
                    <a:srgbClr val="0070C0"/>
                  </a:solidFill>
                  <a:latin typeface="Arial Narrow" pitchFamily="34" charset="0"/>
                </a:rPr>
                <a:t> working groups, including the microarray data annotation group (MIAME) </a:t>
              </a:r>
            </a:p>
            <a:p>
              <a:pPr marL="266700" indent="-266700">
                <a:buSzPct val="85000"/>
                <a:buFont typeface="Wingdings" pitchFamily="2" charset="2"/>
                <a:buChar char="Ø"/>
              </a:pPr>
              <a:r>
                <a:rPr lang="en-US" altLang="zh-TW" sz="1200" dirty="0" smtClean="0">
                  <a:solidFill>
                    <a:srgbClr val="0070C0"/>
                  </a:solidFill>
                  <a:latin typeface="Arial Narrow" pitchFamily="34" charset="0"/>
                </a:rPr>
                <a:t>MGED-2: May 25 - 27, 2000, Heidelberg, Germany</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Endorsed a MIAME draft</a:t>
              </a:r>
            </a:p>
            <a:p>
              <a:pPr marL="266700" indent="-266700">
                <a:buSzPct val="85000"/>
                <a:buFont typeface="Wingdings" pitchFamily="2" charset="2"/>
                <a:buChar char="Ø"/>
              </a:pPr>
              <a:r>
                <a:rPr lang="en-US" altLang="zh-TW" sz="1200" dirty="0" smtClean="0">
                  <a:solidFill>
                    <a:srgbClr val="0070C0"/>
                  </a:solidFill>
                  <a:latin typeface="Arial Narrow" pitchFamily="34" charset="0"/>
                </a:rPr>
                <a:t>MGED-3: March 29-31, 2001, Stanford University</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Adopted MIAME 1.0</a:t>
              </a:r>
            </a:p>
            <a:p>
              <a:pPr marL="266700" indent="-266700">
                <a:buSzPct val="85000"/>
                <a:buFont typeface="Wingdings" pitchFamily="2" charset="2"/>
                <a:buChar char="Ø"/>
              </a:pPr>
              <a:r>
                <a:rPr lang="en-US" altLang="zh-TW" sz="1200" b="1" dirty="0" smtClean="0">
                  <a:solidFill>
                    <a:srgbClr val="002060"/>
                  </a:solidFill>
                  <a:latin typeface="Arial Narrow" pitchFamily="34" charset="0"/>
                </a:rPr>
                <a:t>MGED-4: Feb. 13-16, 2002, Boston</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Adopted MIAME 1.1</a:t>
              </a:r>
            </a:p>
          </p:txBody>
        </p:sp>
        <p:sp>
          <p:nvSpPr>
            <p:cNvPr id="3" name="文字方塊 2"/>
            <p:cNvSpPr txBox="1"/>
            <p:nvPr/>
          </p:nvSpPr>
          <p:spPr>
            <a:xfrm>
              <a:off x="611188" y="357166"/>
              <a:ext cx="5482142" cy="369332"/>
            </a:xfrm>
            <a:prstGeom prst="rect">
              <a:avLst/>
            </a:prstGeom>
            <a:noFill/>
          </p:spPr>
          <p:txBody>
            <a:bodyPr wrap="none" rtlCol="0">
              <a:spAutoFit/>
            </a:bodyPr>
            <a:lstStyle/>
            <a:p>
              <a:r>
                <a:rPr lang="en-US" altLang="zh-TW" b="1" dirty="0" smtClean="0">
                  <a:solidFill>
                    <a:srgbClr val="C00000"/>
                  </a:solidFill>
                  <a:latin typeface="Arial Narrow" pitchFamily="34" charset="0"/>
                </a:rPr>
                <a:t>MIAME</a:t>
              </a:r>
              <a:r>
                <a:rPr lang="en-US" altLang="zh-TW" b="1" dirty="0" smtClean="0">
                  <a:solidFill>
                    <a:srgbClr val="0070C0"/>
                  </a:solidFill>
                  <a:latin typeface="Arial Narrow" pitchFamily="34" charset="0"/>
                </a:rPr>
                <a:t> (</a:t>
              </a:r>
              <a:r>
                <a:rPr lang="en-US" altLang="zh-TW" b="1" dirty="0" smtClean="0">
                  <a:solidFill>
                    <a:srgbClr val="C00000"/>
                  </a:solidFill>
                  <a:latin typeface="Arial Narrow" pitchFamily="34" charset="0"/>
                </a:rPr>
                <a:t>M</a:t>
              </a:r>
              <a:r>
                <a:rPr lang="en-US" altLang="zh-TW" dirty="0" smtClean="0">
                  <a:solidFill>
                    <a:srgbClr val="0070C0"/>
                  </a:solidFill>
                  <a:latin typeface="Arial Narrow" pitchFamily="34" charset="0"/>
                </a:rPr>
                <a:t>inimum</a:t>
              </a:r>
              <a:r>
                <a:rPr lang="en-US" altLang="zh-TW" b="1" dirty="0" smtClean="0">
                  <a:solidFill>
                    <a:srgbClr val="0070C0"/>
                  </a:solidFill>
                  <a:latin typeface="Arial Narrow" pitchFamily="34" charset="0"/>
                </a:rPr>
                <a:t> </a:t>
              </a:r>
              <a:r>
                <a:rPr lang="en-US" altLang="zh-TW" b="1" dirty="0" smtClean="0">
                  <a:solidFill>
                    <a:srgbClr val="C00000"/>
                  </a:solidFill>
                  <a:latin typeface="Arial Narrow" pitchFamily="34" charset="0"/>
                </a:rPr>
                <a:t>I</a:t>
              </a:r>
              <a:r>
                <a:rPr lang="en-US" altLang="zh-TW" dirty="0" smtClean="0">
                  <a:solidFill>
                    <a:srgbClr val="0070C0"/>
                  </a:solidFill>
                  <a:latin typeface="Arial Narrow" pitchFamily="34" charset="0"/>
                </a:rPr>
                <a:t>nformation</a:t>
              </a:r>
              <a:r>
                <a:rPr lang="en-US" altLang="zh-TW" b="1" dirty="0" smtClean="0">
                  <a:solidFill>
                    <a:srgbClr val="0070C0"/>
                  </a:solidFill>
                  <a:latin typeface="Arial Narrow" pitchFamily="34" charset="0"/>
                </a:rPr>
                <a:t> </a:t>
              </a:r>
              <a:r>
                <a:rPr lang="en-US" altLang="zh-TW" b="1" dirty="0" smtClean="0">
                  <a:solidFill>
                    <a:srgbClr val="C00000"/>
                  </a:solidFill>
                  <a:latin typeface="Arial Narrow" pitchFamily="34" charset="0"/>
                </a:rPr>
                <a:t>A</a:t>
              </a:r>
              <a:r>
                <a:rPr lang="en-US" altLang="zh-TW" dirty="0" smtClean="0">
                  <a:solidFill>
                    <a:srgbClr val="0070C0"/>
                  </a:solidFill>
                  <a:latin typeface="Arial Narrow" pitchFamily="34" charset="0"/>
                </a:rPr>
                <a:t>bout a </a:t>
              </a:r>
              <a:r>
                <a:rPr lang="en-US" altLang="zh-TW" b="1" dirty="0" smtClean="0">
                  <a:solidFill>
                    <a:srgbClr val="C00000"/>
                  </a:solidFill>
                  <a:latin typeface="Arial Narrow" pitchFamily="34" charset="0"/>
                </a:rPr>
                <a:t>M</a:t>
              </a:r>
              <a:r>
                <a:rPr lang="en-US" altLang="zh-TW" dirty="0" smtClean="0">
                  <a:solidFill>
                    <a:srgbClr val="0070C0"/>
                  </a:solidFill>
                  <a:latin typeface="Arial Narrow" pitchFamily="34" charset="0"/>
                </a:rPr>
                <a:t>icroarray </a:t>
              </a:r>
              <a:r>
                <a:rPr lang="en-US" altLang="zh-TW" b="1" dirty="0" smtClean="0">
                  <a:solidFill>
                    <a:srgbClr val="C00000"/>
                  </a:solidFill>
                  <a:latin typeface="Arial Narrow" pitchFamily="34" charset="0"/>
                </a:rPr>
                <a:t>E</a:t>
              </a:r>
              <a:r>
                <a:rPr lang="en-US" altLang="zh-TW" dirty="0" smtClean="0">
                  <a:solidFill>
                    <a:srgbClr val="0070C0"/>
                  </a:solidFill>
                  <a:latin typeface="Arial Narrow" pitchFamily="34" charset="0"/>
                </a:rPr>
                <a:t>xperiment</a:t>
              </a:r>
              <a:r>
                <a:rPr lang="en-US" altLang="zh-TW" b="1" dirty="0" smtClean="0">
                  <a:solidFill>
                    <a:srgbClr val="0070C0"/>
                  </a:solidFill>
                  <a:latin typeface="Arial Narrow" pitchFamily="34" charset="0"/>
                </a:rPr>
                <a:t>) </a:t>
              </a:r>
            </a:p>
          </p:txBody>
        </p:sp>
        <p:grpSp>
          <p:nvGrpSpPr>
            <p:cNvPr id="4" name="群組 35"/>
            <p:cNvGrpSpPr/>
            <p:nvPr/>
          </p:nvGrpSpPr>
          <p:grpSpPr>
            <a:xfrm>
              <a:off x="1034462" y="2857496"/>
              <a:ext cx="7075076" cy="3562569"/>
              <a:chOff x="1568890" y="2950040"/>
              <a:chExt cx="7075076" cy="3562569"/>
            </a:xfrm>
          </p:grpSpPr>
          <p:grpSp>
            <p:nvGrpSpPr>
              <p:cNvPr id="5" name="群組 31"/>
              <p:cNvGrpSpPr/>
              <p:nvPr/>
            </p:nvGrpSpPr>
            <p:grpSpPr>
              <a:xfrm>
                <a:off x="3620528" y="2950040"/>
                <a:ext cx="5023438" cy="3562569"/>
                <a:chOff x="1142976" y="1428736"/>
                <a:chExt cx="5023438" cy="3562569"/>
              </a:xfrm>
            </p:grpSpPr>
            <p:grpSp>
              <p:nvGrpSpPr>
                <p:cNvPr id="6" name="群組 28"/>
                <p:cNvGrpSpPr/>
                <p:nvPr/>
              </p:nvGrpSpPr>
              <p:grpSpPr>
                <a:xfrm>
                  <a:off x="1142976" y="1435751"/>
                  <a:ext cx="2402490" cy="3548539"/>
                  <a:chOff x="1651794" y="1428736"/>
                  <a:chExt cx="2402490" cy="3548539"/>
                </a:xfrm>
              </p:grpSpPr>
              <p:sp>
                <p:nvSpPr>
                  <p:cNvPr id="246795" name="Text Box 11"/>
                  <p:cNvSpPr txBox="1">
                    <a:spLocks noChangeArrowheads="1"/>
                  </p:cNvSpPr>
                  <p:nvPr/>
                </p:nvSpPr>
                <p:spPr bwMode="auto">
                  <a:xfrm>
                    <a:off x="2716917" y="1428736"/>
                    <a:ext cx="620683"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C00000"/>
                        </a:solidFill>
                        <a:effectLst/>
                        <a:latin typeface="Arial Narrow" pitchFamily="34" charset="0"/>
                        <a:ea typeface="新細明體" pitchFamily="18" charset="-120"/>
                      </a:rPr>
                      <a:t>Images</a:t>
                    </a:r>
                    <a:endParaRPr kumimoji="1" lang="zh-TW" altLang="zh-TW" sz="1200" b="1"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246796" name="Text Box 12"/>
                  <p:cNvSpPr txBox="1">
                    <a:spLocks noChangeArrowheads="1"/>
                  </p:cNvSpPr>
                  <p:nvPr/>
                </p:nvSpPr>
                <p:spPr bwMode="auto">
                  <a:xfrm rot="16200000">
                    <a:off x="1522432" y="3370852"/>
                    <a:ext cx="535724"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006600"/>
                        </a:solidFill>
                        <a:effectLst/>
                        <a:latin typeface="Arial Narrow" pitchFamily="34" charset="0"/>
                        <a:ea typeface="新細明體" pitchFamily="18" charset="-120"/>
                      </a:rPr>
                      <a:t>Spots</a:t>
                    </a:r>
                    <a:endParaRPr kumimoji="1" lang="zh-TW" altLang="zh-TW" sz="1200" b="1" i="0" u="none" strike="noStrike" cap="none" normalizeH="0" baseline="0" dirty="0" smtClean="0">
                      <a:ln>
                        <a:noFill/>
                      </a:ln>
                      <a:solidFill>
                        <a:srgbClr val="006600"/>
                      </a:solidFill>
                      <a:effectLst/>
                      <a:latin typeface="Arial Narrow" pitchFamily="34" charset="0"/>
                      <a:ea typeface="新細明體" pitchFamily="18" charset="-120"/>
                    </a:endParaRPr>
                  </a:p>
                </p:txBody>
              </p:sp>
              <p:pic>
                <p:nvPicPr>
                  <p:cNvPr id="24" name="圖片 23" descr="圖片1.emf"/>
                  <p:cNvPicPr>
                    <a:picLocks noChangeAspect="1"/>
                  </p:cNvPicPr>
                  <p:nvPr/>
                </p:nvPicPr>
                <p:blipFill>
                  <a:blip r:embed="rId3" cstate="print">
                    <a:duotone>
                      <a:schemeClr val="accent6">
                        <a:shade val="45000"/>
                        <a:satMod val="135000"/>
                      </a:schemeClr>
                      <a:prstClr val="white"/>
                    </a:duotone>
                  </a:blip>
                  <a:stretch>
                    <a:fillRect/>
                  </a:stretch>
                </p:blipFill>
                <p:spPr>
                  <a:xfrm>
                    <a:off x="2000232" y="1857364"/>
                    <a:ext cx="1749252" cy="2815111"/>
                  </a:xfrm>
                  <a:prstGeom prst="rect">
                    <a:avLst/>
                  </a:prstGeom>
                </p:spPr>
              </p:pic>
              <p:pic>
                <p:nvPicPr>
                  <p:cNvPr id="25" name="圖片 24" descr="圖片1.emf"/>
                  <p:cNvPicPr>
                    <a:picLocks noChangeAspect="1"/>
                  </p:cNvPicPr>
                  <p:nvPr/>
                </p:nvPicPr>
                <p:blipFill>
                  <a:blip r:embed="rId3" cstate="print">
                    <a:duotone>
                      <a:schemeClr val="accent3">
                        <a:shade val="45000"/>
                        <a:satMod val="135000"/>
                      </a:schemeClr>
                      <a:prstClr val="white"/>
                    </a:duotone>
                  </a:blip>
                  <a:stretch>
                    <a:fillRect/>
                  </a:stretch>
                </p:blipFill>
                <p:spPr>
                  <a:xfrm>
                    <a:off x="2152632" y="2009764"/>
                    <a:ext cx="1749252" cy="2815111"/>
                  </a:xfrm>
                  <a:prstGeom prst="rect">
                    <a:avLst/>
                  </a:prstGeom>
                </p:spPr>
              </p:pic>
              <p:pic>
                <p:nvPicPr>
                  <p:cNvPr id="26" name="圖片 25" descr="圖片1.emf"/>
                  <p:cNvPicPr>
                    <a:picLocks noChangeAspect="1"/>
                  </p:cNvPicPr>
                  <p:nvPr/>
                </p:nvPicPr>
                <p:blipFill>
                  <a:blip r:embed="rId3" cstate="print">
                    <a:duotone>
                      <a:schemeClr val="accent5">
                        <a:shade val="45000"/>
                        <a:satMod val="135000"/>
                      </a:schemeClr>
                      <a:prstClr val="white"/>
                    </a:duotone>
                  </a:blip>
                  <a:stretch>
                    <a:fillRect/>
                  </a:stretch>
                </p:blipFill>
                <p:spPr>
                  <a:xfrm>
                    <a:off x="2305032" y="2162164"/>
                    <a:ext cx="1749252" cy="2815111"/>
                  </a:xfrm>
                  <a:prstGeom prst="rect">
                    <a:avLst/>
                  </a:prstGeom>
                </p:spPr>
              </p:pic>
              <p:sp>
                <p:nvSpPr>
                  <p:cNvPr id="246805" name="Text Box 21"/>
                  <p:cNvSpPr txBox="1">
                    <a:spLocks noChangeArrowheads="1"/>
                  </p:cNvSpPr>
                  <p:nvPr/>
                </p:nvSpPr>
                <p:spPr bwMode="auto">
                  <a:xfrm>
                    <a:off x="2703410" y="3338887"/>
                    <a:ext cx="952496" cy="461665"/>
                  </a:xfrm>
                  <a:prstGeom prst="rect">
                    <a:avLst/>
                  </a:prstGeom>
                  <a:solidFill>
                    <a:schemeClr val="bg1"/>
                  </a:solidFill>
                  <a:ln w="12700">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0070C0"/>
                        </a:solidFill>
                        <a:effectLst/>
                        <a:latin typeface="Arial Narrow" pitchFamily="34" charset="0"/>
                        <a:ea typeface="新細明體" pitchFamily="18" charset="-120"/>
                      </a:rPr>
                      <a:t>Spot/Image quantization</a:t>
                    </a:r>
                    <a:endParaRPr kumimoji="1" lang="zh-TW" altLang="zh-TW" sz="1200" b="1" i="0" u="none" strike="noStrike" cap="none" normalizeH="0" baseline="0" dirty="0" smtClean="0">
                      <a:ln>
                        <a:noFill/>
                      </a:ln>
                      <a:solidFill>
                        <a:srgbClr val="0070C0"/>
                      </a:solidFill>
                      <a:effectLst/>
                      <a:latin typeface="Arial Narrow" pitchFamily="34" charset="0"/>
                      <a:ea typeface="新細明體" pitchFamily="18" charset="-120"/>
                    </a:endParaRPr>
                  </a:p>
                </p:txBody>
              </p:sp>
            </p:grpSp>
            <p:grpSp>
              <p:nvGrpSpPr>
                <p:cNvPr id="7" name="群組 29"/>
                <p:cNvGrpSpPr/>
                <p:nvPr/>
              </p:nvGrpSpPr>
              <p:grpSpPr>
                <a:xfrm>
                  <a:off x="4143372" y="1428736"/>
                  <a:ext cx="2023042" cy="3562569"/>
                  <a:chOff x="5012590" y="1428736"/>
                  <a:chExt cx="2023042" cy="3562569"/>
                </a:xfrm>
              </p:grpSpPr>
              <p:sp>
                <p:nvSpPr>
                  <p:cNvPr id="246789" name="Text Box 5"/>
                  <p:cNvSpPr txBox="1">
                    <a:spLocks noChangeArrowheads="1"/>
                  </p:cNvSpPr>
                  <p:nvPr/>
                </p:nvSpPr>
                <p:spPr bwMode="auto">
                  <a:xfrm>
                    <a:off x="5808185" y="1428736"/>
                    <a:ext cx="705642"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smtClean="0">
                        <a:ln>
                          <a:noFill/>
                        </a:ln>
                        <a:solidFill>
                          <a:srgbClr val="C00000"/>
                        </a:solidFill>
                        <a:effectLst/>
                        <a:latin typeface="Arial Narrow" pitchFamily="34" charset="0"/>
                        <a:ea typeface="新細明體" pitchFamily="18" charset="-120"/>
                      </a:rPr>
                      <a:t>Samples</a:t>
                    </a:r>
                    <a:endParaRPr kumimoji="1" lang="zh-TW" altLang="zh-TW" sz="1200" b="1" i="0" u="none" strike="noStrike" cap="none" normalizeH="0" baseline="0" smtClean="0">
                      <a:ln>
                        <a:noFill/>
                      </a:ln>
                      <a:solidFill>
                        <a:srgbClr val="C00000"/>
                      </a:solidFill>
                      <a:effectLst/>
                      <a:latin typeface="Arial Narrow" pitchFamily="34" charset="0"/>
                      <a:ea typeface="新細明體" pitchFamily="18" charset="-120"/>
                    </a:endParaRPr>
                  </a:p>
                </p:txBody>
              </p:sp>
              <p:sp>
                <p:nvSpPr>
                  <p:cNvPr id="246790" name="Text Box 6"/>
                  <p:cNvSpPr txBox="1">
                    <a:spLocks noChangeArrowheads="1"/>
                  </p:cNvSpPr>
                  <p:nvPr/>
                </p:nvSpPr>
                <p:spPr bwMode="auto">
                  <a:xfrm rot="16200000">
                    <a:off x="4865595" y="3370852"/>
                    <a:ext cx="570990"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smtClean="0">
                        <a:ln>
                          <a:noFill/>
                        </a:ln>
                        <a:solidFill>
                          <a:srgbClr val="006600"/>
                        </a:solidFill>
                        <a:effectLst/>
                        <a:latin typeface="Arial Narrow" pitchFamily="34" charset="0"/>
                        <a:ea typeface="新細明體" pitchFamily="18" charset="-120"/>
                      </a:rPr>
                      <a:t>Genes</a:t>
                    </a:r>
                    <a:endParaRPr kumimoji="1" lang="zh-TW" altLang="zh-TW" sz="1200" b="1" i="0" u="none" strike="noStrike" cap="none" normalizeH="0" baseline="0" smtClean="0">
                      <a:ln>
                        <a:noFill/>
                      </a:ln>
                      <a:solidFill>
                        <a:srgbClr val="006600"/>
                      </a:solidFill>
                      <a:effectLst/>
                      <a:latin typeface="Arial Narrow" pitchFamily="34" charset="0"/>
                      <a:ea typeface="新細明體" pitchFamily="18" charset="-120"/>
                    </a:endParaRPr>
                  </a:p>
                </p:txBody>
              </p:sp>
              <p:pic>
                <p:nvPicPr>
                  <p:cNvPr id="28" name="圖片 27" descr="圖片1.emf"/>
                  <p:cNvPicPr>
                    <a:picLocks noChangeAspect="1"/>
                  </p:cNvPicPr>
                  <p:nvPr/>
                </p:nvPicPr>
                <p:blipFill>
                  <a:blip r:embed="rId3" cstate="print">
                    <a:duotone>
                      <a:schemeClr val="accent2">
                        <a:shade val="45000"/>
                        <a:satMod val="135000"/>
                      </a:schemeClr>
                      <a:prstClr val="white"/>
                    </a:duotone>
                  </a:blip>
                  <a:stretch>
                    <a:fillRect/>
                  </a:stretch>
                </p:blipFill>
                <p:spPr>
                  <a:xfrm>
                    <a:off x="5286380" y="2176194"/>
                    <a:ext cx="1749252" cy="2815111"/>
                  </a:xfrm>
                  <a:prstGeom prst="rect">
                    <a:avLst/>
                  </a:prstGeom>
                </p:spPr>
              </p:pic>
              <p:sp>
                <p:nvSpPr>
                  <p:cNvPr id="246792" name="Text Box 8"/>
                  <p:cNvSpPr txBox="1">
                    <a:spLocks noChangeArrowheads="1"/>
                  </p:cNvSpPr>
                  <p:nvPr/>
                </p:nvSpPr>
                <p:spPr bwMode="auto">
                  <a:xfrm>
                    <a:off x="5705381" y="3260584"/>
                    <a:ext cx="866883" cy="646331"/>
                  </a:xfrm>
                  <a:prstGeom prst="rect">
                    <a:avLst/>
                  </a:prstGeom>
                  <a:solidFill>
                    <a:schemeClr val="bg1"/>
                  </a:solidFill>
                  <a:ln w="12700">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0070C0"/>
                        </a:solidFill>
                        <a:effectLst/>
                        <a:latin typeface="Arial Narrow" pitchFamily="34" charset="0"/>
                        <a:ea typeface="新細明體" pitchFamily="18" charset="-120"/>
                      </a:rPr>
                      <a:t>Gene expression levels</a:t>
                    </a:r>
                    <a:endParaRPr kumimoji="1" lang="zh-TW" altLang="zh-TW" sz="1200" b="1" i="0" u="none" strike="noStrike" cap="none" normalizeH="0" baseline="0" dirty="0" smtClean="0">
                      <a:ln>
                        <a:noFill/>
                      </a:ln>
                      <a:solidFill>
                        <a:srgbClr val="0070C0"/>
                      </a:solidFill>
                      <a:effectLst/>
                      <a:latin typeface="Arial Narrow" pitchFamily="34" charset="0"/>
                      <a:ea typeface="新細明體" pitchFamily="18" charset="-120"/>
                    </a:endParaRPr>
                  </a:p>
                </p:txBody>
              </p:sp>
            </p:grpSp>
            <p:sp>
              <p:nvSpPr>
                <p:cNvPr id="31" name="向右箭號 30"/>
                <p:cNvSpPr/>
                <p:nvPr/>
              </p:nvSpPr>
              <p:spPr>
                <a:xfrm>
                  <a:off x="3737262" y="3039142"/>
                  <a:ext cx="214314" cy="341756"/>
                </a:xfrm>
                <a:prstGeom prst="rightArrow">
                  <a:avLst>
                    <a:gd name="adj1" fmla="val 50000"/>
                    <a:gd name="adj2" fmla="val 36939"/>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3" name="文字方塊 32"/>
              <p:cNvSpPr txBox="1"/>
              <p:nvPr/>
            </p:nvSpPr>
            <p:spPr>
              <a:xfrm>
                <a:off x="1568890" y="5500702"/>
                <a:ext cx="2286016" cy="769441"/>
              </a:xfrm>
              <a:prstGeom prst="rect">
                <a:avLst/>
              </a:prstGeom>
              <a:noFill/>
            </p:spPr>
            <p:txBody>
              <a:bodyPr wrap="square" rtlCol="0">
                <a:spAutoFit/>
              </a:bodyPr>
              <a:lstStyle/>
              <a:p>
                <a:r>
                  <a:rPr lang="en-US" altLang="zh-TW" sz="1100" b="1" dirty="0" smtClean="0">
                    <a:solidFill>
                      <a:srgbClr val="0070C0"/>
                    </a:solidFill>
                    <a:latin typeface="Arial Narrow" pitchFamily="34" charset="0"/>
                  </a:rPr>
                  <a:t>Gene Expression Matrix</a:t>
                </a:r>
              </a:p>
              <a:p>
                <a:r>
                  <a:rPr lang="en-US" altLang="zh-TW" sz="1100" dirty="0" smtClean="0">
                    <a:solidFill>
                      <a:srgbClr val="0070C0"/>
                    </a:solidFill>
                    <a:latin typeface="Arial Narrow" pitchFamily="34" charset="0"/>
                  </a:rPr>
                  <a:t>The final gene expression matrix (on the right) is needed for higher level analysis and mining.</a:t>
                </a:r>
              </a:p>
            </p:txBody>
          </p:sp>
        </p:grpSp>
        <p:sp>
          <p:nvSpPr>
            <p:cNvPr id="37" name="文字方塊 36"/>
            <p:cNvSpPr txBox="1"/>
            <p:nvPr/>
          </p:nvSpPr>
          <p:spPr>
            <a:xfrm>
              <a:off x="611188" y="714356"/>
              <a:ext cx="7889902" cy="1169551"/>
            </a:xfrm>
            <a:prstGeom prst="rect">
              <a:avLst/>
            </a:prstGeom>
            <a:noFill/>
          </p:spPr>
          <p:txBody>
            <a:bodyPr wrap="square" rtlCol="0">
              <a:spAutoFit/>
            </a:bodyPr>
            <a:lstStyle/>
            <a:p>
              <a:pPr algn="just"/>
              <a:r>
                <a:rPr lang="en-US" altLang="zh-TW" sz="1400" b="1" dirty="0" smtClean="0">
                  <a:solidFill>
                    <a:srgbClr val="00B050"/>
                  </a:solidFill>
                  <a:latin typeface="Arial Narrow" pitchFamily="34" charset="0"/>
                </a:rPr>
                <a:t>MIAME</a:t>
              </a:r>
              <a:r>
                <a:rPr lang="en-US" altLang="zh-TW" sz="1400" dirty="0" smtClean="0">
                  <a:solidFill>
                    <a:srgbClr val="00B050"/>
                  </a:solidFill>
                  <a:latin typeface="Arial Narrow" pitchFamily="34" charset="0"/>
                </a:rPr>
                <a:t> is a standard for reporting microarray experiments. It is intended to specify all the information necessary to interpret the results of the experiment unambiguously and to potentially to reproduce the experiment. While the standard defines the content required for compliant reports, it does not specify the format in which this data should be presented. There are a number of file formats for representing this data, and both public and subscription-based repositories for such experiments.</a:t>
              </a:r>
              <a:r>
                <a:rPr lang="zh-TW" altLang="en-US" sz="1400" dirty="0" smtClean="0">
                  <a:solidFill>
                    <a:srgbClr val="00B050"/>
                  </a:solidFill>
                  <a:latin typeface="Arial Narrow" pitchFamily="34" charset="0"/>
                </a:rPr>
                <a:t> </a:t>
              </a:r>
              <a:r>
                <a:rPr lang="en-US" altLang="zh-TW" sz="1400" dirty="0" smtClean="0">
                  <a:solidFill>
                    <a:srgbClr val="00B050"/>
                  </a:solidFill>
                  <a:latin typeface="Arial Narrow" pitchFamily="34" charset="0"/>
                </a:rPr>
                <a:t>(</a:t>
              </a:r>
              <a:r>
                <a:rPr lang="en-US" altLang="zh-TW" sz="1400" dirty="0" smtClean="0">
                  <a:solidFill>
                    <a:schemeClr val="accent6"/>
                  </a:solidFill>
                  <a:latin typeface="Arial Narrow" pitchFamily="34" charset="0"/>
                  <a:hlinkClick r:id="rId4"/>
                </a:rPr>
                <a:t>http://www.mged.org/Workgroups/MIAME/miame_1.1.html</a:t>
              </a:r>
              <a:r>
                <a:rPr lang="en-US" altLang="zh-TW" sz="1400" dirty="0" smtClean="0">
                  <a:solidFill>
                    <a:srgbClr val="00B050"/>
                  </a:solidFill>
                  <a:latin typeface="Arial Narrow" pitchFamily="34" charset="0"/>
                </a:rPr>
                <a:t>)</a:t>
              </a:r>
              <a:endParaRPr lang="zh-TW" altLang="en-US" sz="1400" dirty="0">
                <a:solidFill>
                  <a:srgbClr val="00B050"/>
                </a:solidFill>
                <a:latin typeface="Arial Narrow" pitchFamily="34" charset="0"/>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591330" y="285728"/>
            <a:ext cx="1694654" cy="369332"/>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r>
              <a:rPr lang="en-US" altLang="zh-TW" b="1" dirty="0" smtClean="0">
                <a:solidFill>
                  <a:schemeClr val="bg1"/>
                </a:solidFill>
                <a:latin typeface="Arial Narrow" pitchFamily="34" charset="0"/>
              </a:rPr>
              <a:t>MIAME: six parts</a:t>
            </a:r>
          </a:p>
        </p:txBody>
      </p:sp>
      <p:sp>
        <p:nvSpPr>
          <p:cNvPr id="4" name="文字方塊 3"/>
          <p:cNvSpPr txBox="1"/>
          <p:nvPr/>
        </p:nvSpPr>
        <p:spPr>
          <a:xfrm>
            <a:off x="604724" y="714356"/>
            <a:ext cx="5048177" cy="1384995"/>
          </a:xfrm>
          <a:prstGeom prst="rect">
            <a:avLst/>
          </a:prstGeom>
          <a:noFill/>
        </p:spPr>
        <p:txBody>
          <a:bodyPr wrap="none" rtlCol="0">
            <a:spAutoFit/>
          </a:bodyPr>
          <a:lstStyle/>
          <a:p>
            <a:r>
              <a:rPr lang="en-US" altLang="zh-TW" sz="1400" b="1" dirty="0" smtClean="0">
                <a:solidFill>
                  <a:srgbClr val="006600"/>
                </a:solidFill>
                <a:latin typeface="Arial Narrow" pitchFamily="34" charset="0"/>
              </a:rPr>
              <a:t>Experimental Design: </a:t>
            </a:r>
            <a:r>
              <a:rPr lang="en-US" altLang="zh-TW" sz="1400" dirty="0" smtClean="0">
                <a:solidFill>
                  <a:srgbClr val="0070C0"/>
                </a:solidFill>
                <a:latin typeface="Arial Narrow" pitchFamily="34" charset="0"/>
              </a:rPr>
              <a:t>the set of the hybridization experiments as a whole</a:t>
            </a:r>
          </a:p>
          <a:p>
            <a:r>
              <a:rPr lang="en-US" altLang="zh-TW" sz="1400" b="1" dirty="0" smtClean="0">
                <a:solidFill>
                  <a:srgbClr val="006600"/>
                </a:solidFill>
                <a:latin typeface="Arial Narrow" pitchFamily="34" charset="0"/>
              </a:rPr>
              <a:t>Array Design: </a:t>
            </a:r>
            <a:r>
              <a:rPr lang="en-US" altLang="zh-TW" sz="1400" dirty="0" smtClean="0">
                <a:solidFill>
                  <a:srgbClr val="0070C0"/>
                </a:solidFill>
                <a:latin typeface="Arial Narrow" pitchFamily="34" charset="0"/>
              </a:rPr>
              <a:t>each array used and each element (spot) on the array</a:t>
            </a:r>
          </a:p>
          <a:p>
            <a:r>
              <a:rPr lang="en-US" altLang="zh-TW" sz="1400" b="1" dirty="0" smtClean="0">
                <a:solidFill>
                  <a:srgbClr val="006600"/>
                </a:solidFill>
                <a:latin typeface="Arial Narrow" pitchFamily="34" charset="0"/>
              </a:rPr>
              <a:t>Samples: </a:t>
            </a:r>
            <a:r>
              <a:rPr lang="en-US" altLang="zh-TW" sz="1400" dirty="0" smtClean="0">
                <a:solidFill>
                  <a:srgbClr val="0070C0"/>
                </a:solidFill>
                <a:latin typeface="Arial Narrow" pitchFamily="34" charset="0"/>
              </a:rPr>
              <a:t>samples used, the extract preparation and labeling</a:t>
            </a:r>
          </a:p>
          <a:p>
            <a:r>
              <a:rPr lang="en-GB" sz="1400" b="1" dirty="0" smtClean="0">
                <a:solidFill>
                  <a:srgbClr val="006600"/>
                </a:solidFill>
                <a:latin typeface="Arial Narrow" pitchFamily="34" charset="0"/>
              </a:rPr>
              <a:t>Hybridizations: </a:t>
            </a:r>
            <a:r>
              <a:rPr lang="en-GB" sz="1400" dirty="0" smtClean="0">
                <a:solidFill>
                  <a:srgbClr val="0070C0"/>
                </a:solidFill>
                <a:latin typeface="Arial Narrow" pitchFamily="34" charset="0"/>
              </a:rPr>
              <a:t>procedures and parameters</a:t>
            </a:r>
          </a:p>
          <a:p>
            <a:r>
              <a:rPr lang="fr-FR" altLang="zh-TW" sz="1400" b="1" dirty="0" smtClean="0">
                <a:solidFill>
                  <a:srgbClr val="006600"/>
                </a:solidFill>
                <a:latin typeface="Arial Narrow" pitchFamily="34" charset="0"/>
              </a:rPr>
              <a:t>Measurements: </a:t>
            </a:r>
            <a:r>
              <a:rPr lang="fr-FR" altLang="zh-TW" sz="1400" dirty="0" smtClean="0">
                <a:solidFill>
                  <a:srgbClr val="0070C0"/>
                </a:solidFill>
                <a:latin typeface="Arial Narrow" pitchFamily="34" charset="0"/>
              </a:rPr>
              <a:t>images, quantitation, specifications</a:t>
            </a:r>
          </a:p>
          <a:p>
            <a:r>
              <a:rPr lang="en-US" altLang="zh-TW" sz="1400" b="1" dirty="0" smtClean="0">
                <a:solidFill>
                  <a:srgbClr val="006600"/>
                </a:solidFill>
                <a:latin typeface="Arial Narrow" pitchFamily="34" charset="0"/>
              </a:rPr>
              <a:t>Normalization: </a:t>
            </a:r>
            <a:r>
              <a:rPr lang="en-US" altLang="zh-TW" sz="1400" dirty="0" smtClean="0">
                <a:solidFill>
                  <a:srgbClr val="0070C0"/>
                </a:solidFill>
                <a:latin typeface="Arial Narrow" pitchFamily="34" charset="0"/>
              </a:rPr>
              <a:t>types, values, specifications</a:t>
            </a:r>
            <a:endParaRPr lang="zh-TW" altLang="en-US" sz="1400" dirty="0">
              <a:solidFill>
                <a:srgbClr val="0070C0"/>
              </a:solidFill>
              <a:latin typeface="Arial Narrow" pitchFamily="34" charset="0"/>
            </a:endParaRPr>
          </a:p>
        </p:txBody>
      </p:sp>
      <p:grpSp>
        <p:nvGrpSpPr>
          <p:cNvPr id="2" name="群組 48"/>
          <p:cNvGrpSpPr/>
          <p:nvPr/>
        </p:nvGrpSpPr>
        <p:grpSpPr>
          <a:xfrm>
            <a:off x="240447" y="1841833"/>
            <a:ext cx="8663106" cy="4882807"/>
            <a:chOff x="204728" y="1841833"/>
            <a:chExt cx="8663106" cy="4882807"/>
          </a:xfrm>
        </p:grpSpPr>
        <p:grpSp>
          <p:nvGrpSpPr>
            <p:cNvPr id="14" name="群組 40"/>
            <p:cNvGrpSpPr/>
            <p:nvPr/>
          </p:nvGrpSpPr>
          <p:grpSpPr>
            <a:xfrm>
              <a:off x="1169141" y="2895587"/>
              <a:ext cx="6357982" cy="2471755"/>
              <a:chOff x="1393009" y="2571744"/>
              <a:chExt cx="6357982" cy="2471755"/>
            </a:xfrm>
          </p:grpSpPr>
          <p:sp>
            <p:nvSpPr>
              <p:cNvPr id="40" name="矩形 39"/>
              <p:cNvSpPr/>
              <p:nvPr/>
            </p:nvSpPr>
            <p:spPr>
              <a:xfrm>
                <a:off x="2581261" y="3114673"/>
                <a:ext cx="4000528" cy="1928826"/>
              </a:xfrm>
              <a:prstGeom prst="rect">
                <a:avLst/>
              </a:prstGeom>
              <a:solidFill>
                <a:schemeClr val="accent6">
                  <a:lumMod val="20000"/>
                  <a:lumOff val="80000"/>
                </a:schemeClr>
              </a:solidFill>
              <a:ln w="190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17" name="群組 38"/>
              <p:cNvGrpSpPr/>
              <p:nvPr/>
            </p:nvGrpSpPr>
            <p:grpSpPr>
              <a:xfrm>
                <a:off x="1393009" y="2571744"/>
                <a:ext cx="6357982" cy="2357454"/>
                <a:chOff x="500034" y="2571744"/>
                <a:chExt cx="6357982" cy="2357454"/>
              </a:xfrm>
            </p:grpSpPr>
            <p:sp>
              <p:nvSpPr>
                <p:cNvPr id="5" name="圓角矩形 4"/>
                <p:cNvSpPr/>
                <p:nvPr/>
              </p:nvSpPr>
              <p:spPr>
                <a:xfrm>
                  <a:off x="3143240" y="2571744"/>
                  <a:ext cx="1071570" cy="428628"/>
                </a:xfrm>
                <a:prstGeom prst="roundRect">
                  <a:avLst/>
                </a:prstGeom>
                <a:solidFill>
                  <a:schemeClr val="bg1"/>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Publication</a:t>
                  </a:r>
                  <a:endParaRPr lang="zh-TW" altLang="en-US" sz="1200" b="1" dirty="0">
                    <a:solidFill>
                      <a:schemeClr val="bg2">
                        <a:lumMod val="25000"/>
                      </a:schemeClr>
                    </a:solidFill>
                    <a:latin typeface="Arial Narrow" pitchFamily="34" charset="0"/>
                  </a:endParaRPr>
                </a:p>
              </p:txBody>
            </p:sp>
            <p:sp>
              <p:nvSpPr>
                <p:cNvPr id="6" name="圓角矩形 5"/>
                <p:cNvSpPr/>
                <p:nvPr/>
              </p:nvSpPr>
              <p:spPr>
                <a:xfrm>
                  <a:off x="3143240" y="3214686"/>
                  <a:ext cx="1071570" cy="428628"/>
                </a:xfrm>
                <a:prstGeom prst="roundRect">
                  <a:avLst/>
                </a:prstGeom>
                <a:solidFill>
                  <a:schemeClr val="bg2">
                    <a:lumMod val="9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Experiment</a:t>
                  </a:r>
                  <a:endParaRPr lang="zh-TW" altLang="en-US" sz="1200" b="1" dirty="0">
                    <a:solidFill>
                      <a:schemeClr val="bg2">
                        <a:lumMod val="25000"/>
                      </a:schemeClr>
                    </a:solidFill>
                    <a:latin typeface="Arial Narrow" pitchFamily="34" charset="0"/>
                  </a:endParaRPr>
                </a:p>
              </p:txBody>
            </p:sp>
            <p:sp>
              <p:nvSpPr>
                <p:cNvPr id="7" name="圓角矩形 6"/>
                <p:cNvSpPr/>
                <p:nvPr/>
              </p:nvSpPr>
              <p:spPr>
                <a:xfrm>
                  <a:off x="4464843" y="3857628"/>
                  <a:ext cx="1071570" cy="428628"/>
                </a:xfrm>
                <a:prstGeom prst="roundRect">
                  <a:avLst/>
                </a:prstGeom>
                <a:solidFill>
                  <a:schemeClr val="accent5">
                    <a:lumMod val="20000"/>
                    <a:lumOff val="8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Array</a:t>
                  </a:r>
                  <a:endParaRPr lang="zh-TW" altLang="en-US" sz="1200" b="1" dirty="0">
                    <a:solidFill>
                      <a:schemeClr val="bg2">
                        <a:lumMod val="25000"/>
                      </a:schemeClr>
                    </a:solidFill>
                    <a:latin typeface="Arial Narrow" pitchFamily="34" charset="0"/>
                  </a:endParaRPr>
                </a:p>
              </p:txBody>
            </p:sp>
            <p:sp>
              <p:nvSpPr>
                <p:cNvPr id="8" name="圓角矩形 7"/>
                <p:cNvSpPr/>
                <p:nvPr/>
              </p:nvSpPr>
              <p:spPr>
                <a:xfrm>
                  <a:off x="3143240" y="3857628"/>
                  <a:ext cx="1071570" cy="428628"/>
                </a:xfrm>
                <a:prstGeom prst="roundRect">
                  <a:avLst/>
                </a:prstGeom>
                <a:solidFill>
                  <a:schemeClr val="tx2">
                    <a:lumMod val="20000"/>
                    <a:lumOff val="8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Hybridization</a:t>
                  </a:r>
                  <a:endParaRPr lang="zh-TW" altLang="en-US" sz="1200" b="1" dirty="0">
                    <a:solidFill>
                      <a:schemeClr val="bg2">
                        <a:lumMod val="25000"/>
                      </a:schemeClr>
                    </a:solidFill>
                    <a:latin typeface="Arial Narrow" pitchFamily="34" charset="0"/>
                  </a:endParaRPr>
                </a:p>
              </p:txBody>
            </p:sp>
            <p:sp>
              <p:nvSpPr>
                <p:cNvPr id="9" name="圓角矩形 8"/>
                <p:cNvSpPr/>
                <p:nvPr/>
              </p:nvSpPr>
              <p:spPr>
                <a:xfrm>
                  <a:off x="1821637" y="3857628"/>
                  <a:ext cx="1071570" cy="428628"/>
                </a:xfrm>
                <a:prstGeom prst="roundRect">
                  <a:avLst/>
                </a:prstGeom>
                <a:solidFill>
                  <a:schemeClr val="accent3">
                    <a:lumMod val="40000"/>
                    <a:lumOff val="6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Sample</a:t>
                  </a:r>
                  <a:endParaRPr lang="zh-TW" altLang="en-US" sz="1200" b="1" dirty="0">
                    <a:solidFill>
                      <a:schemeClr val="bg2">
                        <a:lumMod val="25000"/>
                      </a:schemeClr>
                    </a:solidFill>
                    <a:latin typeface="Arial Narrow" pitchFamily="34" charset="0"/>
                  </a:endParaRPr>
                </a:p>
              </p:txBody>
            </p:sp>
            <p:sp>
              <p:nvSpPr>
                <p:cNvPr id="10" name="圓角矩形 9"/>
                <p:cNvSpPr/>
                <p:nvPr/>
              </p:nvSpPr>
              <p:spPr>
                <a:xfrm>
                  <a:off x="1821637" y="4500570"/>
                  <a:ext cx="1071570" cy="428628"/>
                </a:xfrm>
                <a:prstGeom prst="roundRect">
                  <a:avLst/>
                </a:prstGeom>
                <a:solidFill>
                  <a:schemeClr val="accent6">
                    <a:lumMod val="40000"/>
                    <a:lumOff val="6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Normalization</a:t>
                  </a:r>
                  <a:endParaRPr lang="zh-TW" altLang="en-US" sz="1200" b="1" dirty="0">
                    <a:solidFill>
                      <a:schemeClr val="bg2">
                        <a:lumMod val="25000"/>
                      </a:schemeClr>
                    </a:solidFill>
                    <a:latin typeface="Arial Narrow" pitchFamily="34" charset="0"/>
                  </a:endParaRPr>
                </a:p>
              </p:txBody>
            </p:sp>
            <p:sp>
              <p:nvSpPr>
                <p:cNvPr id="11" name="圓角矩形 10"/>
                <p:cNvSpPr/>
                <p:nvPr/>
              </p:nvSpPr>
              <p:spPr>
                <a:xfrm>
                  <a:off x="500034" y="3857628"/>
                  <a:ext cx="1071570" cy="428628"/>
                </a:xfrm>
                <a:prstGeom prst="roundRect">
                  <a:avLst/>
                </a:prstGeom>
                <a:solidFill>
                  <a:schemeClr val="bg1"/>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Source</a:t>
                  </a:r>
                </a:p>
                <a:p>
                  <a:pPr algn="ctr"/>
                  <a:r>
                    <a:rPr lang="en-US" altLang="zh-TW" sz="1050" b="1" dirty="0" smtClean="0">
                      <a:solidFill>
                        <a:schemeClr val="bg2">
                          <a:lumMod val="25000"/>
                        </a:schemeClr>
                      </a:solidFill>
                      <a:latin typeface="Arial Narrow" pitchFamily="34" charset="0"/>
                    </a:rPr>
                    <a:t>(e.g. Taxonomy)</a:t>
                  </a:r>
                  <a:endParaRPr lang="zh-TW" altLang="en-US" sz="1050" b="1" dirty="0">
                    <a:solidFill>
                      <a:schemeClr val="bg2">
                        <a:lumMod val="25000"/>
                      </a:schemeClr>
                    </a:solidFill>
                    <a:latin typeface="Arial Narrow" pitchFamily="34" charset="0"/>
                  </a:endParaRPr>
                </a:p>
              </p:txBody>
            </p:sp>
            <p:sp>
              <p:nvSpPr>
                <p:cNvPr id="12" name="圓角矩形 11"/>
                <p:cNvSpPr/>
                <p:nvPr/>
              </p:nvSpPr>
              <p:spPr>
                <a:xfrm>
                  <a:off x="3143240" y="4500570"/>
                  <a:ext cx="1071570" cy="428628"/>
                </a:xfrm>
                <a:prstGeom prst="roundRect">
                  <a:avLst/>
                </a:prstGeom>
                <a:solidFill>
                  <a:schemeClr val="accent2">
                    <a:lumMod val="20000"/>
                    <a:lumOff val="8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Data</a:t>
                  </a:r>
                  <a:endParaRPr lang="zh-TW" altLang="en-US" sz="1200" b="1" dirty="0">
                    <a:solidFill>
                      <a:schemeClr val="bg2">
                        <a:lumMod val="25000"/>
                      </a:schemeClr>
                    </a:solidFill>
                    <a:latin typeface="Arial Narrow" pitchFamily="34" charset="0"/>
                  </a:endParaRPr>
                </a:p>
              </p:txBody>
            </p:sp>
            <p:sp>
              <p:nvSpPr>
                <p:cNvPr id="13" name="圓角矩形 12"/>
                <p:cNvSpPr/>
                <p:nvPr/>
              </p:nvSpPr>
              <p:spPr>
                <a:xfrm>
                  <a:off x="5786446" y="3857628"/>
                  <a:ext cx="1071570" cy="428628"/>
                </a:xfrm>
                <a:prstGeom prst="roundRect">
                  <a:avLst/>
                </a:prstGeom>
                <a:solidFill>
                  <a:schemeClr val="bg1"/>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Gene</a:t>
                  </a:r>
                  <a:br>
                    <a:rPr lang="en-US" altLang="zh-TW" sz="1200" b="1" dirty="0" smtClean="0">
                      <a:solidFill>
                        <a:schemeClr val="bg2">
                          <a:lumMod val="25000"/>
                        </a:schemeClr>
                      </a:solidFill>
                      <a:latin typeface="Arial Narrow" pitchFamily="34" charset="0"/>
                    </a:rPr>
                  </a:br>
                  <a:r>
                    <a:rPr lang="en-US" altLang="zh-TW" sz="1050" b="1" dirty="0" smtClean="0">
                      <a:solidFill>
                        <a:schemeClr val="bg2">
                          <a:lumMod val="25000"/>
                        </a:schemeClr>
                      </a:solidFill>
                      <a:latin typeface="Arial Narrow" pitchFamily="34" charset="0"/>
                    </a:rPr>
                    <a:t>(e.g. EMBL)</a:t>
                  </a:r>
                  <a:endParaRPr lang="zh-TW" altLang="en-US" sz="1400" b="1" dirty="0">
                    <a:solidFill>
                      <a:schemeClr val="bg2">
                        <a:lumMod val="25000"/>
                      </a:schemeClr>
                    </a:solidFill>
                    <a:latin typeface="Arial Narrow" pitchFamily="34" charset="0"/>
                  </a:endParaRPr>
                </a:p>
              </p:txBody>
            </p:sp>
            <p:cxnSp>
              <p:nvCxnSpPr>
                <p:cNvPr id="15" name="直線接點 14"/>
                <p:cNvCxnSpPr>
                  <a:stCxn id="5" idx="2"/>
                  <a:endCxn id="6" idx="0"/>
                </p:cNvCxnSpPr>
                <p:nvPr/>
              </p:nvCxnSpPr>
              <p:spPr>
                <a:xfrm rot="5400000">
                  <a:off x="3571868" y="3107529"/>
                  <a:ext cx="214314"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線接點 15"/>
                <p:cNvCxnSpPr>
                  <a:stCxn id="6" idx="2"/>
                  <a:endCxn id="8" idx="0"/>
                </p:cNvCxnSpPr>
                <p:nvPr/>
              </p:nvCxnSpPr>
              <p:spPr>
                <a:xfrm rot="5400000">
                  <a:off x="3571868" y="3750471"/>
                  <a:ext cx="214314"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肘形接點 19"/>
                <p:cNvCxnSpPr/>
                <p:nvPr/>
              </p:nvCxnSpPr>
              <p:spPr>
                <a:xfrm rot="5400000">
                  <a:off x="2839629" y="3732612"/>
                  <a:ext cx="214314" cy="1321603"/>
                </a:xfrm>
                <a:prstGeom prst="bentConnector3">
                  <a:avLst>
                    <a:gd name="adj1" fmla="val 50000"/>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線接點 20"/>
                <p:cNvCxnSpPr>
                  <a:stCxn id="8" idx="2"/>
                  <a:endCxn id="12" idx="0"/>
                </p:cNvCxnSpPr>
                <p:nvPr/>
              </p:nvCxnSpPr>
              <p:spPr>
                <a:xfrm rot="5400000">
                  <a:off x="3571868" y="4393413"/>
                  <a:ext cx="214314"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線接點 23"/>
                <p:cNvCxnSpPr>
                  <a:stCxn id="13" idx="1"/>
                  <a:endCxn id="7" idx="3"/>
                </p:cNvCxnSpPr>
                <p:nvPr/>
              </p:nvCxnSpPr>
              <p:spPr>
                <a:xfrm rot="10800000">
                  <a:off x="5536414"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線接點 26"/>
                <p:cNvCxnSpPr>
                  <a:stCxn id="7" idx="1"/>
                  <a:endCxn id="8" idx="3"/>
                </p:cNvCxnSpPr>
                <p:nvPr/>
              </p:nvCxnSpPr>
              <p:spPr>
                <a:xfrm rot="10800000">
                  <a:off x="4214811"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線接點 29"/>
                <p:cNvCxnSpPr>
                  <a:stCxn id="9" idx="3"/>
                  <a:endCxn id="8" idx="1"/>
                </p:cNvCxnSpPr>
                <p:nvPr/>
              </p:nvCxnSpPr>
              <p:spPr>
                <a:xfrm>
                  <a:off x="2893207"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線接點 32"/>
                <p:cNvCxnSpPr>
                  <a:stCxn id="11" idx="3"/>
                  <a:endCxn id="9" idx="1"/>
                </p:cNvCxnSpPr>
                <p:nvPr/>
              </p:nvCxnSpPr>
              <p:spPr>
                <a:xfrm>
                  <a:off x="1571604"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 name="肘形接點 35"/>
                <p:cNvCxnSpPr>
                  <a:stCxn id="7" idx="2"/>
                  <a:endCxn id="12" idx="3"/>
                </p:cNvCxnSpPr>
                <p:nvPr/>
              </p:nvCxnSpPr>
              <p:spPr>
                <a:xfrm rot="5400000">
                  <a:off x="4393405" y="4107661"/>
                  <a:ext cx="428628" cy="785818"/>
                </a:xfrm>
                <a:prstGeom prst="bentConnector2">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42" name="文字方塊 41"/>
            <p:cNvSpPr txBox="1"/>
            <p:nvPr/>
          </p:nvSpPr>
          <p:spPr>
            <a:xfrm>
              <a:off x="6419834" y="2714620"/>
              <a:ext cx="2448000" cy="1323439"/>
            </a:xfrm>
            <a:prstGeom prst="rect">
              <a:avLst/>
            </a:prstGeom>
            <a:solidFill>
              <a:schemeClr val="bg2">
                <a:lumMod val="9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Author, contact information, citations </a:t>
              </a:r>
            </a:p>
            <a:p>
              <a:pPr marL="177800" indent="-177800">
                <a:buFont typeface="+mj-lt"/>
                <a:buAutoNum type="arabicPeriod"/>
              </a:pPr>
              <a:r>
                <a:rPr lang="en-US" altLang="zh-TW" sz="1000" dirty="0" smtClean="0">
                  <a:solidFill>
                    <a:schemeClr val="bg2">
                      <a:lumMod val="10000"/>
                    </a:schemeClr>
                  </a:solidFill>
                  <a:latin typeface="Arial Narrow" pitchFamily="34" charset="0"/>
                </a:rPr>
                <a:t>Type of experiment (e.g., time course, normal </a:t>
              </a:r>
              <a:r>
                <a:rPr lang="en-US" altLang="zh-TW" sz="1000" dirty="0" err="1" smtClean="0">
                  <a:solidFill>
                    <a:schemeClr val="bg2">
                      <a:lumMod val="10000"/>
                    </a:schemeClr>
                  </a:solidFill>
                  <a:latin typeface="Arial Narrow" pitchFamily="34" charset="0"/>
                </a:rPr>
                <a:t>vs</a:t>
              </a:r>
              <a:r>
                <a:rPr lang="en-US" altLang="zh-TW" sz="1000" dirty="0" smtClean="0">
                  <a:solidFill>
                    <a:schemeClr val="bg2">
                      <a:lumMod val="10000"/>
                    </a:schemeClr>
                  </a:solidFill>
                  <a:latin typeface="Arial Narrow" pitchFamily="34" charset="0"/>
                </a:rPr>
                <a:t> diseased comparison)</a:t>
              </a:r>
            </a:p>
            <a:p>
              <a:pPr marL="177800" indent="-177800">
                <a:buFont typeface="+mj-lt"/>
                <a:buAutoNum type="arabicPeriod"/>
              </a:pPr>
              <a:r>
                <a:rPr lang="en-US" altLang="zh-TW" sz="1000" dirty="0" smtClean="0">
                  <a:solidFill>
                    <a:schemeClr val="bg2">
                      <a:lumMod val="10000"/>
                    </a:schemeClr>
                  </a:solidFill>
                  <a:latin typeface="Arial Narrow" pitchFamily="34" charset="0"/>
                </a:rPr>
                <a:t>Experimental factors – i.e. tested parameters in the experiment (e.g. time, dose, genetic variation, response to a compound)  </a:t>
              </a:r>
            </a:p>
            <a:p>
              <a:pPr marL="177800" indent="-177800">
                <a:buFont typeface="+mj-lt"/>
                <a:buAutoNum type="arabicPeriod"/>
              </a:pPr>
              <a:r>
                <a:rPr lang="en-US" altLang="zh-TW" sz="1000" dirty="0" smtClean="0">
                  <a:solidFill>
                    <a:schemeClr val="bg2">
                      <a:lumMod val="10000"/>
                    </a:schemeClr>
                  </a:solidFill>
                  <a:latin typeface="Arial Narrow" pitchFamily="34" charset="0"/>
                </a:rPr>
                <a:t>List of organisms used in the experiment</a:t>
              </a:r>
            </a:p>
            <a:p>
              <a:pPr marL="177800" indent="-177800">
                <a:buFont typeface="+mj-lt"/>
                <a:buAutoNum type="arabicPeriod"/>
              </a:pPr>
              <a:r>
                <a:rPr lang="en-US" altLang="zh-TW" sz="1000" dirty="0" smtClean="0">
                  <a:solidFill>
                    <a:schemeClr val="bg2">
                      <a:lumMod val="10000"/>
                    </a:schemeClr>
                  </a:solidFill>
                  <a:latin typeface="Arial Narrow" pitchFamily="34" charset="0"/>
                </a:rPr>
                <a:t>List of platforms used </a:t>
              </a:r>
              <a:endParaRPr lang="zh-TW" altLang="en-US" sz="1000" dirty="0">
                <a:solidFill>
                  <a:schemeClr val="bg2">
                    <a:lumMod val="10000"/>
                  </a:schemeClr>
                </a:solidFill>
                <a:latin typeface="Arial Narrow" pitchFamily="34" charset="0"/>
              </a:endParaRPr>
            </a:p>
          </p:txBody>
        </p:sp>
        <p:sp>
          <p:nvSpPr>
            <p:cNvPr id="43" name="文字方塊 42"/>
            <p:cNvSpPr txBox="1"/>
            <p:nvPr/>
          </p:nvSpPr>
          <p:spPr>
            <a:xfrm>
              <a:off x="6419834" y="4724400"/>
              <a:ext cx="2448000" cy="1631216"/>
            </a:xfrm>
            <a:prstGeom prst="rect">
              <a:avLst/>
            </a:prstGeom>
            <a:solidFill>
              <a:schemeClr val="accent5">
                <a:lumMod val="20000"/>
                <a:lumOff val="8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Array design related information (e.g. platform type – </a:t>
              </a:r>
              <a:r>
                <a:rPr lang="en-US" altLang="zh-TW" sz="1000" i="1" dirty="0" smtClean="0">
                  <a:solidFill>
                    <a:schemeClr val="bg2">
                      <a:lumMod val="10000"/>
                    </a:schemeClr>
                  </a:solidFill>
                  <a:latin typeface="Arial Narrow" pitchFamily="34" charset="0"/>
                </a:rPr>
                <a:t>in situ </a:t>
              </a:r>
              <a:r>
                <a:rPr lang="en-US" altLang="zh-TW" sz="1000" dirty="0" smtClean="0">
                  <a:solidFill>
                    <a:schemeClr val="bg2">
                      <a:lumMod val="10000"/>
                    </a:schemeClr>
                  </a:solidFill>
                  <a:latin typeface="Arial Narrow" pitchFamily="34" charset="0"/>
                </a:rPr>
                <a:t>synthesized or spotted, array provider, surface type – glass, membrane, other, etc)</a:t>
              </a:r>
            </a:p>
            <a:p>
              <a:pPr marL="177800" indent="-177800">
                <a:buFont typeface="+mj-lt"/>
                <a:buAutoNum type="arabicPeriod"/>
              </a:pPr>
              <a:r>
                <a:rPr lang="en-US" altLang="zh-TW" sz="1000" dirty="0" smtClean="0">
                  <a:solidFill>
                    <a:schemeClr val="bg2">
                      <a:lumMod val="10000"/>
                    </a:schemeClr>
                  </a:solidFill>
                  <a:latin typeface="Arial Narrow" pitchFamily="34" charset="0"/>
                </a:rPr>
                <a:t>Properties of each type of elements on the array, that are generated by similar protocols (e.g. synthesized </a:t>
              </a:r>
              <a:r>
                <a:rPr lang="en-US" altLang="zh-TW" sz="1000" dirty="0" err="1" smtClean="0">
                  <a:solidFill>
                    <a:schemeClr val="bg2">
                      <a:lumMod val="10000"/>
                    </a:schemeClr>
                  </a:solidFill>
                  <a:latin typeface="Arial Narrow" pitchFamily="34" charset="0"/>
                </a:rPr>
                <a:t>oligos</a:t>
              </a:r>
              <a:r>
                <a:rPr lang="en-US" altLang="zh-TW" sz="1000" dirty="0" smtClean="0">
                  <a:solidFill>
                    <a:schemeClr val="bg2">
                      <a:lumMod val="10000"/>
                    </a:schemeClr>
                  </a:solidFill>
                  <a:latin typeface="Arial Narrow" pitchFamily="34" charset="0"/>
                </a:rPr>
                <a:t>, PCR products, plasmids, colonies, others) – may be simple or composite (</a:t>
              </a:r>
              <a:r>
                <a:rPr lang="en-US" altLang="zh-TW" sz="1000" dirty="0" err="1" smtClean="0">
                  <a:solidFill>
                    <a:schemeClr val="bg2">
                      <a:lumMod val="10000"/>
                    </a:schemeClr>
                  </a:solidFill>
                  <a:latin typeface="Arial Narrow" pitchFamily="34" charset="0"/>
                </a:rPr>
                <a:t>Affymetrix</a:t>
              </a:r>
              <a:r>
                <a:rPr lang="en-US" altLang="zh-TW" sz="1000" dirty="0" smtClean="0">
                  <a:solidFill>
                    <a:schemeClr val="bg2">
                      <a:lumMod val="10000"/>
                    </a:schemeClr>
                  </a:solidFill>
                  <a:latin typeface="Arial Narrow" pitchFamily="34" charset="0"/>
                </a:rPr>
                <a:t>)</a:t>
              </a:r>
            </a:p>
            <a:p>
              <a:pPr marL="177800" indent="-177800">
                <a:buFont typeface="+mj-lt"/>
                <a:buAutoNum type="arabicPeriod"/>
              </a:pPr>
              <a:r>
                <a:rPr lang="en-US" altLang="zh-TW" sz="1000" dirty="0" smtClean="0">
                  <a:solidFill>
                    <a:schemeClr val="bg2">
                      <a:lumMod val="10000"/>
                    </a:schemeClr>
                  </a:solidFill>
                  <a:latin typeface="Arial Narrow" pitchFamily="34" charset="0"/>
                </a:rPr>
                <a:t>Each element (spot) on the array</a:t>
              </a:r>
            </a:p>
          </p:txBody>
        </p:sp>
        <p:sp>
          <p:nvSpPr>
            <p:cNvPr id="44" name="文字方塊 43"/>
            <p:cNvSpPr txBox="1"/>
            <p:nvPr/>
          </p:nvSpPr>
          <p:spPr>
            <a:xfrm>
              <a:off x="204728" y="2438384"/>
              <a:ext cx="2088000" cy="1631216"/>
            </a:xfrm>
            <a:prstGeom prst="rect">
              <a:avLst/>
            </a:prstGeom>
            <a:solidFill>
              <a:schemeClr val="accent3">
                <a:lumMod val="40000"/>
                <a:lumOff val="6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Sample source and treatment</a:t>
              </a:r>
            </a:p>
            <a:p>
              <a:pPr marL="177800" indent="-177800">
                <a:buFont typeface="+mj-lt"/>
                <a:buAutoNum type="arabicPeriod"/>
              </a:pPr>
              <a:r>
                <a:rPr lang="en-US" altLang="zh-TW" sz="1000" dirty="0" smtClean="0">
                  <a:solidFill>
                    <a:schemeClr val="bg2">
                      <a:lumMod val="10000"/>
                    </a:schemeClr>
                  </a:solidFill>
                  <a:latin typeface="Arial Narrow" pitchFamily="34" charset="0"/>
                </a:rPr>
                <a:t>Hybridization extract preparation</a:t>
              </a:r>
            </a:p>
            <a:p>
              <a:pPr marL="177800" indent="-177800">
                <a:buFont typeface="+mj-lt"/>
                <a:buAutoNum type="arabicPeriod"/>
              </a:pPr>
              <a:r>
                <a:rPr lang="en-US" altLang="zh-TW" sz="1000" dirty="0" smtClean="0">
                  <a:solidFill>
                    <a:schemeClr val="bg2">
                      <a:lumMod val="10000"/>
                    </a:schemeClr>
                  </a:solidFill>
                  <a:latin typeface="Arial Narrow" pitchFamily="34" charset="0"/>
                </a:rPr>
                <a:t>Laboratory protocol, including extraction method, whether RNA, mRNA, or genomic DNA is extracted, amplification method</a:t>
              </a:r>
            </a:p>
            <a:p>
              <a:pPr marL="177800" indent="-177800">
                <a:buFont typeface="+mj-lt"/>
                <a:buAutoNum type="arabicPeriod"/>
              </a:pPr>
              <a:r>
                <a:rPr lang="en-US" altLang="zh-TW" sz="1000" dirty="0" smtClean="0">
                  <a:solidFill>
                    <a:schemeClr val="bg2">
                      <a:lumMod val="10000"/>
                    </a:schemeClr>
                  </a:solidFill>
                  <a:latin typeface="Arial Narrow" pitchFamily="34" charset="0"/>
                </a:rPr>
                <a:t>Labeling</a:t>
              </a:r>
            </a:p>
            <a:p>
              <a:pPr marL="177800" indent="-177800">
                <a:buFont typeface="+mj-lt"/>
                <a:buAutoNum type="arabicPeriod"/>
              </a:pPr>
              <a:r>
                <a:rPr lang="en-US" altLang="zh-TW" sz="1000" dirty="0" smtClean="0">
                  <a:solidFill>
                    <a:schemeClr val="bg2">
                      <a:lumMod val="10000"/>
                    </a:schemeClr>
                  </a:solidFill>
                  <a:latin typeface="Arial Narrow" pitchFamily="34" charset="0"/>
                </a:rPr>
                <a:t>Laboratory protocol, including amount of nucleic acids labeled, label used (e.g. Cy3, Cy5, 33P, etc)</a:t>
              </a:r>
            </a:p>
          </p:txBody>
        </p:sp>
        <p:sp>
          <p:nvSpPr>
            <p:cNvPr id="45" name="文字方塊 44"/>
            <p:cNvSpPr txBox="1"/>
            <p:nvPr/>
          </p:nvSpPr>
          <p:spPr>
            <a:xfrm>
              <a:off x="3848066" y="1841833"/>
              <a:ext cx="2357454" cy="1015663"/>
            </a:xfrm>
            <a:prstGeom prst="rect">
              <a:avLst/>
            </a:prstGeom>
            <a:solidFill>
              <a:schemeClr val="accent1">
                <a:lumMod val="20000"/>
                <a:lumOff val="8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The solution (e.g. concentration of solutes)</a:t>
              </a:r>
            </a:p>
            <a:p>
              <a:pPr marL="177800" indent="-177800">
                <a:buFont typeface="+mj-lt"/>
                <a:buAutoNum type="arabicPeriod"/>
              </a:pPr>
              <a:r>
                <a:rPr lang="en-US" altLang="zh-TW" sz="1000" dirty="0" smtClean="0">
                  <a:solidFill>
                    <a:schemeClr val="bg2">
                      <a:lumMod val="10000"/>
                    </a:schemeClr>
                  </a:solidFill>
                  <a:latin typeface="Arial Narrow" pitchFamily="34" charset="0"/>
                </a:rPr>
                <a:t>Blocking agent</a:t>
              </a:r>
            </a:p>
            <a:p>
              <a:pPr marL="177800" indent="-177800">
                <a:buFont typeface="+mj-lt"/>
                <a:buAutoNum type="arabicPeriod"/>
              </a:pPr>
              <a:r>
                <a:rPr lang="en-US" altLang="zh-TW" sz="1000" dirty="0" smtClean="0">
                  <a:solidFill>
                    <a:schemeClr val="bg2">
                      <a:lumMod val="10000"/>
                    </a:schemeClr>
                  </a:solidFill>
                  <a:latin typeface="Arial Narrow" pitchFamily="34" charset="0"/>
                </a:rPr>
                <a:t>Wash procedure</a:t>
              </a:r>
            </a:p>
            <a:p>
              <a:pPr marL="177800" indent="-177800">
                <a:buFont typeface="+mj-lt"/>
                <a:buAutoNum type="arabicPeriod"/>
              </a:pPr>
              <a:r>
                <a:rPr lang="en-US" altLang="zh-TW" sz="1000" dirty="0" smtClean="0">
                  <a:solidFill>
                    <a:schemeClr val="bg2">
                      <a:lumMod val="10000"/>
                    </a:schemeClr>
                  </a:solidFill>
                  <a:latin typeface="Arial Narrow" pitchFamily="34" charset="0"/>
                </a:rPr>
                <a:t>Quantity of </a:t>
              </a:r>
              <a:r>
                <a:rPr lang="en-US" altLang="zh-TW" sz="1000" dirty="0" err="1" smtClean="0">
                  <a:solidFill>
                    <a:schemeClr val="bg2">
                      <a:lumMod val="10000"/>
                    </a:schemeClr>
                  </a:solidFill>
                  <a:latin typeface="Arial Narrow" pitchFamily="34" charset="0"/>
                </a:rPr>
                <a:t>labelled</a:t>
              </a:r>
              <a:r>
                <a:rPr lang="en-US" altLang="zh-TW" sz="1000" dirty="0" smtClean="0">
                  <a:solidFill>
                    <a:schemeClr val="bg2">
                      <a:lumMod val="10000"/>
                    </a:schemeClr>
                  </a:solidFill>
                  <a:latin typeface="Arial Narrow" pitchFamily="34" charset="0"/>
                </a:rPr>
                <a:t> target used</a:t>
              </a:r>
            </a:p>
            <a:p>
              <a:pPr marL="177800" indent="-177800">
                <a:buFont typeface="+mj-lt"/>
                <a:buAutoNum type="arabicPeriod"/>
              </a:pPr>
              <a:r>
                <a:rPr lang="en-US" altLang="zh-TW" sz="1000" dirty="0" smtClean="0">
                  <a:solidFill>
                    <a:schemeClr val="bg2">
                      <a:lumMod val="10000"/>
                    </a:schemeClr>
                  </a:solidFill>
                  <a:latin typeface="Arial Narrow" pitchFamily="34" charset="0"/>
                </a:rPr>
                <a:t>Time, concentration, volume, temperature</a:t>
              </a:r>
            </a:p>
            <a:p>
              <a:pPr marL="177800" indent="-177800">
                <a:buFont typeface="+mj-lt"/>
                <a:buAutoNum type="arabicPeriod"/>
              </a:pPr>
              <a:r>
                <a:rPr lang="en-US" altLang="zh-TW" sz="1000" dirty="0" smtClean="0">
                  <a:solidFill>
                    <a:schemeClr val="bg2">
                      <a:lumMod val="10000"/>
                    </a:schemeClr>
                  </a:solidFill>
                  <a:latin typeface="Arial Narrow" pitchFamily="34" charset="0"/>
                </a:rPr>
                <a:t>Description of the hybridization instruments</a:t>
              </a:r>
            </a:p>
          </p:txBody>
        </p:sp>
        <p:sp>
          <p:nvSpPr>
            <p:cNvPr id="46" name="文字方塊 45"/>
            <p:cNvSpPr txBox="1"/>
            <p:nvPr/>
          </p:nvSpPr>
          <p:spPr>
            <a:xfrm>
              <a:off x="204728" y="4724400"/>
              <a:ext cx="2088000" cy="861774"/>
            </a:xfrm>
            <a:prstGeom prst="rect">
              <a:avLst/>
            </a:prstGeom>
            <a:solidFill>
              <a:schemeClr val="accent6">
                <a:lumMod val="40000"/>
                <a:lumOff val="6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Normalization strategy (spiking, housekeeping genes, total array, other)</a:t>
              </a:r>
            </a:p>
            <a:p>
              <a:pPr marL="177800" indent="-177800">
                <a:buFont typeface="+mj-lt"/>
                <a:buAutoNum type="arabicPeriod"/>
              </a:pPr>
              <a:r>
                <a:rPr lang="en-US" altLang="zh-TW" sz="1000" dirty="0" smtClean="0">
                  <a:solidFill>
                    <a:schemeClr val="bg2">
                      <a:lumMod val="10000"/>
                    </a:schemeClr>
                  </a:solidFill>
                  <a:latin typeface="Arial Narrow" pitchFamily="34" charset="0"/>
                </a:rPr>
                <a:t>Normalization algorithm</a:t>
              </a:r>
            </a:p>
            <a:p>
              <a:pPr marL="177800" indent="-177800">
                <a:buFont typeface="+mj-lt"/>
                <a:buAutoNum type="arabicPeriod"/>
              </a:pPr>
              <a:r>
                <a:rPr lang="en-US" altLang="zh-TW" sz="1000" dirty="0" smtClean="0">
                  <a:solidFill>
                    <a:schemeClr val="bg2">
                      <a:lumMod val="10000"/>
                    </a:schemeClr>
                  </a:solidFill>
                  <a:latin typeface="Arial Narrow" pitchFamily="34" charset="0"/>
                </a:rPr>
                <a:t>Control array elements</a:t>
              </a:r>
            </a:p>
          </p:txBody>
        </p:sp>
        <p:sp>
          <p:nvSpPr>
            <p:cNvPr id="47" name="文字方塊 46"/>
            <p:cNvSpPr txBox="1"/>
            <p:nvPr/>
          </p:nvSpPr>
          <p:spPr>
            <a:xfrm>
              <a:off x="2705058" y="5431978"/>
              <a:ext cx="3429024" cy="1292662"/>
            </a:xfrm>
            <a:prstGeom prst="rect">
              <a:avLst/>
            </a:prstGeom>
            <a:solidFill>
              <a:schemeClr val="accent2">
                <a:lumMod val="20000"/>
                <a:lumOff val="8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Scanning information</a:t>
              </a:r>
            </a:p>
            <a:p>
              <a:pPr marL="269875" lvl="1" indent="-177800">
                <a:buFont typeface="Arial Narrow" pitchFamily="34" charset="0"/>
                <a:buChar char="–"/>
              </a:pPr>
              <a:r>
                <a:rPr lang="en-US" altLang="zh-TW" sz="800" dirty="0" smtClean="0">
                  <a:solidFill>
                    <a:schemeClr val="bg2">
                      <a:lumMod val="10000"/>
                    </a:schemeClr>
                  </a:solidFill>
                  <a:latin typeface="Arial Narrow" pitchFamily="34" charset="0"/>
                </a:rPr>
                <a:t>Scan parameters, including laser power, spatial resolution, pixel space, PMT voltage </a:t>
              </a:r>
            </a:p>
            <a:p>
              <a:pPr marL="269875" lvl="1" indent="-177800">
                <a:buFont typeface="Arial Narrow" pitchFamily="34" charset="0"/>
                <a:buChar char="–"/>
              </a:pPr>
              <a:r>
                <a:rPr lang="en-US" altLang="zh-TW" sz="800" dirty="0" smtClean="0">
                  <a:solidFill>
                    <a:schemeClr val="bg2">
                      <a:lumMod val="10000"/>
                    </a:schemeClr>
                  </a:solidFill>
                  <a:latin typeface="Arial Narrow" pitchFamily="34" charset="0"/>
                </a:rPr>
                <a:t>Laboratory protocol for scanning, including scanning hardware and software used</a:t>
              </a:r>
              <a:endParaRPr lang="en-US" altLang="zh-TW" sz="1000" dirty="0" smtClean="0">
                <a:solidFill>
                  <a:schemeClr val="bg2">
                    <a:lumMod val="10000"/>
                  </a:schemeClr>
                </a:solidFill>
                <a:latin typeface="Arial Narrow" pitchFamily="34" charset="0"/>
              </a:endParaRPr>
            </a:p>
            <a:p>
              <a:pPr marL="177800" indent="-177800">
                <a:buFont typeface="+mj-lt"/>
                <a:buAutoNum type="arabicPeriod"/>
              </a:pPr>
              <a:r>
                <a:rPr lang="en-US" altLang="zh-TW" sz="1000" dirty="0" smtClean="0">
                  <a:solidFill>
                    <a:schemeClr val="bg2">
                      <a:lumMod val="10000"/>
                    </a:schemeClr>
                  </a:solidFill>
                  <a:latin typeface="Arial Narrow" pitchFamily="34" charset="0"/>
                </a:rPr>
                <a:t>Image analysis information</a:t>
              </a:r>
            </a:p>
            <a:p>
              <a:pPr marL="269875" indent="-177800">
                <a:buFont typeface="Arial Narrow" pitchFamily="34" charset="0"/>
                <a:buChar char="–"/>
              </a:pPr>
              <a:r>
                <a:rPr lang="en-US" altLang="zh-TW" sz="800" dirty="0" smtClean="0">
                  <a:solidFill>
                    <a:schemeClr val="bg2">
                      <a:lumMod val="10000"/>
                    </a:schemeClr>
                  </a:solidFill>
                  <a:latin typeface="Arial Narrow" pitchFamily="34" charset="0"/>
                </a:rPr>
                <a:t>Image analysis software specification</a:t>
              </a:r>
            </a:p>
            <a:p>
              <a:pPr marL="269875" indent="-177800">
                <a:buFont typeface="Arial Narrow" pitchFamily="34" charset="0"/>
                <a:buChar char="–"/>
              </a:pPr>
              <a:r>
                <a:rPr lang="en-US" altLang="zh-TW" sz="800" dirty="0" smtClean="0">
                  <a:solidFill>
                    <a:schemeClr val="bg2">
                      <a:lumMod val="10000"/>
                    </a:schemeClr>
                  </a:solidFill>
                  <a:latin typeface="Arial Narrow" pitchFamily="34" charset="0"/>
                </a:rPr>
                <a:t>All parameters</a:t>
              </a:r>
            </a:p>
            <a:p>
              <a:pPr marL="228600" indent="-228600">
                <a:buFont typeface="+mj-lt"/>
                <a:buAutoNum type="arabicPeriod" startAt="3"/>
              </a:pPr>
              <a:r>
                <a:rPr lang="en-US" altLang="zh-TW" sz="1000" dirty="0" smtClean="0">
                  <a:solidFill>
                    <a:schemeClr val="bg2">
                      <a:lumMod val="10000"/>
                    </a:schemeClr>
                  </a:solidFill>
                  <a:latin typeface="Arial Narrow" pitchFamily="34" charset="0"/>
                </a:rPr>
                <a:t>Summarized information from possible replicates</a:t>
              </a:r>
            </a:p>
          </p:txBody>
        </p:sp>
      </p:gr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5"/>
          <p:cNvGrpSpPr/>
          <p:nvPr/>
        </p:nvGrpSpPr>
        <p:grpSpPr>
          <a:xfrm>
            <a:off x="1595428" y="489062"/>
            <a:ext cx="5953145" cy="5879876"/>
            <a:chOff x="1595428" y="489062"/>
            <a:chExt cx="5953145" cy="5879876"/>
          </a:xfrm>
        </p:grpSpPr>
        <p:pic>
          <p:nvPicPr>
            <p:cNvPr id="106498" name="Picture 2" descr="Fig 1 full size"/>
            <p:cNvPicPr>
              <a:picLocks noChangeAspect="1" noChangeArrowheads="1"/>
            </p:cNvPicPr>
            <p:nvPr/>
          </p:nvPicPr>
          <p:blipFill>
            <a:blip r:embed="rId3" cstate="print">
              <a:lum contrast="20000"/>
            </a:blip>
            <a:srcRect/>
            <a:stretch>
              <a:fillRect/>
            </a:stretch>
          </p:blipFill>
          <p:spPr bwMode="auto">
            <a:xfrm>
              <a:off x="1595428" y="489062"/>
              <a:ext cx="5953145" cy="5879876"/>
            </a:xfrm>
            <a:prstGeom prst="rect">
              <a:avLst/>
            </a:prstGeom>
            <a:noFill/>
          </p:spPr>
        </p:pic>
        <p:sp>
          <p:nvSpPr>
            <p:cNvPr id="5" name="矩形 4"/>
            <p:cNvSpPr/>
            <p:nvPr/>
          </p:nvSpPr>
          <p:spPr>
            <a:xfrm>
              <a:off x="5929322" y="6000768"/>
              <a:ext cx="1571636" cy="307777"/>
            </a:xfrm>
            <a:prstGeom prst="rect">
              <a:avLst/>
            </a:prstGeom>
          </p:spPr>
          <p:txBody>
            <a:bodyPr wrap="square">
              <a:spAutoFit/>
            </a:bodyPr>
            <a:lstStyle/>
            <a:p>
              <a:r>
                <a:rPr lang="en-US" sz="700" b="1" dirty="0" smtClean="0">
                  <a:solidFill>
                    <a:schemeClr val="bg1">
                      <a:lumMod val="50000"/>
                    </a:schemeClr>
                  </a:solidFill>
                </a:rPr>
                <a:t>Can networks describe organisms?</a:t>
              </a:r>
              <a:r>
                <a:rPr lang="en-US" sz="700" dirty="0" smtClean="0">
                  <a:solidFill>
                    <a:schemeClr val="bg1">
                      <a:lumMod val="50000"/>
                    </a:schemeClr>
                  </a:solidFill>
                </a:rPr>
                <a:t/>
              </a:r>
              <a:br>
                <a:rPr lang="en-US" sz="700" dirty="0" smtClean="0">
                  <a:solidFill>
                    <a:schemeClr val="bg1">
                      <a:lumMod val="50000"/>
                    </a:schemeClr>
                  </a:solidFill>
                </a:rPr>
              </a:br>
              <a:r>
                <a:rPr lang="en-US" sz="700" i="1" dirty="0" smtClean="0">
                  <a:solidFill>
                    <a:schemeClr val="bg1">
                      <a:lumMod val="50000"/>
                    </a:schemeClr>
                  </a:solidFill>
                </a:rPr>
                <a:t>Nature Methods</a:t>
              </a:r>
              <a:r>
                <a:rPr lang="en-US" sz="700" dirty="0" smtClean="0">
                  <a:solidFill>
                    <a:schemeClr val="bg1">
                      <a:lumMod val="50000"/>
                    </a:schemeClr>
                  </a:solidFill>
                </a:rPr>
                <a:t> - </a:t>
              </a:r>
              <a:r>
                <a:rPr lang="en-US" sz="700" b="1" dirty="0" smtClean="0">
                  <a:solidFill>
                    <a:schemeClr val="bg1">
                      <a:lumMod val="50000"/>
                    </a:schemeClr>
                  </a:solidFill>
                </a:rPr>
                <a:t>5</a:t>
              </a:r>
              <a:r>
                <a:rPr lang="en-US" sz="700" dirty="0" smtClean="0">
                  <a:solidFill>
                    <a:schemeClr val="bg1">
                      <a:lumMod val="50000"/>
                    </a:schemeClr>
                  </a:solidFill>
                </a:rPr>
                <a:t>, 217 (2008) </a:t>
              </a:r>
              <a:endParaRPr lang="zh-TW" altLang="en-US" sz="700" dirty="0">
                <a:solidFill>
                  <a:schemeClr val="bg1">
                    <a:lumMod val="50000"/>
                  </a:schemeClr>
                </a:solidFill>
              </a:endParaRPr>
            </a:p>
          </p:txBody>
        </p:sp>
      </p:gr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256&quot;/&gt;&lt;/object&gt;&lt;object type=&quot;3&quot; unique_id=&quot;10065&quot;&gt;&lt;property id=&quot;20148&quot; value=&quot;5&quot;/&gt;&lt;property id=&quot;20300&quot; value=&quot;Slide 4&quot;/&gt;&lt;property id=&quot;20307&quot; value=&quot;262&quot;/&gt;&lt;/object&gt;&lt;object type=&quot;3&quot; unique_id=&quot;10079&quot;&gt;&lt;property id=&quot;20148&quot; value=&quot;5&quot;/&gt;&lt;property id=&quot;20300&quot; value=&quot;Slide 44&quot;/&gt;&lt;property id=&quot;20307&quot; value=&quot;264&quot;/&gt;&lt;/object&gt;&lt;object type=&quot;3&quot; unique_id=&quot;10168&quot;&gt;&lt;property id=&quot;20148&quot; value=&quot;5&quot;/&gt;&lt;property id=&quot;20300&quot; value=&quot;Slide 45&quot;/&gt;&lt;property id=&quot;20307&quot; value=&quot;265&quot;/&gt;&lt;/object&gt;&lt;object type=&quot;3&quot; unique_id=&quot;10253&quot;&gt;&lt;property id=&quot;20148&quot; value=&quot;5&quot;/&gt;&lt;property id=&quot;20300&quot; value=&quot;Slide 16&quot;/&gt;&lt;property id=&quot;20307&quot; value=&quot;267&quot;/&gt;&lt;/object&gt;&lt;object type=&quot;3&quot; unique_id=&quot;10479&quot;&gt;&lt;property id=&quot;20148&quot; value=&quot;5&quot;/&gt;&lt;property id=&quot;20300&quot; value=&quot;Slide 18&quot;/&gt;&lt;property id=&quot;20307&quot; value=&quot;268&quot;/&gt;&lt;/object&gt;&lt;object type=&quot;3&quot; unique_id=&quot;10480&quot;&gt;&lt;property id=&quot;20148&quot; value=&quot;5&quot;/&gt;&lt;property id=&quot;20300&quot; value=&quot;Slide 19&quot;/&gt;&lt;property id=&quot;20307&quot; value=&quot;269&quot;/&gt;&lt;/object&gt;&lt;object type=&quot;3&quot; unique_id=&quot;10481&quot;&gt;&lt;property id=&quot;20148&quot; value=&quot;5&quot;/&gt;&lt;property id=&quot;20300&quot; value=&quot;Slide 25&quot;/&gt;&lt;property id=&quot;20307&quot; value=&quot;270&quot;/&gt;&lt;/object&gt;&lt;object type=&quot;3&quot; unique_id=&quot;10482&quot;&gt;&lt;property id=&quot;20148&quot; value=&quot;5&quot;/&gt;&lt;property id=&quot;20300&quot; value=&quot;Slide 27&quot;/&gt;&lt;property id=&quot;20307&quot; value=&quot;271&quot;/&gt;&lt;/object&gt;&lt;object type=&quot;3&quot; unique_id=&quot;10772&quot;&gt;&lt;property id=&quot;20148&quot; value=&quot;5&quot;/&gt;&lt;property id=&quot;20300&quot; value=&quot;Slide 2&quot;/&gt;&lt;property id=&quot;20307&quot; value=&quot;276&quot;/&gt;&lt;/object&gt;&lt;object type=&quot;3&quot; unique_id=&quot;10773&quot;&gt;&lt;property id=&quot;20148&quot; value=&quot;5&quot;/&gt;&lt;property id=&quot;20300&quot; value=&quot;Slide 17&quot;/&gt;&lt;property id=&quot;20307&quot; value=&quot;274&quot;/&gt;&lt;/object&gt;&lt;object type=&quot;3&quot; unique_id=&quot;10867&quot;&gt;&lt;property id=&quot;20148&quot; value=&quot;5&quot;/&gt;&lt;property id=&quot;20300&quot; value=&quot;Slide 10&quot;/&gt;&lt;property id=&quot;20307&quot; value=&quot;277&quot;/&gt;&lt;/object&gt;&lt;object type=&quot;3&quot; unique_id=&quot;11252&quot;&gt;&lt;property id=&quot;20148&quot; value=&quot;5&quot;/&gt;&lt;property id=&quot;20300&quot; value=&quot;Slide 26&quot;/&gt;&lt;property id=&quot;20307&quot; value=&quot;278&quot;/&gt;&lt;/object&gt;&lt;object type=&quot;3&quot; unique_id=&quot;11874&quot;&gt;&lt;property id=&quot;20148&quot; value=&quot;5&quot;/&gt;&lt;property id=&quot;20300&quot; value=&quot;Slide 20&quot;/&gt;&lt;property id=&quot;20307&quot; value=&quot;279&quot;/&gt;&lt;/object&gt;&lt;object type=&quot;3&quot; unique_id=&quot;11875&quot;&gt;&lt;property id=&quot;20148&quot; value=&quot;5&quot;/&gt;&lt;property id=&quot;20300&quot; value=&quot;Slide 21&quot;/&gt;&lt;property id=&quot;20307&quot; value=&quot;280&quot;/&gt;&lt;/object&gt;&lt;object type=&quot;3&quot; unique_id=&quot;11876&quot;&gt;&lt;property id=&quot;20148&quot; value=&quot;5&quot;/&gt;&lt;property id=&quot;20300&quot; value=&quot;Slide 22&quot;/&gt;&lt;property id=&quot;20307&quot; value=&quot;281&quot;/&gt;&lt;/object&gt;&lt;object type=&quot;3&quot; unique_id=&quot;11877&quot;&gt;&lt;property id=&quot;20148&quot; value=&quot;5&quot;/&gt;&lt;property id=&quot;20300&quot; value=&quot;Slide 23&quot;/&gt;&lt;property id=&quot;20307&quot; value=&quot;282&quot;/&gt;&lt;/object&gt;&lt;object type=&quot;3&quot; unique_id=&quot;11878&quot;&gt;&lt;property id=&quot;20148&quot; value=&quot;5&quot;/&gt;&lt;property id=&quot;20300&quot; value=&quot;Slide 46&quot;/&gt;&lt;property id=&quot;20307&quot; value=&quot;283&quot;/&gt;&lt;/object&gt;&lt;object type=&quot;3&quot; unique_id=&quot;11879&quot;&gt;&lt;property id=&quot;20148&quot; value=&quot;5&quot;/&gt;&lt;property id=&quot;20300&quot; value=&quot;Slide 24&quot;/&gt;&lt;property id=&quot;20307&quot; value=&quot;284&quot;/&gt;&lt;/object&gt;&lt;object type=&quot;3&quot; unique_id=&quot;12221&quot;&gt;&lt;property id=&quot;20148&quot; value=&quot;5&quot;/&gt;&lt;property id=&quot;20300&quot; value=&quot;Slide 9 - &amp;quot;Why Use DNA Microarrays for Expression Analysis?&amp;quot;&quot;/&gt;&lt;property id=&quot;20307&quot; value=&quot;285&quot;/&gt;&lt;/object&gt;&lt;object type=&quot;3&quot; unique_id=&quot;12638&quot;&gt;&lt;property id=&quot;20148&quot; value=&quot;5&quot;/&gt;&lt;property id=&quot;20300&quot; value=&quot;Slide 11&quot;/&gt;&lt;property id=&quot;20307&quot; value=&quot;286&quot;/&gt;&lt;/object&gt;&lt;object type=&quot;3&quot; unique_id=&quot;12639&quot;&gt;&lt;property id=&quot;20148&quot; value=&quot;5&quot;/&gt;&lt;property id=&quot;20300&quot; value=&quot;Slide 12&quot;/&gt;&lt;property id=&quot;20307&quot; value=&quot;287&quot;/&gt;&lt;/object&gt;&lt;object type=&quot;3&quot; unique_id=&quot;12640&quot;&gt;&lt;property id=&quot;20148&quot; value=&quot;5&quot;/&gt;&lt;property id=&quot;20300&quot; value=&quot;Slide 13&quot;/&gt;&lt;property id=&quot;20307&quot; value=&quot;288&quot;/&gt;&lt;/object&gt;&lt;object type=&quot;3&quot; unique_id=&quot;12641&quot;&gt;&lt;property id=&quot;20148&quot; value=&quot;5&quot;/&gt;&lt;property id=&quot;20300&quot; value=&quot;Slide 14&quot;/&gt;&lt;property id=&quot;20307&quot; value=&quot;289&quot;/&gt;&lt;/object&gt;&lt;object type=&quot;3&quot; unique_id=&quot;12642&quot;&gt;&lt;property id=&quot;20148&quot; value=&quot;5&quot;/&gt;&lt;property id=&quot;20300&quot; value=&quot;Slide 15&quot;/&gt;&lt;property id=&quot;20307&quot; value=&quot;290&quot;/&gt;&lt;/object&gt;&lt;object type=&quot;3&quot; unique_id=&quot;13420&quot;&gt;&lt;property id=&quot;20148&quot; value=&quot;5&quot;/&gt;&lt;property id=&quot;20300&quot; value=&quot;Slide 3&quot;/&gt;&lt;property id=&quot;20307&quot; value=&quot;291&quot;/&gt;&lt;/object&gt;&lt;object type=&quot;3&quot; unique_id=&quot;13878&quot;&gt;&lt;property id=&quot;20148&quot; value=&quot;5&quot;/&gt;&lt;property id=&quot;20300&quot; value=&quot;Slide 59&quot;/&gt;&lt;property id=&quot;20307&quot; value=&quot;292&quot;/&gt;&lt;/object&gt;&lt;object type=&quot;3&quot; unique_id=&quot;14593&quot;&gt;&lt;property id=&quot;20148&quot; value=&quot;5&quot;/&gt;&lt;property id=&quot;20300&quot; value=&quot;Slide 5&quot;/&gt;&lt;property id=&quot;20307&quot; value=&quot;294&quot;/&gt;&lt;/object&gt;&lt;object type=&quot;3&quot; unique_id=&quot;14594&quot;&gt;&lt;property id=&quot;20148&quot; value=&quot;5&quot;/&gt;&lt;property id=&quot;20300&quot; value=&quot;Slide 6&quot;/&gt;&lt;property id=&quot;20307&quot; value=&quot;295&quot;/&gt;&lt;/object&gt;&lt;object type=&quot;3&quot; unique_id=&quot;14595&quot;&gt;&lt;property id=&quot;20148&quot; value=&quot;5&quot;/&gt;&lt;property id=&quot;20300&quot; value=&quot;Slide 7&quot;/&gt;&lt;property id=&quot;20307&quot; value=&quot;296&quot;/&gt;&lt;/object&gt;&lt;object type=&quot;3&quot; unique_id=&quot;14596&quot;&gt;&lt;property id=&quot;20148&quot; value=&quot;5&quot;/&gt;&lt;property id=&quot;20300&quot; value=&quot;Slide 8&quot;/&gt;&lt;property id=&quot;20307&quot; value=&quot;297&quot;/&gt;&lt;/object&gt;&lt;object type=&quot;3&quot; unique_id=&quot;14797&quot;&gt;&lt;property id=&quot;20148&quot; value=&quot;5&quot;/&gt;&lt;property id=&quot;20300&quot; value=&quot;Slide 58&quot;/&gt;&lt;property id=&quot;20307&quot; value=&quot;299&quot;/&gt;&lt;/object&gt;&lt;object type=&quot;3&quot; unique_id=&quot;14798&quot;&gt;&lt;property id=&quot;20148&quot; value=&quot;5&quot;/&gt;&lt;property id=&quot;20300&quot; value=&quot;Slide 90&quot;/&gt;&lt;property id=&quot;20307&quot; value=&quot;298&quot;/&gt;&lt;/object&gt;&lt;object type=&quot;3&quot; unique_id=&quot;16950&quot;&gt;&lt;property id=&quot;20148&quot; value=&quot;5&quot;/&gt;&lt;property id=&quot;20300&quot; value=&quot;Slide 31&quot;/&gt;&lt;property id=&quot;20307&quot; value=&quot;322&quot;/&gt;&lt;/object&gt;&lt;object type=&quot;3&quot; unique_id=&quot;16951&quot;&gt;&lt;property id=&quot;20148&quot; value=&quot;5&quot;/&gt;&lt;property id=&quot;20300&quot; value=&quot;Slide 29&quot;/&gt;&lt;property id=&quot;20307&quot; value=&quot;323&quot;/&gt;&lt;/object&gt;&lt;object type=&quot;3&quot; unique_id=&quot;17428&quot;&gt;&lt;property id=&quot;20148&quot; value=&quot;5&quot;/&gt;&lt;property id=&quot;20300&quot; value=&quot;Slide 30&quot;/&gt;&lt;property id=&quot;20307&quot; value=&quot;324&quot;/&gt;&lt;/object&gt;&lt;object type=&quot;3&quot; unique_id=&quot;20409&quot;&gt;&lt;property id=&quot;20148&quot; value=&quot;5&quot;/&gt;&lt;property id=&quot;20300&quot; value=&quot;Slide 28&quot;/&gt;&lt;property id=&quot;20307&quot; value=&quot;332&quot;/&gt;&lt;/object&gt;&lt;object type=&quot;3&quot; unique_id=&quot;21448&quot;&gt;&lt;property id=&quot;20148&quot; value=&quot;5&quot;/&gt;&lt;property id=&quot;20300&quot; value=&quot;Slide 32&quot;/&gt;&lt;property id=&quot;20307&quot; value=&quot;335&quot;/&gt;&lt;/object&gt;&lt;object type=&quot;3&quot; unique_id=&quot;21449&quot;&gt;&lt;property id=&quot;20148&quot; value=&quot;5&quot;/&gt;&lt;property id=&quot;20300&quot; value=&quot;Slide 33&quot;/&gt;&lt;property id=&quot;20307&quot; value=&quot;336&quot;/&gt;&lt;/object&gt;&lt;object type=&quot;3&quot; unique_id=&quot;21450&quot;&gt;&lt;property id=&quot;20148&quot; value=&quot;5&quot;/&gt;&lt;property id=&quot;20300&quot; value=&quot;Slide 34&quot;/&gt;&lt;property id=&quot;20307&quot; value=&quot;337&quot;/&gt;&lt;/object&gt;&lt;object type=&quot;3&quot; unique_id=&quot;21451&quot;&gt;&lt;property id=&quot;20148&quot; value=&quot;5&quot;/&gt;&lt;property id=&quot;20300&quot; value=&quot;Slide 35&quot;/&gt;&lt;property id=&quot;20307&quot; value=&quot;338&quot;/&gt;&lt;/object&gt;&lt;object type=&quot;3&quot; unique_id=&quot;21452&quot;&gt;&lt;property id=&quot;20148&quot; value=&quot;5&quot;/&gt;&lt;property id=&quot;20300&quot; value=&quot;Slide 36&quot;/&gt;&lt;property id=&quot;20307&quot; value=&quot;339&quot;/&gt;&lt;/object&gt;&lt;object type=&quot;3&quot; unique_id=&quot;21453&quot;&gt;&lt;property id=&quot;20148&quot; value=&quot;5&quot;/&gt;&lt;property id=&quot;20300&quot; value=&quot;Slide 37&quot;/&gt;&lt;property id=&quot;20307&quot; value=&quot;340&quot;/&gt;&lt;/object&gt;&lt;object type=&quot;3&quot; unique_id=&quot;21454&quot;&gt;&lt;property id=&quot;20148&quot; value=&quot;5&quot;/&gt;&lt;property id=&quot;20300&quot; value=&quot;Slide 38&quot;/&gt;&lt;property id=&quot;20307&quot; value=&quot;341&quot;/&gt;&lt;/object&gt;&lt;object type=&quot;3&quot; unique_id=&quot;21456&quot;&gt;&lt;property id=&quot;20148&quot; value=&quot;5&quot;/&gt;&lt;property id=&quot;20300&quot; value=&quot;Slide 39&quot;/&gt;&lt;property id=&quot;20307&quot; value=&quot;343&quot;/&gt;&lt;/object&gt;&lt;object type=&quot;3&quot; unique_id=&quot;21457&quot;&gt;&lt;property id=&quot;20148&quot; value=&quot;5&quot;/&gt;&lt;property id=&quot;20300&quot; value=&quot;Slide 40&quot;/&gt;&lt;property id=&quot;20307&quot; value=&quot;344&quot;/&gt;&lt;/object&gt;&lt;object type=&quot;3&quot; unique_id=&quot;21458&quot;&gt;&lt;property id=&quot;20148&quot; value=&quot;5&quot;/&gt;&lt;property id=&quot;20300&quot; value=&quot;Slide 41&quot;/&gt;&lt;property id=&quot;20307&quot; value=&quot;345&quot;/&gt;&lt;/object&gt;&lt;object type=&quot;3&quot; unique_id=&quot;21459&quot;&gt;&lt;property id=&quot;20148&quot; value=&quot;5&quot;/&gt;&lt;property id=&quot;20300&quot; value=&quot;Slide 42&quot;/&gt;&lt;property id=&quot;20307&quot; value=&quot;346&quot;/&gt;&lt;/object&gt;&lt;object type=&quot;3&quot; unique_id=&quot;25550&quot;&gt;&lt;property id=&quot;20148&quot; value=&quot;5&quot;/&gt;&lt;property id=&quot;20300&quot; value=&quot;Slide 47&quot;/&gt;&lt;property id=&quot;20307&quot; value=&quot;347&quot;/&gt;&lt;/object&gt;&lt;object type=&quot;3&quot; unique_id=&quot;27016&quot;&gt;&lt;property id=&quot;20148&quot; value=&quot;5&quot;/&gt;&lt;property id=&quot;20300&quot; value=&quot;Slide 48&quot;/&gt;&lt;property id=&quot;20307&quot; value=&quot;348&quot;/&gt;&lt;/object&gt;&lt;object type=&quot;3&quot; unique_id=&quot;27017&quot;&gt;&lt;property id=&quot;20148&quot; value=&quot;5&quot;/&gt;&lt;property id=&quot;20300&quot; value=&quot;Slide 53&quot;/&gt;&lt;property id=&quot;20307&quot; value=&quot;349&quot;/&gt;&lt;/object&gt;&lt;object type=&quot;3&quot; unique_id=&quot;27018&quot;&gt;&lt;property id=&quot;20148&quot; value=&quot;5&quot;/&gt;&lt;property id=&quot;20300&quot; value=&quot;Slide 50&quot;/&gt;&lt;property id=&quot;20307&quot; value=&quot;350&quot;/&gt;&lt;/object&gt;&lt;object type=&quot;3&quot; unique_id=&quot;27019&quot;&gt;&lt;property id=&quot;20148&quot; value=&quot;5&quot;/&gt;&lt;property id=&quot;20300&quot; value=&quot;Slide 49&quot;/&gt;&lt;property id=&quot;20307&quot; value=&quot;351&quot;/&gt;&lt;/object&gt;&lt;object type=&quot;3&quot; unique_id=&quot;27020&quot;&gt;&lt;property id=&quot;20148&quot; value=&quot;5&quot;/&gt;&lt;property id=&quot;20300&quot; value=&quot;Slide 56&quot;/&gt;&lt;property id=&quot;20307&quot; value=&quot;352&quot;/&gt;&lt;/object&gt;&lt;object type=&quot;3&quot; unique_id=&quot;27021&quot;&gt;&lt;property id=&quot;20148&quot; value=&quot;5&quot;/&gt;&lt;property id=&quot;20300&quot; value=&quot;Slide 57&quot;/&gt;&lt;property id=&quot;20307&quot; value=&quot;353&quot;/&gt;&lt;/object&gt;&lt;object type=&quot;3&quot; unique_id=&quot;27022&quot;&gt;&lt;property id=&quot;20148&quot; value=&quot;5&quot;/&gt;&lt;property id=&quot;20300&quot; value=&quot;Slide 61&quot;/&gt;&lt;property id=&quot;20307&quot; value=&quot;354&quot;/&gt;&lt;/object&gt;&lt;object type=&quot;3&quot; unique_id=&quot;27373&quot;&gt;&lt;property id=&quot;20148&quot; value=&quot;5&quot;/&gt;&lt;property id=&quot;20300&quot; value=&quot;Slide 43&quot;/&gt;&lt;property id=&quot;20307&quot; value=&quot;358&quot;/&gt;&lt;/object&gt;&lt;object type=&quot;3&quot; unique_id=&quot;27374&quot;&gt;&lt;property id=&quot;20148&quot; value=&quot;5&quot;/&gt;&lt;property id=&quot;20300&quot; value=&quot;Slide 62&quot;/&gt;&lt;property id=&quot;20307&quot; value=&quot;355&quot;/&gt;&lt;/object&gt;&lt;object type=&quot;3&quot; unique_id=&quot;27375&quot;&gt;&lt;property id=&quot;20148&quot; value=&quot;5&quot;/&gt;&lt;property id=&quot;20300&quot; value=&quot;Slide 63&quot;/&gt;&lt;property id=&quot;20307&quot; value=&quot;356&quot;/&gt;&lt;/object&gt;&lt;object type=&quot;3&quot; unique_id=&quot;27376&quot;&gt;&lt;property id=&quot;20148&quot; value=&quot;5&quot;/&gt;&lt;property id=&quot;20300&quot; value=&quot;Slide 64&quot;/&gt;&lt;property id=&quot;20307&quot; value=&quot;357&quot;/&gt;&lt;/object&gt;&lt;object type=&quot;3&quot; unique_id=&quot;28242&quot;&gt;&lt;property id=&quot;20148&quot; value=&quot;5&quot;/&gt;&lt;property id=&quot;20300&quot; value=&quot;Slide 66&quot;/&gt;&lt;property id=&quot;20307&quot; value=&quot;359&quot;/&gt;&lt;/object&gt;&lt;object type=&quot;3&quot; unique_id=&quot;28432&quot;&gt;&lt;property id=&quot;20148&quot; value=&quot;5&quot;/&gt;&lt;property id=&quot;20300&quot; value=&quot;Slide 67&quot;/&gt;&lt;property id=&quot;20307&quot; value=&quot;360&quot;/&gt;&lt;/object&gt;&lt;object type=&quot;3&quot; unique_id=&quot;29841&quot;&gt;&lt;property id=&quot;20148&quot; value=&quot;5&quot;/&gt;&lt;property id=&quot;20300&quot; value=&quot;Slide 68&quot;/&gt;&lt;property id=&quot;20307&quot; value=&quot;361&quot;/&gt;&lt;/object&gt;&lt;object type=&quot;3&quot; unique_id=&quot;29842&quot;&gt;&lt;property id=&quot;20148&quot; value=&quot;5&quot;/&gt;&lt;property id=&quot;20300&quot; value=&quot;Slide 69&quot;/&gt;&lt;property id=&quot;20307&quot; value=&quot;362&quot;/&gt;&lt;/object&gt;&lt;object type=&quot;3&quot; unique_id=&quot;29843&quot;&gt;&lt;property id=&quot;20148&quot; value=&quot;5&quot;/&gt;&lt;property id=&quot;20300&quot; value=&quot;Slide 70&quot;/&gt;&lt;property id=&quot;20307&quot; value=&quot;363&quot;/&gt;&lt;/object&gt;&lt;object type=&quot;3&quot; unique_id=&quot;29844&quot;&gt;&lt;property id=&quot;20148&quot; value=&quot;5&quot;/&gt;&lt;property id=&quot;20300&quot; value=&quot;Slide 72&quot;/&gt;&lt;property id=&quot;20307&quot; value=&quot;364&quot;/&gt;&lt;/object&gt;&lt;object type=&quot;3&quot; unique_id=&quot;29845&quot;&gt;&lt;property id=&quot;20148&quot; value=&quot;5&quot;/&gt;&lt;property id=&quot;20300&quot; value=&quot;Slide 73&quot;/&gt;&lt;property id=&quot;20307&quot; value=&quot;365&quot;/&gt;&lt;/object&gt;&lt;object type=&quot;3&quot; unique_id=&quot;29846&quot;&gt;&lt;property id=&quot;20148&quot; value=&quot;5&quot;/&gt;&lt;property id=&quot;20300&quot; value=&quot;Slide 74&quot;/&gt;&lt;property id=&quot;20307&quot; value=&quot;366&quot;/&gt;&lt;/object&gt;&lt;object type=&quot;3&quot; unique_id=&quot;29847&quot;&gt;&lt;property id=&quot;20148&quot; value=&quot;5&quot;/&gt;&lt;property id=&quot;20300&quot; value=&quot;Slide 75&quot;/&gt;&lt;property id=&quot;20307&quot; value=&quot;367&quot;/&gt;&lt;/object&gt;&lt;object type=&quot;3&quot; unique_id=&quot;29848&quot;&gt;&lt;property id=&quot;20148&quot; value=&quot;5&quot;/&gt;&lt;property id=&quot;20300&quot; value=&quot;Slide 76&quot;/&gt;&lt;property id=&quot;20307&quot; value=&quot;368&quot;/&gt;&lt;/object&gt;&lt;object type=&quot;3&quot; unique_id=&quot;29849&quot;&gt;&lt;property id=&quot;20148&quot; value=&quot;5&quot;/&gt;&lt;property id=&quot;20300&quot; value=&quot;Slide 77&quot;/&gt;&lt;property id=&quot;20307&quot; value=&quot;369&quot;/&gt;&lt;/object&gt;&lt;object type=&quot;3&quot; unique_id=&quot;29850&quot;&gt;&lt;property id=&quot;20148&quot; value=&quot;5&quot;/&gt;&lt;property id=&quot;20300&quot; value=&quot;Slide 78&quot;/&gt;&lt;property id=&quot;20307&quot; value=&quot;370&quot;/&gt;&lt;/object&gt;&lt;object type=&quot;3&quot; unique_id=&quot;29851&quot;&gt;&lt;property id=&quot;20148&quot; value=&quot;5&quot;/&gt;&lt;property id=&quot;20300&quot; value=&quot;Slide 79&quot;/&gt;&lt;property id=&quot;20307&quot; value=&quot;371&quot;/&gt;&lt;/object&gt;&lt;object type=&quot;3&quot; unique_id=&quot;29852&quot;&gt;&lt;property id=&quot;20148&quot; value=&quot;5&quot;/&gt;&lt;property id=&quot;20300&quot; value=&quot;Slide 80&quot;/&gt;&lt;property id=&quot;20307&quot; value=&quot;372&quot;/&gt;&lt;/object&gt;&lt;object type=&quot;3&quot; unique_id=&quot;29853&quot;&gt;&lt;property id=&quot;20148&quot; value=&quot;5&quot;/&gt;&lt;property id=&quot;20300&quot; value=&quot;Slide 81&quot;/&gt;&lt;property id=&quot;20307&quot; value=&quot;373&quot;/&gt;&lt;/object&gt;&lt;object type=&quot;3&quot; unique_id=&quot;29855&quot;&gt;&lt;property id=&quot;20148&quot; value=&quot;5&quot;/&gt;&lt;property id=&quot;20300&quot; value=&quot;Slide 84&quot;/&gt;&lt;property id=&quot;20307&quot; value=&quot;375&quot;/&gt;&lt;/object&gt;&lt;object type=&quot;3&quot; unique_id=&quot;29856&quot;&gt;&lt;property id=&quot;20148&quot; value=&quot;5&quot;/&gt;&lt;property id=&quot;20300&quot; value=&quot;Slide 82&quot;/&gt;&lt;property id=&quot;20307&quot; value=&quot;376&quot;/&gt;&lt;/object&gt;&lt;object type=&quot;3&quot; unique_id=&quot;29857&quot;&gt;&lt;property id=&quot;20148&quot; value=&quot;5&quot;/&gt;&lt;property id=&quot;20300&quot; value=&quot;Slide 85&quot;/&gt;&lt;property id=&quot;20307&quot; value=&quot;377&quot;/&gt;&lt;/object&gt;&lt;object type=&quot;3&quot; unique_id=&quot;29858&quot;&gt;&lt;property id=&quot;20148&quot; value=&quot;5&quot;/&gt;&lt;property id=&quot;20300&quot; value=&quot;Slide 86&quot;/&gt;&lt;property id=&quot;20307&quot; value=&quot;378&quot;/&gt;&lt;/object&gt;&lt;object type=&quot;3&quot; unique_id=&quot;29859&quot;&gt;&lt;property id=&quot;20148&quot; value=&quot;5&quot;/&gt;&lt;property id=&quot;20300&quot; value=&quot;Slide 87&quot;/&gt;&lt;property id=&quot;20307&quot; value=&quot;379&quot;/&gt;&lt;/object&gt;&lt;object type=&quot;3&quot; unique_id=&quot;29860&quot;&gt;&lt;property id=&quot;20148&quot; value=&quot;5&quot;/&gt;&lt;property id=&quot;20300&quot; value=&quot;Slide 88&quot;/&gt;&lt;property id=&quot;20307&quot; value=&quot;380&quot;/&gt;&lt;/object&gt;&lt;object type=&quot;3&quot; unique_id=&quot;30197&quot;&gt;&lt;property id=&quot;20148&quot; value=&quot;5&quot;/&gt;&lt;property id=&quot;20300&quot; value=&quot;Slide 60&quot;/&gt;&lt;property id=&quot;20307&quot; value=&quot;382&quot;/&gt;&lt;/object&gt;&lt;object type=&quot;3&quot; unique_id=&quot;30198&quot;&gt;&lt;property id=&quot;20148&quot; value=&quot;5&quot;/&gt;&lt;property id=&quot;20300&quot; value=&quot;Slide 89&quot;/&gt;&lt;property id=&quot;20307&quot; value=&quot;381&quot;/&gt;&lt;/object&gt;&lt;object type=&quot;3&quot; unique_id=&quot;30891&quot;&gt;&lt;property id=&quot;20148&quot; value=&quot;5&quot;/&gt;&lt;property id=&quot;20300&quot; value=&quot;Slide 71&quot;/&gt;&lt;property id=&quot;20307&quot; value=&quot;384&quot;/&gt;&lt;/object&gt;&lt;object type=&quot;3&quot; unique_id=&quot;31420&quot;&gt;&lt;property id=&quot;20148&quot; value=&quot;5&quot;/&gt;&lt;property id=&quot;20300&quot; value=&quot;Slide 65&quot;/&gt;&lt;property id=&quot;20307&quot; value=&quot;385&quot;/&gt;&lt;/object&gt;&lt;object type=&quot;3&quot; unique_id=&quot;31775&quot;&gt;&lt;property id=&quot;20148&quot; value=&quot;5&quot;/&gt;&lt;property id=&quot;20300&quot; value=&quot;Slide 54&quot;/&gt;&lt;property id=&quot;20307&quot; value=&quot;386&quot;/&gt;&lt;/object&gt;&lt;object type=&quot;3&quot; unique_id=&quot;32043&quot;&gt;&lt;property id=&quot;20148&quot; value=&quot;5&quot;/&gt;&lt;property id=&quot;20300&quot; value=&quot;Slide 51&quot;/&gt;&lt;property id=&quot;20307&quot; value=&quot;387&quot;/&gt;&lt;/object&gt;&lt;object type=&quot;3&quot; unique_id=&quot;32314&quot;&gt;&lt;property id=&quot;20148&quot; value=&quot;5&quot;/&gt;&lt;property id=&quot;20300&quot; value=&quot;Slide 83&quot;/&gt;&lt;property id=&quot;20307&quot; value=&quot;388&quot;/&gt;&lt;/object&gt;&lt;object type=&quot;3&quot; unique_id=&quot;32765&quot;&gt;&lt;property id=&quot;20148&quot; value=&quot;5&quot;/&gt;&lt;property id=&quot;20300&quot; value=&quot;Slide 55&quot;/&gt;&lt;property id=&quot;20307&quot; value=&quot;389&quot;/&gt;&lt;/object&gt;&lt;object type=&quot;3&quot; unique_id=&quot;33130&quot;&gt;&lt;property id=&quot;20148&quot; value=&quot;5&quot;/&gt;&lt;property id=&quot;20300&quot; value=&quot;Slide 52&quot;/&gt;&lt;property id=&quot;20307&quot; value=&quot;390&quot;/&gt;&lt;/object&gt;&lt;/object&gt;&lt;/object&gt;&lt;/database&gt;"/>
  <p:tag name="GENSWF_MOVIE_ONCLICK_URL" val="http://"/>
  <p:tag name="GENSWF_MOVIE_PRESENTATION_END_URL" val="http://"/>
  <p:tag name="SECTOMILLISECCONVERTED" val="1"/>
</p:tagLst>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altLang="zh-TW" sz="2800" b="1" i="0" u="none" strike="noStrike" cap="none" normalizeH="0" baseline="0" smtClean="0">
            <a:ln>
              <a:noFill/>
            </a:ln>
            <a:solidFill>
              <a:schemeClr val="tx1"/>
            </a:solidFill>
            <a:effectLst/>
            <a:latin typeface="Arial" pitchFamily="34"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altLang="zh-TW" sz="2800" b="1" i="0" u="none" strike="noStrike" cap="none" normalizeH="0" baseline="0" smtClean="0">
            <a:ln>
              <a:noFill/>
            </a:ln>
            <a:solidFill>
              <a:schemeClr val="tx1"/>
            </a:solidFill>
            <a:effectLst/>
            <a:latin typeface="Arial" pitchFamily="34" charset="0"/>
            <a:ea typeface="新細明體" pitchFamily="18" charset="-120"/>
          </a:defRPr>
        </a:defPPr>
      </a:lstStyle>
    </a:lnDef>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5056</TotalTime>
  <Words>4116</Words>
  <Application>Microsoft Office PowerPoint</Application>
  <PresentationFormat>如螢幕大小 (4:3)</PresentationFormat>
  <Paragraphs>601</Paragraphs>
  <Slides>41</Slides>
  <Notes>41</Notes>
  <HiddenSlides>0</HiddenSlides>
  <MMClips>1</MMClips>
  <ScaleCrop>false</ScaleCrop>
  <HeadingPairs>
    <vt:vector size="6" baseType="variant">
      <vt:variant>
        <vt:lpstr>佈景主題</vt:lpstr>
      </vt:variant>
      <vt:variant>
        <vt:i4>6</vt:i4>
      </vt:variant>
      <vt:variant>
        <vt:lpstr>內嵌 OLE 伺服程式</vt:lpstr>
      </vt:variant>
      <vt:variant>
        <vt:i4>1</vt:i4>
      </vt:variant>
      <vt:variant>
        <vt:lpstr>投影片標題</vt:lpstr>
      </vt:variant>
      <vt:variant>
        <vt:i4>41</vt:i4>
      </vt:variant>
    </vt:vector>
  </HeadingPairs>
  <TitlesOfParts>
    <vt:vector size="48" baseType="lpstr">
      <vt:lpstr>Office 佈景主題</vt:lpstr>
      <vt:lpstr>1_Office 佈景主題</vt:lpstr>
      <vt:lpstr>1_預設簡報設計</vt:lpstr>
      <vt:lpstr>3_Office 佈景主題</vt:lpstr>
      <vt:lpstr>4_Office 佈景主題</vt:lpstr>
      <vt:lpstr>5_Office 佈景主題</vt:lpstr>
      <vt:lpstr>方程式</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投影片 34</vt:lpstr>
      <vt:lpstr>投影片 35</vt:lpstr>
      <vt:lpstr>投影片 36</vt:lpstr>
      <vt:lpstr>投影片 37</vt:lpstr>
      <vt:lpstr>投影片 38</vt:lpstr>
      <vt:lpstr>投影片 39</vt:lpstr>
      <vt:lpstr>投影片 40</vt:lpstr>
      <vt:lpstr>投影片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20090421_Cancer biology_Microarray</dc:title>
  <dc:creator>hippo</dc:creator>
  <cp:lastModifiedBy>hippo</cp:lastModifiedBy>
  <cp:revision>346</cp:revision>
  <dcterms:created xsi:type="dcterms:W3CDTF">2009-03-30T07:41:42Z</dcterms:created>
  <dcterms:modified xsi:type="dcterms:W3CDTF">2009-07-28T00:54:44Z</dcterms:modified>
</cp:coreProperties>
</file>